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7"/>
  </p:notesMasterIdLst>
  <p:sldIdLst>
    <p:sldId id="257" r:id="rId5"/>
    <p:sldId id="476" r:id="rId6"/>
    <p:sldId id="362" r:id="rId7"/>
    <p:sldId id="474" r:id="rId8"/>
    <p:sldId id="473" r:id="rId9"/>
    <p:sldId id="399" r:id="rId10"/>
    <p:sldId id="400" r:id="rId11"/>
    <p:sldId id="401" r:id="rId12"/>
    <p:sldId id="402" r:id="rId13"/>
    <p:sldId id="404" r:id="rId14"/>
    <p:sldId id="405" r:id="rId15"/>
    <p:sldId id="407" r:id="rId16"/>
    <p:sldId id="408" r:id="rId17"/>
    <p:sldId id="409" r:id="rId18"/>
    <p:sldId id="410" r:id="rId19"/>
    <p:sldId id="411" r:id="rId20"/>
    <p:sldId id="415" r:id="rId21"/>
    <p:sldId id="416" r:id="rId22"/>
    <p:sldId id="477" r:id="rId23"/>
    <p:sldId id="419" r:id="rId24"/>
    <p:sldId id="420" r:id="rId25"/>
    <p:sldId id="421" r:id="rId26"/>
    <p:sldId id="422" r:id="rId27"/>
    <p:sldId id="423" r:id="rId28"/>
    <p:sldId id="424" r:id="rId29"/>
    <p:sldId id="425" r:id="rId30"/>
    <p:sldId id="426" r:id="rId31"/>
    <p:sldId id="427" r:id="rId32"/>
    <p:sldId id="428" r:id="rId33"/>
    <p:sldId id="429" r:id="rId34"/>
    <p:sldId id="430" r:id="rId35"/>
    <p:sldId id="47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81B4BDF-7E93-E04E-97BE-2C95395ADC0D}">
          <p14:sldIdLst>
            <p14:sldId id="257"/>
            <p14:sldId id="476"/>
            <p14:sldId id="362"/>
            <p14:sldId id="474"/>
          </p14:sldIdLst>
        </p14:section>
        <p14:section name="Information Protection" id="{01D6625C-EDE9-124E-B9D7-D8193952244E}">
          <p14:sldIdLst>
            <p14:sldId id="473"/>
            <p14:sldId id="399"/>
            <p14:sldId id="400"/>
            <p14:sldId id="401"/>
            <p14:sldId id="402"/>
            <p14:sldId id="404"/>
            <p14:sldId id="405"/>
            <p14:sldId id="407"/>
            <p14:sldId id="408"/>
            <p14:sldId id="409"/>
            <p14:sldId id="410"/>
            <p14:sldId id="411"/>
            <p14:sldId id="415"/>
            <p14:sldId id="416"/>
            <p14:sldId id="477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7CEEB2-5D5C-456F-89CC-1A864DB06553}" v="29" dt="2018-11-28T06:11:34.0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95166" autoAdjust="0"/>
  </p:normalViewPr>
  <p:slideViewPr>
    <p:cSldViewPr snapToGrid="0">
      <p:cViewPr>
        <p:scale>
          <a:sx n="75" d="100"/>
          <a:sy n="75" d="100"/>
        </p:scale>
        <p:origin x="210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turo Hamilton" userId="5c61d2f4-0efd-44bf-b648-041247b2840e" providerId="ADAL" clId="{5D25A9E0-0761-44CA-99EF-1774197A2E2B}"/>
    <pc:docChg chg="undo addSld delSld modSld modSection">
      <pc:chgData name="Arturo Hamilton" userId="5c61d2f4-0efd-44bf-b648-041247b2840e" providerId="ADAL" clId="{5D25A9E0-0761-44CA-99EF-1774197A2E2B}" dt="2018-11-28T06:11:52.612" v="114" actId="108"/>
      <pc:docMkLst>
        <pc:docMk/>
      </pc:docMkLst>
      <pc:sldChg chg="modSp">
        <pc:chgData name="Arturo Hamilton" userId="5c61d2f4-0efd-44bf-b648-041247b2840e" providerId="ADAL" clId="{5D25A9E0-0761-44CA-99EF-1774197A2E2B}" dt="2018-11-28T06:03:22.768" v="4"/>
        <pc:sldMkLst>
          <pc:docMk/>
          <pc:sldMk cId="1319450874" sldId="257"/>
        </pc:sldMkLst>
        <pc:spChg chg="mod">
          <ac:chgData name="Arturo Hamilton" userId="5c61d2f4-0efd-44bf-b648-041247b2840e" providerId="ADAL" clId="{5D25A9E0-0761-44CA-99EF-1774197A2E2B}" dt="2018-11-28T06:03:22.768" v="4"/>
          <ac:spMkLst>
            <pc:docMk/>
            <pc:sldMk cId="1319450874" sldId="257"/>
            <ac:spMk id="7" creationId="{00000000-0000-0000-0000-000000000000}"/>
          </ac:spMkLst>
        </pc:spChg>
      </pc:sldChg>
      <pc:sldChg chg="modSp">
        <pc:chgData name="Arturo Hamilton" userId="5c61d2f4-0efd-44bf-b648-041247b2840e" providerId="ADAL" clId="{5D25A9E0-0761-44CA-99EF-1774197A2E2B}" dt="2018-11-28T06:05:30.584" v="28" actId="20577"/>
        <pc:sldMkLst>
          <pc:docMk/>
          <pc:sldMk cId="423821750" sldId="399"/>
        </pc:sldMkLst>
        <pc:spChg chg="mod">
          <ac:chgData name="Arturo Hamilton" userId="5c61d2f4-0efd-44bf-b648-041247b2840e" providerId="ADAL" clId="{5D25A9E0-0761-44CA-99EF-1774197A2E2B}" dt="2018-11-28T06:05:30.584" v="28" actId="20577"/>
          <ac:spMkLst>
            <pc:docMk/>
            <pc:sldMk cId="423821750" sldId="399"/>
            <ac:spMk id="47" creationId="{383E6CFF-BC86-4A0C-8202-060EFA04018A}"/>
          </ac:spMkLst>
        </pc:spChg>
      </pc:sldChg>
      <pc:sldChg chg="modSp">
        <pc:chgData name="Arturo Hamilton" userId="5c61d2f4-0efd-44bf-b648-041247b2840e" providerId="ADAL" clId="{5D25A9E0-0761-44CA-99EF-1774197A2E2B}" dt="2018-11-28T06:05:43.474" v="45" actId="20577"/>
        <pc:sldMkLst>
          <pc:docMk/>
          <pc:sldMk cId="2079993117" sldId="400"/>
        </pc:sldMkLst>
        <pc:spChg chg="mod">
          <ac:chgData name="Arturo Hamilton" userId="5c61d2f4-0efd-44bf-b648-041247b2840e" providerId="ADAL" clId="{5D25A9E0-0761-44CA-99EF-1774197A2E2B}" dt="2018-11-28T06:05:43.474" v="45" actId="20577"/>
          <ac:spMkLst>
            <pc:docMk/>
            <pc:sldMk cId="2079993117" sldId="400"/>
            <ac:spMk id="324" creationId="{250A0170-7562-4B85-98BE-E8F925F76DF5}"/>
          </ac:spMkLst>
        </pc:spChg>
      </pc:sldChg>
      <pc:sldChg chg="modSp">
        <pc:chgData name="Arturo Hamilton" userId="5c61d2f4-0efd-44bf-b648-041247b2840e" providerId="ADAL" clId="{5D25A9E0-0761-44CA-99EF-1774197A2E2B}" dt="2018-11-28T06:05:55.038" v="69" actId="20577"/>
        <pc:sldMkLst>
          <pc:docMk/>
          <pc:sldMk cId="1827118118" sldId="401"/>
        </pc:sldMkLst>
        <pc:spChg chg="mod">
          <ac:chgData name="Arturo Hamilton" userId="5c61d2f4-0efd-44bf-b648-041247b2840e" providerId="ADAL" clId="{5D25A9E0-0761-44CA-99EF-1774197A2E2B}" dt="2018-11-28T06:05:55.038" v="69" actId="20577"/>
          <ac:spMkLst>
            <pc:docMk/>
            <pc:sldMk cId="1827118118" sldId="401"/>
            <ac:spMk id="47" creationId="{383E6CFF-BC86-4A0C-8202-060EFA04018A}"/>
          </ac:spMkLst>
        </pc:spChg>
      </pc:sldChg>
      <pc:sldChg chg="modSp">
        <pc:chgData name="Arturo Hamilton" userId="5c61d2f4-0efd-44bf-b648-041247b2840e" providerId="ADAL" clId="{5D25A9E0-0761-44CA-99EF-1774197A2E2B}" dt="2018-11-28T06:06:03.760" v="70" actId="207"/>
        <pc:sldMkLst>
          <pc:docMk/>
          <pc:sldMk cId="1099352054" sldId="402"/>
        </pc:sldMkLst>
        <pc:spChg chg="mod">
          <ac:chgData name="Arturo Hamilton" userId="5c61d2f4-0efd-44bf-b648-041247b2840e" providerId="ADAL" clId="{5D25A9E0-0761-44CA-99EF-1774197A2E2B}" dt="2018-11-28T06:06:03.760" v="70" actId="207"/>
          <ac:spMkLst>
            <pc:docMk/>
            <pc:sldMk cId="1099352054" sldId="402"/>
            <ac:spMk id="47" creationId="{383E6CFF-BC86-4A0C-8202-060EFA04018A}"/>
          </ac:spMkLst>
        </pc:spChg>
      </pc:sldChg>
      <pc:sldChg chg="del">
        <pc:chgData name="Arturo Hamilton" userId="5c61d2f4-0efd-44bf-b648-041247b2840e" providerId="ADAL" clId="{5D25A9E0-0761-44CA-99EF-1774197A2E2B}" dt="2018-11-28T06:06:18.390" v="71" actId="2696"/>
        <pc:sldMkLst>
          <pc:docMk/>
          <pc:sldMk cId="3200885574" sldId="403"/>
        </pc:sldMkLst>
      </pc:sldChg>
      <pc:sldChg chg="modSp">
        <pc:chgData name="Arturo Hamilton" userId="5c61d2f4-0efd-44bf-b648-041247b2840e" providerId="ADAL" clId="{5D25A9E0-0761-44CA-99EF-1774197A2E2B}" dt="2018-11-28T06:06:46.351" v="74" actId="207"/>
        <pc:sldMkLst>
          <pc:docMk/>
          <pc:sldMk cId="238966165" sldId="405"/>
        </pc:sldMkLst>
        <pc:spChg chg="mod">
          <ac:chgData name="Arturo Hamilton" userId="5c61d2f4-0efd-44bf-b648-041247b2840e" providerId="ADAL" clId="{5D25A9E0-0761-44CA-99EF-1774197A2E2B}" dt="2018-11-28T06:06:41.870" v="73" actId="207"/>
          <ac:spMkLst>
            <pc:docMk/>
            <pc:sldMk cId="238966165" sldId="405"/>
            <ac:spMk id="21" creationId="{00000000-0000-0000-0000-000000000000}"/>
          </ac:spMkLst>
        </pc:spChg>
        <pc:spChg chg="mod">
          <ac:chgData name="Arturo Hamilton" userId="5c61d2f4-0efd-44bf-b648-041247b2840e" providerId="ADAL" clId="{5D25A9E0-0761-44CA-99EF-1774197A2E2B}" dt="2018-11-28T06:06:30.888" v="72" actId="207"/>
          <ac:spMkLst>
            <pc:docMk/>
            <pc:sldMk cId="238966165" sldId="405"/>
            <ac:spMk id="126" creationId="{CF8C5495-54E6-4181-B4D3-626D32E575C2}"/>
          </ac:spMkLst>
        </pc:spChg>
        <pc:spChg chg="mod">
          <ac:chgData name="Arturo Hamilton" userId="5c61d2f4-0efd-44bf-b648-041247b2840e" providerId="ADAL" clId="{5D25A9E0-0761-44CA-99EF-1774197A2E2B}" dt="2018-11-28T06:06:46.351" v="74" actId="207"/>
          <ac:spMkLst>
            <pc:docMk/>
            <pc:sldMk cId="238966165" sldId="405"/>
            <ac:spMk id="196" creationId="{00000000-0000-0000-0000-000000000000}"/>
          </ac:spMkLst>
        </pc:spChg>
      </pc:sldChg>
      <pc:sldChg chg="modSp">
        <pc:chgData name="Arturo Hamilton" userId="5c61d2f4-0efd-44bf-b648-041247b2840e" providerId="ADAL" clId="{5D25A9E0-0761-44CA-99EF-1774197A2E2B}" dt="2018-11-28T06:07:17.374" v="77" actId="207"/>
        <pc:sldMkLst>
          <pc:docMk/>
          <pc:sldMk cId="831562409" sldId="408"/>
        </pc:sldMkLst>
        <pc:spChg chg="mod">
          <ac:chgData name="Arturo Hamilton" userId="5c61d2f4-0efd-44bf-b648-041247b2840e" providerId="ADAL" clId="{5D25A9E0-0761-44CA-99EF-1774197A2E2B}" dt="2018-11-28T06:06:54.992" v="75" actId="207"/>
          <ac:spMkLst>
            <pc:docMk/>
            <pc:sldMk cId="831562409" sldId="408"/>
            <ac:spMk id="34" creationId="{34064D8D-1FB3-4FBB-BC5F-54AAF64C2408}"/>
          </ac:spMkLst>
        </pc:spChg>
        <pc:spChg chg="mod">
          <ac:chgData name="Arturo Hamilton" userId="5c61d2f4-0efd-44bf-b648-041247b2840e" providerId="ADAL" clId="{5D25A9E0-0761-44CA-99EF-1774197A2E2B}" dt="2018-11-28T06:07:17.374" v="77" actId="207"/>
          <ac:spMkLst>
            <pc:docMk/>
            <pc:sldMk cId="831562409" sldId="408"/>
            <ac:spMk id="62" creationId="{9B0B8150-E57F-4745-8A1D-4E295CC89C10}"/>
          </ac:spMkLst>
        </pc:spChg>
      </pc:sldChg>
      <pc:sldChg chg="modSp">
        <pc:chgData name="Arturo Hamilton" userId="5c61d2f4-0efd-44bf-b648-041247b2840e" providerId="ADAL" clId="{5D25A9E0-0761-44CA-99EF-1774197A2E2B}" dt="2018-11-28T06:07:21.171" v="78" actId="207"/>
        <pc:sldMkLst>
          <pc:docMk/>
          <pc:sldMk cId="2037242483" sldId="409"/>
        </pc:sldMkLst>
        <pc:spChg chg="mod">
          <ac:chgData name="Arturo Hamilton" userId="5c61d2f4-0efd-44bf-b648-041247b2840e" providerId="ADAL" clId="{5D25A9E0-0761-44CA-99EF-1774197A2E2B}" dt="2018-11-28T06:07:00.958" v="76" actId="207"/>
          <ac:spMkLst>
            <pc:docMk/>
            <pc:sldMk cId="2037242483" sldId="409"/>
            <ac:spMk id="34" creationId="{34064D8D-1FB3-4FBB-BC5F-54AAF64C2408}"/>
          </ac:spMkLst>
        </pc:spChg>
        <pc:spChg chg="mod">
          <ac:chgData name="Arturo Hamilton" userId="5c61d2f4-0efd-44bf-b648-041247b2840e" providerId="ADAL" clId="{5D25A9E0-0761-44CA-99EF-1774197A2E2B}" dt="2018-11-28T06:07:21.171" v="78" actId="207"/>
          <ac:spMkLst>
            <pc:docMk/>
            <pc:sldMk cId="2037242483" sldId="409"/>
            <ac:spMk id="62" creationId="{0A91DAD4-5EDC-4C70-B22F-95ADD7CA3568}"/>
          </ac:spMkLst>
        </pc:spChg>
      </pc:sldChg>
      <pc:sldChg chg="modSp">
        <pc:chgData name="Arturo Hamilton" userId="5c61d2f4-0efd-44bf-b648-041247b2840e" providerId="ADAL" clId="{5D25A9E0-0761-44CA-99EF-1774197A2E2B}" dt="2018-11-28T06:07:26.178" v="79" actId="207"/>
        <pc:sldMkLst>
          <pc:docMk/>
          <pc:sldMk cId="3145759280" sldId="410"/>
        </pc:sldMkLst>
        <pc:spChg chg="mod">
          <ac:chgData name="Arturo Hamilton" userId="5c61d2f4-0efd-44bf-b648-041247b2840e" providerId="ADAL" clId="{5D25A9E0-0761-44CA-99EF-1774197A2E2B}" dt="2018-11-28T06:07:26.178" v="79" actId="207"/>
          <ac:spMkLst>
            <pc:docMk/>
            <pc:sldMk cId="3145759280" sldId="410"/>
            <ac:spMk id="50" creationId="{FC1727DE-E728-47DD-8E8B-DA2777C4C7AE}"/>
          </ac:spMkLst>
        </pc:spChg>
      </pc:sldChg>
      <pc:sldChg chg="modSp">
        <pc:chgData name="Arturo Hamilton" userId="5c61d2f4-0efd-44bf-b648-041247b2840e" providerId="ADAL" clId="{5D25A9E0-0761-44CA-99EF-1774197A2E2B}" dt="2018-11-28T06:07:30.980" v="80" actId="207"/>
        <pc:sldMkLst>
          <pc:docMk/>
          <pc:sldMk cId="2701278737" sldId="411"/>
        </pc:sldMkLst>
        <pc:spChg chg="mod">
          <ac:chgData name="Arturo Hamilton" userId="5c61d2f4-0efd-44bf-b648-041247b2840e" providerId="ADAL" clId="{5D25A9E0-0761-44CA-99EF-1774197A2E2B}" dt="2018-11-28T06:07:30.980" v="80" actId="207"/>
          <ac:spMkLst>
            <pc:docMk/>
            <pc:sldMk cId="2701278737" sldId="411"/>
            <ac:spMk id="32" creationId="{576004D0-B77B-45A0-8577-E329776C1B2D}"/>
          </ac:spMkLst>
        </pc:spChg>
      </pc:sldChg>
      <pc:sldChg chg="del">
        <pc:chgData name="Arturo Hamilton" userId="5c61d2f4-0efd-44bf-b648-041247b2840e" providerId="ADAL" clId="{5D25A9E0-0761-44CA-99EF-1774197A2E2B}" dt="2018-11-28T06:07:34.246" v="81" actId="2696"/>
        <pc:sldMkLst>
          <pc:docMk/>
          <pc:sldMk cId="3122666119" sldId="412"/>
        </pc:sldMkLst>
      </pc:sldChg>
      <pc:sldChg chg="del">
        <pc:chgData name="Arturo Hamilton" userId="5c61d2f4-0efd-44bf-b648-041247b2840e" providerId="ADAL" clId="{5D25A9E0-0761-44CA-99EF-1774197A2E2B}" dt="2018-11-28T06:07:37.717" v="82" actId="2696"/>
        <pc:sldMkLst>
          <pc:docMk/>
          <pc:sldMk cId="129201844" sldId="413"/>
        </pc:sldMkLst>
      </pc:sldChg>
      <pc:sldChg chg="modSp">
        <pc:chgData name="Arturo Hamilton" userId="5c61d2f4-0efd-44bf-b648-041247b2840e" providerId="ADAL" clId="{5D25A9E0-0761-44CA-99EF-1774197A2E2B}" dt="2018-11-28T06:07:41.723" v="83" actId="207"/>
        <pc:sldMkLst>
          <pc:docMk/>
          <pc:sldMk cId="1798808134" sldId="415"/>
        </pc:sldMkLst>
        <pc:spChg chg="mod">
          <ac:chgData name="Arturo Hamilton" userId="5c61d2f4-0efd-44bf-b648-041247b2840e" providerId="ADAL" clId="{5D25A9E0-0761-44CA-99EF-1774197A2E2B}" dt="2018-11-28T06:07:41.723" v="83" actId="207"/>
          <ac:spMkLst>
            <pc:docMk/>
            <pc:sldMk cId="1798808134" sldId="415"/>
            <ac:spMk id="77" creationId="{455360DA-34A4-46D6-985A-A780072C590B}"/>
          </ac:spMkLst>
        </pc:spChg>
      </pc:sldChg>
      <pc:sldChg chg="del">
        <pc:chgData name="Arturo Hamilton" userId="5c61d2f4-0efd-44bf-b648-041247b2840e" providerId="ADAL" clId="{5D25A9E0-0761-44CA-99EF-1774197A2E2B}" dt="2018-11-28T06:08:04.633" v="84" actId="2696"/>
        <pc:sldMkLst>
          <pc:docMk/>
          <pc:sldMk cId="4062410158" sldId="417"/>
        </pc:sldMkLst>
      </pc:sldChg>
      <pc:sldChg chg="del">
        <pc:chgData name="Arturo Hamilton" userId="5c61d2f4-0efd-44bf-b648-041247b2840e" providerId="ADAL" clId="{5D25A9E0-0761-44CA-99EF-1774197A2E2B}" dt="2018-11-28T06:04:14.452" v="6" actId="2696"/>
        <pc:sldMkLst>
          <pc:docMk/>
          <pc:sldMk cId="696111842" sldId="418"/>
        </pc:sldMkLst>
      </pc:sldChg>
      <pc:sldChg chg="modSp">
        <pc:chgData name="Arturo Hamilton" userId="5c61d2f4-0efd-44bf-b648-041247b2840e" providerId="ADAL" clId="{5D25A9E0-0761-44CA-99EF-1774197A2E2B}" dt="2018-11-28T06:08:09.330" v="86" actId="207"/>
        <pc:sldMkLst>
          <pc:docMk/>
          <pc:sldMk cId="2464384235" sldId="419"/>
        </pc:sldMkLst>
        <pc:spChg chg="mod">
          <ac:chgData name="Arturo Hamilton" userId="5c61d2f4-0efd-44bf-b648-041247b2840e" providerId="ADAL" clId="{5D25A9E0-0761-44CA-99EF-1774197A2E2B}" dt="2018-11-28T06:08:09.330" v="86" actId="207"/>
          <ac:spMkLst>
            <pc:docMk/>
            <pc:sldMk cId="2464384235" sldId="419"/>
            <ac:spMk id="62" creationId="{B244962A-3C9F-472E-85C7-042AD97A2F78}"/>
          </ac:spMkLst>
        </pc:spChg>
      </pc:sldChg>
      <pc:sldChg chg="modSp">
        <pc:chgData name="Arturo Hamilton" userId="5c61d2f4-0efd-44bf-b648-041247b2840e" providerId="ADAL" clId="{5D25A9E0-0761-44CA-99EF-1774197A2E2B}" dt="2018-11-28T06:08:16.291" v="88" actId="207"/>
        <pc:sldMkLst>
          <pc:docMk/>
          <pc:sldMk cId="4065406980" sldId="420"/>
        </pc:sldMkLst>
        <pc:spChg chg="mod">
          <ac:chgData name="Arturo Hamilton" userId="5c61d2f4-0efd-44bf-b648-041247b2840e" providerId="ADAL" clId="{5D25A9E0-0761-44CA-99EF-1774197A2E2B}" dt="2018-11-28T06:08:16.291" v="88" actId="207"/>
          <ac:spMkLst>
            <pc:docMk/>
            <pc:sldMk cId="4065406980" sldId="420"/>
            <ac:spMk id="222" creationId="{B652AE7A-59A9-4DD2-846E-C0DEA5F82E20}"/>
          </ac:spMkLst>
        </pc:spChg>
      </pc:sldChg>
      <pc:sldChg chg="modSp modTransition">
        <pc:chgData name="Arturo Hamilton" userId="5c61d2f4-0efd-44bf-b648-041247b2840e" providerId="ADAL" clId="{5D25A9E0-0761-44CA-99EF-1774197A2E2B}" dt="2018-11-28T06:09:44.139" v="92" actId="207"/>
        <pc:sldMkLst>
          <pc:docMk/>
          <pc:sldMk cId="883080337" sldId="421"/>
        </pc:sldMkLst>
        <pc:spChg chg="mod">
          <ac:chgData name="Arturo Hamilton" userId="5c61d2f4-0efd-44bf-b648-041247b2840e" providerId="ADAL" clId="{5D25A9E0-0761-44CA-99EF-1774197A2E2B}" dt="2018-11-28T06:09:44.139" v="92" actId="207"/>
          <ac:spMkLst>
            <pc:docMk/>
            <pc:sldMk cId="883080337" sldId="421"/>
            <ac:spMk id="21" creationId="{2B5B2E8E-66C5-43C1-8F12-58DCA3C1D988}"/>
          </ac:spMkLst>
        </pc:spChg>
      </pc:sldChg>
      <pc:sldChg chg="modSp">
        <pc:chgData name="Arturo Hamilton" userId="5c61d2f4-0efd-44bf-b648-041247b2840e" providerId="ADAL" clId="{5D25A9E0-0761-44CA-99EF-1774197A2E2B}" dt="2018-11-28T06:09:52.178" v="93" actId="207"/>
        <pc:sldMkLst>
          <pc:docMk/>
          <pc:sldMk cId="2794500890" sldId="423"/>
        </pc:sldMkLst>
        <pc:spChg chg="mod">
          <ac:chgData name="Arturo Hamilton" userId="5c61d2f4-0efd-44bf-b648-041247b2840e" providerId="ADAL" clId="{5D25A9E0-0761-44CA-99EF-1774197A2E2B}" dt="2018-11-28T06:09:52.178" v="93" actId="207"/>
          <ac:spMkLst>
            <pc:docMk/>
            <pc:sldMk cId="2794500890" sldId="423"/>
            <ac:spMk id="160" creationId="{71DAA450-DE3A-4111-BFB7-781C791CAF84}"/>
          </ac:spMkLst>
        </pc:spChg>
      </pc:sldChg>
      <pc:sldChg chg="modTransition">
        <pc:chgData name="Arturo Hamilton" userId="5c61d2f4-0efd-44bf-b648-041247b2840e" providerId="ADAL" clId="{5D25A9E0-0761-44CA-99EF-1774197A2E2B}" dt="2018-11-28T06:10:01.569" v="94"/>
        <pc:sldMkLst>
          <pc:docMk/>
          <pc:sldMk cId="2311664549" sldId="424"/>
        </pc:sldMkLst>
      </pc:sldChg>
      <pc:sldChg chg="modSp">
        <pc:chgData name="Arturo Hamilton" userId="5c61d2f4-0efd-44bf-b648-041247b2840e" providerId="ADAL" clId="{5D25A9E0-0761-44CA-99EF-1774197A2E2B}" dt="2018-11-28T06:10:09.467" v="96" actId="207"/>
        <pc:sldMkLst>
          <pc:docMk/>
          <pc:sldMk cId="2896993241" sldId="425"/>
        </pc:sldMkLst>
        <pc:spChg chg="mod">
          <ac:chgData name="Arturo Hamilton" userId="5c61d2f4-0efd-44bf-b648-041247b2840e" providerId="ADAL" clId="{5D25A9E0-0761-44CA-99EF-1774197A2E2B}" dt="2018-11-28T06:10:09.467" v="96" actId="207"/>
          <ac:spMkLst>
            <pc:docMk/>
            <pc:sldMk cId="2896993241" sldId="425"/>
            <ac:spMk id="21" creationId="{2B5B2E8E-66C5-43C1-8F12-58DCA3C1D988}"/>
          </ac:spMkLst>
        </pc:spChg>
      </pc:sldChg>
      <pc:sldChg chg="modSp">
        <pc:chgData name="Arturo Hamilton" userId="5c61d2f4-0efd-44bf-b648-041247b2840e" providerId="ADAL" clId="{5D25A9E0-0761-44CA-99EF-1774197A2E2B}" dt="2018-11-28T06:10:15.267" v="97" actId="207"/>
        <pc:sldMkLst>
          <pc:docMk/>
          <pc:sldMk cId="737301640" sldId="427"/>
        </pc:sldMkLst>
        <pc:spChg chg="mod">
          <ac:chgData name="Arturo Hamilton" userId="5c61d2f4-0efd-44bf-b648-041247b2840e" providerId="ADAL" clId="{5D25A9E0-0761-44CA-99EF-1774197A2E2B}" dt="2018-11-28T06:10:15.267" v="97" actId="207"/>
          <ac:spMkLst>
            <pc:docMk/>
            <pc:sldMk cId="737301640" sldId="427"/>
            <ac:spMk id="57" creationId="{C988DBBE-ADB9-4DBF-94A3-091E8F88D0B4}"/>
          </ac:spMkLst>
        </pc:spChg>
      </pc:sldChg>
      <pc:sldChg chg="modSp">
        <pc:chgData name="Arturo Hamilton" userId="5c61d2f4-0efd-44bf-b648-041247b2840e" providerId="ADAL" clId="{5D25A9E0-0761-44CA-99EF-1774197A2E2B}" dt="2018-11-28T06:10:22.763" v="99" actId="207"/>
        <pc:sldMkLst>
          <pc:docMk/>
          <pc:sldMk cId="3321428102" sldId="428"/>
        </pc:sldMkLst>
        <pc:spChg chg="mod">
          <ac:chgData name="Arturo Hamilton" userId="5c61d2f4-0efd-44bf-b648-041247b2840e" providerId="ADAL" clId="{5D25A9E0-0761-44CA-99EF-1774197A2E2B}" dt="2018-11-28T06:10:22.763" v="99" actId="207"/>
          <ac:spMkLst>
            <pc:docMk/>
            <pc:sldMk cId="3321428102" sldId="428"/>
            <ac:spMk id="21" creationId="{2B5B2E8E-66C5-43C1-8F12-58DCA3C1D988}"/>
          </ac:spMkLst>
        </pc:spChg>
      </pc:sldChg>
      <pc:sldChg chg="modSp">
        <pc:chgData name="Arturo Hamilton" userId="5c61d2f4-0efd-44bf-b648-041247b2840e" providerId="ADAL" clId="{5D25A9E0-0761-44CA-99EF-1774197A2E2B}" dt="2018-11-28T06:10:28.283" v="100" actId="207"/>
        <pc:sldMkLst>
          <pc:docMk/>
          <pc:sldMk cId="3689004844" sldId="429"/>
        </pc:sldMkLst>
        <pc:spChg chg="mod">
          <ac:chgData name="Arturo Hamilton" userId="5c61d2f4-0efd-44bf-b648-041247b2840e" providerId="ADAL" clId="{5D25A9E0-0761-44CA-99EF-1774197A2E2B}" dt="2018-11-28T06:10:28.283" v="100" actId="207"/>
          <ac:spMkLst>
            <pc:docMk/>
            <pc:sldMk cId="3689004844" sldId="429"/>
            <ac:spMk id="21" creationId="{2B5B2E8E-66C5-43C1-8F12-58DCA3C1D988}"/>
          </ac:spMkLst>
        </pc:spChg>
      </pc:sldChg>
      <pc:sldChg chg="modSp">
        <pc:chgData name="Arturo Hamilton" userId="5c61d2f4-0efd-44bf-b648-041247b2840e" providerId="ADAL" clId="{5D25A9E0-0761-44CA-99EF-1774197A2E2B}" dt="2018-11-28T06:10:33.331" v="101" actId="207"/>
        <pc:sldMkLst>
          <pc:docMk/>
          <pc:sldMk cId="2863576170" sldId="430"/>
        </pc:sldMkLst>
        <pc:spChg chg="mod">
          <ac:chgData name="Arturo Hamilton" userId="5c61d2f4-0efd-44bf-b648-041247b2840e" providerId="ADAL" clId="{5D25A9E0-0761-44CA-99EF-1774197A2E2B}" dt="2018-11-28T06:10:33.331" v="101" actId="207"/>
          <ac:spMkLst>
            <pc:docMk/>
            <pc:sldMk cId="2863576170" sldId="430"/>
            <ac:spMk id="21" creationId="{2B5B2E8E-66C5-43C1-8F12-58DCA3C1D988}"/>
          </ac:spMkLst>
        </pc:spChg>
      </pc:sldChg>
      <pc:sldChg chg="modSp">
        <pc:chgData name="Arturo Hamilton" userId="5c61d2f4-0efd-44bf-b648-041247b2840e" providerId="ADAL" clId="{5D25A9E0-0761-44CA-99EF-1774197A2E2B}" dt="2018-11-28T06:03:32.707" v="5" actId="3062"/>
        <pc:sldMkLst>
          <pc:docMk/>
          <pc:sldMk cId="516590611" sldId="473"/>
        </pc:sldMkLst>
        <pc:spChg chg="mod">
          <ac:chgData name="Arturo Hamilton" userId="5c61d2f4-0efd-44bf-b648-041247b2840e" providerId="ADAL" clId="{5D25A9E0-0761-44CA-99EF-1774197A2E2B}" dt="2018-11-28T06:03:32.707" v="5" actId="3062"/>
          <ac:spMkLst>
            <pc:docMk/>
            <pc:sldMk cId="516590611" sldId="473"/>
            <ac:spMk id="2" creationId="{00000000-0000-0000-0000-000000000000}"/>
          </ac:spMkLst>
        </pc:spChg>
      </pc:sldChg>
      <pc:sldChg chg="modSp">
        <pc:chgData name="Arturo Hamilton" userId="5c61d2f4-0efd-44bf-b648-041247b2840e" providerId="ADAL" clId="{5D25A9E0-0761-44CA-99EF-1774197A2E2B}" dt="2018-11-28T06:11:52.612" v="114" actId="108"/>
        <pc:sldMkLst>
          <pc:docMk/>
          <pc:sldMk cId="1893978133" sldId="475"/>
        </pc:sldMkLst>
        <pc:spChg chg="mod">
          <ac:chgData name="Arturo Hamilton" userId="5c61d2f4-0efd-44bf-b648-041247b2840e" providerId="ADAL" clId="{5D25A9E0-0761-44CA-99EF-1774197A2E2B}" dt="2018-11-28T06:11:52.612" v="114" actId="108"/>
          <ac:spMkLst>
            <pc:docMk/>
            <pc:sldMk cId="1893978133" sldId="475"/>
            <ac:spMk id="2" creationId="{C24973BA-EF3E-4A3B-A324-977E9AEFE29E}"/>
          </ac:spMkLst>
        </pc:spChg>
      </pc:sldChg>
      <pc:sldChg chg="add">
        <pc:chgData name="Arturo Hamilton" userId="5c61d2f4-0efd-44bf-b648-041247b2840e" providerId="ADAL" clId="{5D25A9E0-0761-44CA-99EF-1774197A2E2B}" dt="2018-11-28T06:08:10.594" v="87"/>
        <pc:sldMkLst>
          <pc:docMk/>
          <pc:sldMk cId="426711734" sldId="477"/>
        </pc:sldMkLst>
      </pc:sldChg>
      <pc:sldMasterChg chg="delSldLayout">
        <pc:chgData name="Arturo Hamilton" userId="5c61d2f4-0efd-44bf-b648-041247b2840e" providerId="ADAL" clId="{5D25A9E0-0761-44CA-99EF-1774197A2E2B}" dt="2018-11-28T06:08:04.634" v="85" actId="2696"/>
        <pc:sldMasterMkLst>
          <pc:docMk/>
          <pc:sldMasterMk cId="2420470357" sldId="2147483660"/>
        </pc:sldMasterMkLst>
        <pc:sldLayoutChg chg="del">
          <pc:chgData name="Arturo Hamilton" userId="5c61d2f4-0efd-44bf-b648-041247b2840e" providerId="ADAL" clId="{5D25A9E0-0761-44CA-99EF-1774197A2E2B}" dt="2018-11-28T06:08:04.634" v="85" actId="2696"/>
          <pc:sldLayoutMkLst>
            <pc:docMk/>
            <pc:sldMasterMk cId="2420470357" sldId="2147483660"/>
            <pc:sldLayoutMk cId="2538068949" sldId="214748384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772AC-9025-4108-BDCE-91BC5097D31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F6E422-F904-4CDE-A08A-8BCD988D6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79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/>
          </a:p>
          <a:p>
            <a:endParaRPr lang="en-US" sz="1200" b="0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C3D530-3419-45A5-AB8A-2242E8FDFF4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11/28/2018 12:03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674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11:56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20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11:56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11:56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179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11:56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001018-6579-4B4F-B030-14A0C0AC0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CONFIDENTIAL at the bottom of this slide is just a slide master included here.  Click on View – Slide Master – and the footer </a:t>
            </a:r>
            <a:r>
              <a:rPr lang="en-US"/>
              <a:t>to remove…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349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11:56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9315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11:56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226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itchFamily="3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itchFamily="34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11:56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itchFamily="3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itchFamily="34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itchFamily="3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766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11:56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934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11:56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362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11:56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5399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50464">
              <a:defRPr/>
            </a:pPr>
            <a:r>
              <a:rPr lang="en-US">
                <a:solidFill>
                  <a:prstClr val="black"/>
                </a:solidFill>
              </a:rPr>
              <a:t>Microsoft Inspire</a:t>
            </a:r>
          </a:p>
          <a:p>
            <a:pPr defTabSz="950464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50464">
              <a:defRPr/>
            </a:pPr>
            <a:fld id="{328EAAE8-B538-48EB-83B5-2B364220CC89}" type="datetime8">
              <a:rPr lang="en-US">
                <a:solidFill>
                  <a:prstClr val="black"/>
                </a:solidFill>
              </a:rPr>
              <a:pPr defTabSz="950464">
                <a:defRPr/>
              </a:pPr>
              <a:t>11/27/2018 11:55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50464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50464"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0980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11:56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82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11:56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982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11:56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5706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11:56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32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11:56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948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11:56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61305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11:56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86571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11:56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102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11:56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5435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Refer to </a:t>
            </a:r>
            <a:r>
              <a:rPr lang="en-US" b="1" dirty="0"/>
              <a:t>lms.learnondemand.net for instructor access </a:t>
            </a:r>
            <a:r>
              <a:rPr lang="en-US" b="0" dirty="0"/>
              <a:t>to labs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r>
              <a:rPr lang="en-US" dirty="0"/>
              <a:t>Labs Security</a:t>
            </a:r>
          </a:p>
          <a:p>
            <a:endParaRPr lang="en-US" dirty="0"/>
          </a:p>
          <a:p>
            <a:r>
              <a:rPr lang="en-US" dirty="0"/>
              <a:t>Introduction to Hands On Labs</a:t>
            </a:r>
          </a:p>
          <a:p>
            <a:r>
              <a:rPr lang="en-US" dirty="0"/>
              <a:t>Deploy Windows Hello for Business</a:t>
            </a:r>
          </a:p>
          <a:p>
            <a:r>
              <a:rPr lang="en-US" dirty="0"/>
              <a:t>Deploy Credential Guard</a:t>
            </a:r>
          </a:p>
          <a:p>
            <a:r>
              <a:rPr lang="en-US" dirty="0"/>
              <a:t>Prevent Ransomware with Device Guard</a:t>
            </a:r>
          </a:p>
          <a:p>
            <a:r>
              <a:rPr lang="en-US" dirty="0"/>
              <a:t>Configure Conditional Access with AAD, Intune and Office 365</a:t>
            </a:r>
          </a:p>
          <a:p>
            <a:endParaRPr lang="en-US" dirty="0"/>
          </a:p>
          <a:p>
            <a:r>
              <a:rPr lang="en-US" dirty="0"/>
              <a:t>Configure Azure Information Protection</a:t>
            </a:r>
          </a:p>
          <a:p>
            <a:r>
              <a:rPr lang="en-US" dirty="0"/>
              <a:t>Protect Apps with Microsoft Intune Mobile Application Management</a:t>
            </a:r>
          </a:p>
          <a:p>
            <a:r>
              <a:rPr lang="en-US" dirty="0"/>
              <a:t>Deploy Windows Information Protection</a:t>
            </a:r>
          </a:p>
          <a:p>
            <a:r>
              <a:rPr lang="en-US" dirty="0"/>
              <a:t>Consolidate Windows and Azure Information Protection</a:t>
            </a:r>
          </a:p>
          <a:p>
            <a:endParaRPr lang="en-US" dirty="0"/>
          </a:p>
          <a:p>
            <a:r>
              <a:rPr lang="en-US" dirty="0"/>
              <a:t>Configure Systems to Meet Governance Standards</a:t>
            </a:r>
          </a:p>
          <a:p>
            <a:r>
              <a:rPr lang="en-US" dirty="0"/>
              <a:t>Prepare for General Data Protection Regulation Compliance</a:t>
            </a:r>
          </a:p>
          <a:p>
            <a:r>
              <a:rPr lang="en-US" dirty="0"/>
              <a:t>Analyze and Mitigate Security Threats and Windows Defender ATP</a:t>
            </a:r>
          </a:p>
          <a:p>
            <a:r>
              <a:rPr lang="en-US" dirty="0"/>
              <a:t>Protect Office Documents with Microsoft Office 365 ATP</a:t>
            </a:r>
          </a:p>
          <a:p>
            <a:r>
              <a:rPr lang="en-US" dirty="0"/>
              <a:t>Protect Cloud Apps with Microsoft Cloud App Security</a:t>
            </a:r>
          </a:p>
          <a:p>
            <a:r>
              <a:rPr lang="en-US" dirty="0"/>
              <a:t>Protect Users and Devices with Microsoft Advanced Threat Analytics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8578F37-A1E6-46F0-AA97-08F9F1AF4A61}" type="datetime1">
              <a:rPr lang="en-US" smtClean="0"/>
              <a:t>11/28/2018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B9A4D78-847F-4C54-BA0E-52B2B322D2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11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DBA004-0CE8-4D4A-B61D-158A7423D4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8493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11:55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2063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89106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11:55 PM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566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11:55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055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11:55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012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11:56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895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11/27/2018 11:56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91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trike="noStrike" spc="-144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4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Autahor</a:t>
            </a:r>
            <a:r>
              <a:rPr lang="en-US"/>
              <a:t>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5998" y="440498"/>
            <a:ext cx="1182545" cy="25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64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87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699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8" y="941695"/>
            <a:ext cx="3618381" cy="899665"/>
          </a:xfrm>
        </p:spPr>
        <p:txBody>
          <a:bodyPr lIns="0" tIns="0" rIns="0" bIns="0"/>
          <a:lstStyle>
            <a:lvl1pPr>
              <a:defRPr sz="1765" spc="-4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941695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497341">
              <a:buNone/>
              <a:defRPr sz="1765" spc="-48" baseline="0">
                <a:solidFill>
                  <a:schemeClr val="accent1"/>
                </a:solidFill>
              </a:defRPr>
            </a:lvl1pPr>
            <a:lvl2pPr marL="219685" indent="0">
              <a:buNone/>
              <a:defRPr sz="1730"/>
            </a:lvl2pPr>
            <a:lvl3pPr marL="439368" indent="0">
              <a:buNone/>
              <a:defRPr sz="1730"/>
            </a:lvl3pPr>
            <a:lvl4pPr marL="659054" indent="0">
              <a:buNone/>
              <a:defRPr sz="1730"/>
            </a:lvl4pPr>
            <a:lvl5pPr marL="878738" indent="0">
              <a:buNone/>
              <a:defRPr sz="173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6485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8" y="620431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075"/>
              </a:lnSpc>
              <a:defRPr sz="2745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3473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4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4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382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98337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8" y="620431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075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8" y="1882335"/>
            <a:ext cx="4758211" cy="589905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07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19685" indent="0">
              <a:buNone/>
              <a:defRPr/>
            </a:lvl2pPr>
            <a:lvl3pPr marL="439368" indent="0">
              <a:buNone/>
              <a:defRPr/>
            </a:lvl3pPr>
            <a:lvl4pPr marL="659054" indent="0">
              <a:buNone/>
              <a:defRPr/>
            </a:lvl4pPr>
            <a:lvl5pPr marL="878738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600"/>
            <a:ext cx="4758210" cy="2489596"/>
          </a:xfrm>
        </p:spPr>
        <p:txBody>
          <a:bodyPr lIns="0" tIns="0" rIns="0" bIns="0"/>
          <a:lstStyle>
            <a:lvl1pPr marL="274606" indent="-274606">
              <a:lnSpc>
                <a:spcPts val="173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30"/>
              </a:lnSpc>
              <a:spcBef>
                <a:spcPts val="0"/>
              </a:spcBef>
              <a:buNone/>
              <a:defRPr sz="1345">
                <a:solidFill>
                  <a:schemeClr val="tx1"/>
                </a:solidFill>
              </a:defRPr>
            </a:lvl2pPr>
            <a:lvl3pPr marL="439368" indent="0">
              <a:buNone/>
              <a:defRPr/>
            </a:lvl3pPr>
            <a:lvl4pPr marL="659054" indent="0">
              <a:buNone/>
              <a:defRPr/>
            </a:lvl4pPr>
            <a:lvl5pPr marL="878738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493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8" y="620431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075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11505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757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5761" tIns="175761" rIns="175761" bIns="175761" numCol="1" anchor="t" anchorCtr="0" compatLnSpc="1">
            <a:prstTxWarp prst="textNoShape">
              <a:avLst/>
            </a:prstTxWarp>
            <a:spAutoFit/>
          </a:bodyPr>
          <a:lstStyle/>
          <a:p>
            <a:pPr defTabSz="895930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46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6104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023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4" y="1189178"/>
            <a:ext cx="11653521" cy="232965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79301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7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9" r:id="rId8"/>
    <p:sldLayoutId id="2147483833" r:id="rId9"/>
    <p:sldLayoutId id="2147483839" r:id="rId10"/>
    <p:sldLayoutId id="214748384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96365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44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19685" marR="0" indent="-219685" algn="l" defTabSz="89636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39368" marR="0" indent="-219685" algn="l" defTabSz="89636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9054" marR="0" indent="-219685" algn="l" defTabSz="89636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78738" marR="0" indent="-219685" algn="l" defTabSz="89636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98423" marR="0" indent="-219685" algn="l" defTabSz="89636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465003" indent="-224092" algn="l" defTabSz="896365" rtl="0" eaLnBrk="1" latinLnBrk="0" hangingPunct="1">
        <a:spcBef>
          <a:spcPct val="20000"/>
        </a:spcBef>
        <a:buFont typeface="Arial" pitchFamily="34" charset="0"/>
        <a:buChar char="•"/>
        <a:defRPr sz="1922" kern="1200">
          <a:solidFill>
            <a:schemeClr val="tx1"/>
          </a:solidFill>
          <a:latin typeface="+mn-lt"/>
          <a:ea typeface="+mn-ea"/>
          <a:cs typeface="+mn-cs"/>
        </a:defRPr>
      </a:lvl6pPr>
      <a:lvl7pPr marL="2913186" indent="-224092" algn="l" defTabSz="896365" rtl="0" eaLnBrk="1" latinLnBrk="0" hangingPunct="1">
        <a:spcBef>
          <a:spcPct val="20000"/>
        </a:spcBef>
        <a:buFont typeface="Arial" pitchFamily="34" charset="0"/>
        <a:buChar char="•"/>
        <a:defRPr sz="1922" kern="1200">
          <a:solidFill>
            <a:schemeClr val="tx1"/>
          </a:solidFill>
          <a:latin typeface="+mn-lt"/>
          <a:ea typeface="+mn-ea"/>
          <a:cs typeface="+mn-cs"/>
        </a:defRPr>
      </a:lvl7pPr>
      <a:lvl8pPr marL="3361368" indent="-224092" algn="l" defTabSz="896365" rtl="0" eaLnBrk="1" latinLnBrk="0" hangingPunct="1">
        <a:spcBef>
          <a:spcPct val="20000"/>
        </a:spcBef>
        <a:buFont typeface="Arial" pitchFamily="34" charset="0"/>
        <a:buChar char="•"/>
        <a:defRPr sz="1922" kern="1200">
          <a:solidFill>
            <a:schemeClr val="tx1"/>
          </a:solidFill>
          <a:latin typeface="+mn-lt"/>
          <a:ea typeface="+mn-ea"/>
          <a:cs typeface="+mn-cs"/>
        </a:defRPr>
      </a:lvl8pPr>
      <a:lvl9pPr marL="3809552" indent="-224092" algn="l" defTabSz="896365" rtl="0" eaLnBrk="1" latinLnBrk="0" hangingPunct="1">
        <a:spcBef>
          <a:spcPct val="20000"/>
        </a:spcBef>
        <a:buFont typeface="Arial" pitchFamily="34" charset="0"/>
        <a:buChar char="•"/>
        <a:defRPr sz="19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65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1pPr>
      <a:lvl2pPr marL="448182" algn="l" defTabSz="896365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2pPr>
      <a:lvl3pPr marL="896365" algn="l" defTabSz="896365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47" algn="l" defTabSz="896365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4pPr>
      <a:lvl5pPr marL="1792730" algn="l" defTabSz="896365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5pPr>
      <a:lvl6pPr marL="2240913" algn="l" defTabSz="896365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6pPr>
      <a:lvl7pPr marL="2689094" algn="l" defTabSz="896365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7pPr>
      <a:lvl8pPr marL="3137277" algn="l" defTabSz="896365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8pPr>
      <a:lvl9pPr marL="3585460" algn="l" defTabSz="896365" rtl="0" eaLnBrk="1" latinLnBrk="0" hangingPunct="1">
        <a:defRPr sz="17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21">
          <p15:clr>
            <a:srgbClr val="C35EA4"/>
          </p15:clr>
        </p15:guide>
        <p15:guide id="6" pos="2765">
          <p15:clr>
            <a:srgbClr val="C35EA4"/>
          </p15:clr>
        </p15:guide>
        <p15:guide id="7" pos="3821">
          <p15:clr>
            <a:srgbClr val="C35EA4"/>
          </p15:clr>
        </p15:guide>
        <p15:guide id="8" pos="3989">
          <p15:clr>
            <a:srgbClr val="C35EA4"/>
          </p15:clr>
        </p15:guide>
        <p15:guide id="9" pos="5069">
          <p15:clr>
            <a:srgbClr val="C35EA4"/>
          </p15:clr>
        </p15:guide>
        <p15:guide id="10" pos="5213">
          <p15:clr>
            <a:srgbClr val="C35EA4"/>
          </p15:clr>
        </p15:guide>
        <p15:guide id="11" pos="6317">
          <p15:clr>
            <a:srgbClr val="C35EA4"/>
          </p15:clr>
        </p15:guide>
        <p15:guide id="12" pos="6461">
          <p15:clr>
            <a:srgbClr val="C35EA4"/>
          </p15:clr>
        </p15:guide>
        <p15:guide id="16" pos="293">
          <p15:clr>
            <a:srgbClr val="F26B43"/>
          </p15:clr>
        </p15:guide>
        <p15:guide id="17" pos="7541">
          <p15:clr>
            <a:srgbClr val="F26B43"/>
          </p15:clr>
        </p15:guide>
        <p15:guide id="18" orient="horz" pos="766">
          <p15:clr>
            <a:srgbClr val="5ACBF0"/>
          </p15:clr>
        </p15:guide>
        <p15:guide id="19" orient="horz" pos="1393">
          <p15:clr>
            <a:srgbClr val="5ACBF0"/>
          </p15:clr>
        </p15:guide>
        <p15:guide id="20" orient="horz" pos="617">
          <p15:clr>
            <a:srgbClr val="5ACBF0"/>
          </p15:clr>
        </p15:guide>
        <p15:guide id="21" orient="horz" pos="1544">
          <p15:clr>
            <a:srgbClr val="5ACBF0"/>
          </p15:clr>
        </p15:guide>
        <p15:guide id="22" orient="horz" pos="2172">
          <p15:clr>
            <a:srgbClr val="5ACBF0"/>
          </p15:clr>
        </p15:guide>
        <p15:guide id="23" orient="horz" pos="2320">
          <p15:clr>
            <a:srgbClr val="5ACBF0"/>
          </p15:clr>
        </p15:guide>
        <p15:guide id="25" orient="horz" pos="289">
          <p15:clr>
            <a:srgbClr val="F26B43"/>
          </p15:clr>
        </p15:guide>
        <p15:guide id="26" orient="horz" pos="4202">
          <p15:clr>
            <a:srgbClr val="F26B43"/>
          </p15:clr>
        </p15:guide>
        <p15:guide id="27" orient="horz" pos="2949">
          <p15:clr>
            <a:srgbClr val="5ACBF0"/>
          </p15:clr>
        </p15:guide>
        <p15:guide id="28" orient="horz" pos="3098">
          <p15:clr>
            <a:srgbClr val="5ACBF0"/>
          </p15:clr>
        </p15:guide>
        <p15:guide id="29" orient="horz" pos="3727">
          <p15:clr>
            <a:srgbClr val="5ACBF0"/>
          </p15:clr>
        </p15:guide>
        <p15:guide id="30" orient="horz" pos="387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2.em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9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3.wdp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48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50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365.learnondemand.net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5993" y="2977054"/>
            <a:ext cx="10892364" cy="1793104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Information </a:t>
            </a:r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Protection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08DDA7-617B-40F9-A987-6F8E41CAB8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765" dirty="0"/>
              <a:t>Dec 2018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03AED5-FED8-4E17-A9D5-5D121C1BC225}"/>
              </a:ext>
            </a:extLst>
          </p:cNvPr>
          <p:cNvSpPr txBox="1"/>
          <p:nvPr/>
        </p:nvSpPr>
        <p:spPr>
          <a:xfrm>
            <a:off x="10121832" y="6421686"/>
            <a:ext cx="2070168" cy="436314"/>
          </a:xfrm>
          <a:prstGeom prst="rect">
            <a:avLst/>
          </a:prstGeom>
          <a:noFill/>
        </p:spPr>
        <p:txBody>
          <a:bodyPr wrap="none" lIns="175761" tIns="140609" rIns="175761" bIns="140609" rtlCol="0">
            <a:spAutoFit/>
          </a:bodyPr>
          <a:lstStyle/>
          <a:p>
            <a:pPr defTabSz="896365">
              <a:lnSpc>
                <a:spcPct val="90000"/>
              </a:lnSpc>
              <a:spcAft>
                <a:spcPts val="576"/>
              </a:spcAft>
              <a:defRPr/>
            </a:pPr>
            <a:r>
              <a:rPr lang="en-US" sz="1100" dirty="0">
                <a:solidFill>
                  <a:srgbClr val="2F2F2F"/>
                </a:solidFill>
              </a:rPr>
              <a:t>Microsoft 365 Device Series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3581B-17F4-4854-935B-58B2B92492A3}"/>
              </a:ext>
            </a:extLst>
          </p:cNvPr>
          <p:cNvSpPr txBox="1"/>
          <p:nvPr/>
        </p:nvSpPr>
        <p:spPr>
          <a:xfrm>
            <a:off x="321274" y="6219726"/>
            <a:ext cx="185836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M4</a:t>
            </a:r>
          </a:p>
        </p:txBody>
      </p:sp>
    </p:spTree>
    <p:extLst>
      <p:ext uri="{BB962C8B-B14F-4D97-AF65-F5344CB8AC3E}">
        <p14:creationId xmlns:p14="http://schemas.microsoft.com/office/powerpoint/2010/main" val="131945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F6B25805-2EC1-434B-83EA-7746A635B0BD}"/>
              </a:ext>
            </a:extLst>
          </p:cNvPr>
          <p:cNvSpPr/>
          <p:nvPr/>
        </p:nvSpPr>
        <p:spPr bwMode="auto">
          <a:xfrm>
            <a:off x="805069" y="1532342"/>
            <a:ext cx="2303207" cy="2303207"/>
          </a:xfrm>
          <a:prstGeom prst="ellipse">
            <a:avLst/>
          </a:prstGeom>
          <a:solidFill>
            <a:schemeClr val="accent1"/>
          </a:solidFill>
          <a:ln w="76200">
            <a:noFil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529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2969D3-2526-43BA-A1F0-9A5B1DADCEF2}"/>
              </a:ext>
            </a:extLst>
          </p:cNvPr>
          <p:cNvSpPr txBox="1"/>
          <p:nvPr/>
        </p:nvSpPr>
        <p:spPr>
          <a:xfrm>
            <a:off x="656855" y="3964980"/>
            <a:ext cx="2599632" cy="717140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961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Detect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79780A8-7BB3-4032-A2D2-4591DA0F8DA8}"/>
              </a:ext>
            </a:extLst>
          </p:cNvPr>
          <p:cNvGrpSpPr/>
          <p:nvPr/>
        </p:nvGrpSpPr>
        <p:grpSpPr>
          <a:xfrm flipH="1">
            <a:off x="1218715" y="2045145"/>
            <a:ext cx="1475913" cy="1149568"/>
            <a:chOff x="1790537" y="4477537"/>
            <a:chExt cx="957883" cy="746082"/>
          </a:xfrm>
          <a:solidFill>
            <a:schemeClr val="bg1"/>
          </a:solidFill>
        </p:grpSpPr>
        <p:sp>
          <p:nvSpPr>
            <p:cNvPr id="60" name="Freeform 1">
              <a:extLst>
                <a:ext uri="{FF2B5EF4-FFF2-40B4-BE49-F238E27FC236}">
                  <a16:creationId xmlns:a16="http://schemas.microsoft.com/office/drawing/2014/main" id="{27CFBEDA-1261-41B8-9BBF-2E79DDAC68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640519">
              <a:off x="1789441" y="4478633"/>
              <a:ext cx="675186" cy="672993"/>
            </a:xfrm>
            <a:custGeom>
              <a:avLst/>
              <a:gdLst>
                <a:gd name="T0" fmla="*/ 680 w 1361"/>
                <a:gd name="T1" fmla="*/ 1358 h 1359"/>
                <a:gd name="T2" fmla="*/ 0 w 1361"/>
                <a:gd name="T3" fmla="*/ 679 h 1359"/>
                <a:gd name="T4" fmla="*/ 680 w 1361"/>
                <a:gd name="T5" fmla="*/ 0 h 1359"/>
                <a:gd name="T6" fmla="*/ 1360 w 1361"/>
                <a:gd name="T7" fmla="*/ 679 h 1359"/>
                <a:gd name="T8" fmla="*/ 680 w 1361"/>
                <a:gd name="T9" fmla="*/ 1358 h 1359"/>
                <a:gd name="T10" fmla="*/ 680 w 1361"/>
                <a:gd name="T11" fmla="*/ 87 h 1359"/>
                <a:gd name="T12" fmla="*/ 85 w 1361"/>
                <a:gd name="T13" fmla="*/ 682 h 1359"/>
                <a:gd name="T14" fmla="*/ 680 w 1361"/>
                <a:gd name="T15" fmla="*/ 1277 h 1359"/>
                <a:gd name="T16" fmla="*/ 1276 w 1361"/>
                <a:gd name="T17" fmla="*/ 682 h 1359"/>
                <a:gd name="T18" fmla="*/ 680 w 1361"/>
                <a:gd name="T19" fmla="*/ 87 h 1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1" h="1359">
                  <a:moveTo>
                    <a:pt x="680" y="1358"/>
                  </a:moveTo>
                  <a:cubicBezTo>
                    <a:pt x="305" y="1358"/>
                    <a:pt x="0" y="1054"/>
                    <a:pt x="0" y="679"/>
                  </a:cubicBezTo>
                  <a:cubicBezTo>
                    <a:pt x="0" y="303"/>
                    <a:pt x="305" y="0"/>
                    <a:pt x="680" y="0"/>
                  </a:cubicBezTo>
                  <a:cubicBezTo>
                    <a:pt x="1056" y="0"/>
                    <a:pt x="1360" y="303"/>
                    <a:pt x="1360" y="679"/>
                  </a:cubicBezTo>
                  <a:cubicBezTo>
                    <a:pt x="1360" y="1054"/>
                    <a:pt x="1056" y="1358"/>
                    <a:pt x="680" y="1358"/>
                  </a:cubicBezTo>
                  <a:close/>
                  <a:moveTo>
                    <a:pt x="680" y="87"/>
                  </a:moveTo>
                  <a:cubicBezTo>
                    <a:pt x="353" y="87"/>
                    <a:pt x="85" y="354"/>
                    <a:pt x="85" y="682"/>
                  </a:cubicBezTo>
                  <a:cubicBezTo>
                    <a:pt x="85" y="1009"/>
                    <a:pt x="353" y="1277"/>
                    <a:pt x="680" y="1277"/>
                  </a:cubicBezTo>
                  <a:cubicBezTo>
                    <a:pt x="1008" y="1277"/>
                    <a:pt x="1276" y="1009"/>
                    <a:pt x="1276" y="682"/>
                  </a:cubicBezTo>
                  <a:cubicBezTo>
                    <a:pt x="1276" y="354"/>
                    <a:pt x="1011" y="87"/>
                    <a:pt x="680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wrap="none" anchor="ctr"/>
            <a:lstStyle/>
            <a:p>
              <a:pPr defTabSz="932418">
                <a:defRPr/>
              </a:pPr>
              <a:endParaRPr lang="en-US" sz="1836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1" name="Freeform 2">
              <a:extLst>
                <a:ext uri="{FF2B5EF4-FFF2-40B4-BE49-F238E27FC236}">
                  <a16:creationId xmlns:a16="http://schemas.microsoft.com/office/drawing/2014/main" id="{B776714B-0BBC-498E-B09D-A449496A18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640519">
              <a:off x="2453440" y="4928638"/>
              <a:ext cx="137658" cy="452303"/>
            </a:xfrm>
            <a:custGeom>
              <a:avLst/>
              <a:gdLst>
                <a:gd name="T0" fmla="*/ 138 w 280"/>
                <a:gd name="T1" fmla="*/ 914 h 915"/>
                <a:gd name="T2" fmla="*/ 0 w 280"/>
                <a:gd name="T3" fmla="*/ 776 h 915"/>
                <a:gd name="T4" fmla="*/ 0 w 280"/>
                <a:gd name="T5" fmla="*/ 42 h 915"/>
                <a:gd name="T6" fmla="*/ 42 w 280"/>
                <a:gd name="T7" fmla="*/ 0 h 915"/>
                <a:gd name="T8" fmla="*/ 85 w 280"/>
                <a:gd name="T9" fmla="*/ 42 h 915"/>
                <a:gd name="T10" fmla="*/ 85 w 280"/>
                <a:gd name="T11" fmla="*/ 776 h 915"/>
                <a:gd name="T12" fmla="*/ 138 w 280"/>
                <a:gd name="T13" fmla="*/ 829 h 915"/>
                <a:gd name="T14" fmla="*/ 192 w 280"/>
                <a:gd name="T15" fmla="*/ 776 h 915"/>
                <a:gd name="T16" fmla="*/ 192 w 280"/>
                <a:gd name="T17" fmla="*/ 42 h 915"/>
                <a:gd name="T18" fmla="*/ 234 w 280"/>
                <a:gd name="T19" fmla="*/ 0 h 915"/>
                <a:gd name="T20" fmla="*/ 277 w 280"/>
                <a:gd name="T21" fmla="*/ 42 h 915"/>
                <a:gd name="T22" fmla="*/ 277 w 280"/>
                <a:gd name="T23" fmla="*/ 776 h 915"/>
                <a:gd name="T24" fmla="*/ 138 w 280"/>
                <a:gd name="T25" fmla="*/ 914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915">
                  <a:moveTo>
                    <a:pt x="138" y="914"/>
                  </a:moveTo>
                  <a:cubicBezTo>
                    <a:pt x="62" y="914"/>
                    <a:pt x="0" y="852"/>
                    <a:pt x="0" y="776"/>
                  </a:cubicBezTo>
                  <a:lnTo>
                    <a:pt x="0" y="42"/>
                  </a:lnTo>
                  <a:cubicBezTo>
                    <a:pt x="0" y="19"/>
                    <a:pt x="20" y="0"/>
                    <a:pt x="42" y="0"/>
                  </a:cubicBezTo>
                  <a:cubicBezTo>
                    <a:pt x="65" y="0"/>
                    <a:pt x="85" y="19"/>
                    <a:pt x="85" y="42"/>
                  </a:cubicBezTo>
                  <a:lnTo>
                    <a:pt x="85" y="776"/>
                  </a:lnTo>
                  <a:cubicBezTo>
                    <a:pt x="85" y="807"/>
                    <a:pt x="110" y="829"/>
                    <a:pt x="138" y="829"/>
                  </a:cubicBezTo>
                  <a:cubicBezTo>
                    <a:pt x="167" y="829"/>
                    <a:pt x="192" y="804"/>
                    <a:pt x="192" y="776"/>
                  </a:cubicBezTo>
                  <a:lnTo>
                    <a:pt x="192" y="42"/>
                  </a:lnTo>
                  <a:cubicBezTo>
                    <a:pt x="192" y="19"/>
                    <a:pt x="212" y="0"/>
                    <a:pt x="234" y="0"/>
                  </a:cubicBezTo>
                  <a:cubicBezTo>
                    <a:pt x="257" y="0"/>
                    <a:pt x="277" y="19"/>
                    <a:pt x="277" y="42"/>
                  </a:cubicBezTo>
                  <a:lnTo>
                    <a:pt x="277" y="776"/>
                  </a:lnTo>
                  <a:cubicBezTo>
                    <a:pt x="279" y="849"/>
                    <a:pt x="215" y="914"/>
                    <a:pt x="138" y="914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wrap="none" anchor="ctr"/>
            <a:lstStyle/>
            <a:p>
              <a:pPr defTabSz="932418">
                <a:defRPr/>
              </a:pPr>
              <a:endParaRPr lang="en-US" sz="1836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E5FB13FD-232D-4C79-A688-E629A0FA536A}"/>
              </a:ext>
            </a:extLst>
          </p:cNvPr>
          <p:cNvSpPr/>
          <p:nvPr/>
        </p:nvSpPr>
        <p:spPr bwMode="auto">
          <a:xfrm>
            <a:off x="6827654" y="2539301"/>
            <a:ext cx="1296248" cy="1296248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noFil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529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2E55263-E2AD-4AC8-906B-5D6667D56B4B}"/>
              </a:ext>
            </a:extLst>
          </p:cNvPr>
          <p:cNvSpPr txBox="1"/>
          <p:nvPr/>
        </p:nvSpPr>
        <p:spPr>
          <a:xfrm>
            <a:off x="6175962" y="3964980"/>
            <a:ext cx="2599632" cy="717140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961" dirty="0">
                <a:solidFill>
                  <a:srgbClr val="FFFFFF">
                    <a:lumMod val="8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Protect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10AE215-A140-45E8-9A77-F5E9259794EF}"/>
              </a:ext>
            </a:extLst>
          </p:cNvPr>
          <p:cNvGrpSpPr/>
          <p:nvPr/>
        </p:nvGrpSpPr>
        <p:grpSpPr>
          <a:xfrm>
            <a:off x="7162313" y="2922232"/>
            <a:ext cx="626929" cy="671236"/>
            <a:chOff x="2974460" y="2070859"/>
            <a:chExt cx="227410" cy="243482"/>
          </a:xfrm>
          <a:solidFill>
            <a:schemeClr val="bg1"/>
          </a:solidFill>
        </p:grpSpPr>
        <p:sp>
          <p:nvSpPr>
            <p:cNvPr id="69" name="Rectangle 2042">
              <a:extLst>
                <a:ext uri="{FF2B5EF4-FFF2-40B4-BE49-F238E27FC236}">
                  <a16:creationId xmlns:a16="http://schemas.microsoft.com/office/drawing/2014/main" id="{0A9F603A-2313-4105-9BC2-C7FCEA697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0532" y="2238001"/>
              <a:ext cx="15268" cy="1526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74" name="Rectangle 2043">
              <a:extLst>
                <a:ext uri="{FF2B5EF4-FFF2-40B4-BE49-F238E27FC236}">
                  <a16:creationId xmlns:a16="http://schemas.microsoft.com/office/drawing/2014/main" id="{8DDFE1D5-369A-41CA-99A6-610F7EA74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0532" y="2116662"/>
              <a:ext cx="15268" cy="10607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76" name="Freeform 2044">
              <a:extLst>
                <a:ext uri="{FF2B5EF4-FFF2-40B4-BE49-F238E27FC236}">
                  <a16:creationId xmlns:a16="http://schemas.microsoft.com/office/drawing/2014/main" id="{5A263C97-F037-47A6-A0A4-4ACC2018DE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4460" y="2070859"/>
              <a:ext cx="227410" cy="243482"/>
            </a:xfrm>
            <a:custGeom>
              <a:avLst/>
              <a:gdLst>
                <a:gd name="T0" fmla="*/ 60 w 120"/>
                <a:gd name="T1" fmla="*/ 128 h 128"/>
                <a:gd name="T2" fmla="*/ 58 w 120"/>
                <a:gd name="T3" fmla="*/ 127 h 128"/>
                <a:gd name="T4" fmla="*/ 0 w 120"/>
                <a:gd name="T5" fmla="*/ 48 h 128"/>
                <a:gd name="T6" fmla="*/ 0 w 120"/>
                <a:gd name="T7" fmla="*/ 16 h 128"/>
                <a:gd name="T8" fmla="*/ 4 w 120"/>
                <a:gd name="T9" fmla="*/ 16 h 128"/>
                <a:gd name="T10" fmla="*/ 38 w 120"/>
                <a:gd name="T11" fmla="*/ 7 h 128"/>
                <a:gd name="T12" fmla="*/ 60 w 120"/>
                <a:gd name="T13" fmla="*/ 0 h 128"/>
                <a:gd name="T14" fmla="*/ 83 w 120"/>
                <a:gd name="T15" fmla="*/ 7 h 128"/>
                <a:gd name="T16" fmla="*/ 116 w 120"/>
                <a:gd name="T17" fmla="*/ 16 h 128"/>
                <a:gd name="T18" fmla="*/ 120 w 120"/>
                <a:gd name="T19" fmla="*/ 16 h 128"/>
                <a:gd name="T20" fmla="*/ 120 w 120"/>
                <a:gd name="T21" fmla="*/ 48 h 128"/>
                <a:gd name="T22" fmla="*/ 62 w 120"/>
                <a:gd name="T23" fmla="*/ 127 h 128"/>
                <a:gd name="T24" fmla="*/ 60 w 120"/>
                <a:gd name="T25" fmla="*/ 128 h 128"/>
                <a:gd name="T26" fmla="*/ 8 w 120"/>
                <a:gd name="T27" fmla="*/ 24 h 128"/>
                <a:gd name="T28" fmla="*/ 8 w 120"/>
                <a:gd name="T29" fmla="*/ 48 h 128"/>
                <a:gd name="T30" fmla="*/ 60 w 120"/>
                <a:gd name="T31" fmla="*/ 119 h 128"/>
                <a:gd name="T32" fmla="*/ 112 w 120"/>
                <a:gd name="T33" fmla="*/ 48 h 128"/>
                <a:gd name="T34" fmla="*/ 112 w 120"/>
                <a:gd name="T35" fmla="*/ 24 h 128"/>
                <a:gd name="T36" fmla="*/ 78 w 120"/>
                <a:gd name="T37" fmla="*/ 14 h 128"/>
                <a:gd name="T38" fmla="*/ 60 w 120"/>
                <a:gd name="T39" fmla="*/ 8 h 128"/>
                <a:gd name="T40" fmla="*/ 43 w 120"/>
                <a:gd name="T41" fmla="*/ 14 h 128"/>
                <a:gd name="T42" fmla="*/ 8 w 120"/>
                <a:gd name="T4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0" h="128">
                  <a:moveTo>
                    <a:pt x="60" y="128"/>
                  </a:moveTo>
                  <a:cubicBezTo>
                    <a:pt x="58" y="127"/>
                    <a:pt x="58" y="127"/>
                    <a:pt x="58" y="127"/>
                  </a:cubicBezTo>
                  <a:cubicBezTo>
                    <a:pt x="21" y="106"/>
                    <a:pt x="0" y="78"/>
                    <a:pt x="0" y="4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17" y="16"/>
                    <a:pt x="29" y="13"/>
                    <a:pt x="38" y="7"/>
                  </a:cubicBezTo>
                  <a:cubicBezTo>
                    <a:pt x="44" y="3"/>
                    <a:pt x="52" y="0"/>
                    <a:pt x="60" y="0"/>
                  </a:cubicBezTo>
                  <a:cubicBezTo>
                    <a:pt x="69" y="0"/>
                    <a:pt x="77" y="3"/>
                    <a:pt x="83" y="7"/>
                  </a:cubicBezTo>
                  <a:cubicBezTo>
                    <a:pt x="91" y="13"/>
                    <a:pt x="103" y="16"/>
                    <a:pt x="116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78"/>
                    <a:pt x="100" y="106"/>
                    <a:pt x="62" y="127"/>
                  </a:cubicBezTo>
                  <a:lnTo>
                    <a:pt x="60" y="128"/>
                  </a:lnTo>
                  <a:close/>
                  <a:moveTo>
                    <a:pt x="8" y="24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75"/>
                    <a:pt x="27" y="100"/>
                    <a:pt x="60" y="119"/>
                  </a:cubicBezTo>
                  <a:cubicBezTo>
                    <a:pt x="94" y="100"/>
                    <a:pt x="112" y="75"/>
                    <a:pt x="112" y="4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99" y="24"/>
                    <a:pt x="87" y="20"/>
                    <a:pt x="78" y="14"/>
                  </a:cubicBezTo>
                  <a:cubicBezTo>
                    <a:pt x="73" y="10"/>
                    <a:pt x="67" y="8"/>
                    <a:pt x="60" y="8"/>
                  </a:cubicBezTo>
                  <a:cubicBezTo>
                    <a:pt x="53" y="8"/>
                    <a:pt x="47" y="10"/>
                    <a:pt x="43" y="14"/>
                  </a:cubicBezTo>
                  <a:cubicBezTo>
                    <a:pt x="33" y="20"/>
                    <a:pt x="21" y="24"/>
                    <a:pt x="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4585F3A1-8640-4F99-AB07-092B98561A75}"/>
              </a:ext>
            </a:extLst>
          </p:cNvPr>
          <p:cNvSpPr/>
          <p:nvPr/>
        </p:nvSpPr>
        <p:spPr bwMode="auto">
          <a:xfrm>
            <a:off x="4068100" y="2539301"/>
            <a:ext cx="1296248" cy="1296248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noFil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529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E47206-9F04-49A8-A7B6-0B603B91E791}"/>
              </a:ext>
            </a:extLst>
          </p:cNvPr>
          <p:cNvSpPr txBox="1"/>
          <p:nvPr/>
        </p:nvSpPr>
        <p:spPr>
          <a:xfrm>
            <a:off x="3416408" y="3964980"/>
            <a:ext cx="2599632" cy="717140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961" dirty="0">
                <a:solidFill>
                  <a:srgbClr val="FFFFFF">
                    <a:lumMod val="8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Classify</a:t>
            </a:r>
          </a:p>
        </p:txBody>
      </p:sp>
      <p:sp>
        <p:nvSpPr>
          <p:cNvPr id="77" name="Freeform 14">
            <a:extLst>
              <a:ext uri="{FF2B5EF4-FFF2-40B4-BE49-F238E27FC236}">
                <a16:creationId xmlns:a16="http://schemas.microsoft.com/office/drawing/2014/main" id="{00096DFF-A89F-4B99-BAEF-574BC6EBE355}"/>
              </a:ext>
            </a:extLst>
          </p:cNvPr>
          <p:cNvSpPr>
            <a:spLocks noEditPoints="1"/>
          </p:cNvSpPr>
          <p:nvPr/>
        </p:nvSpPr>
        <p:spPr bwMode="auto">
          <a:xfrm>
            <a:off x="4407967" y="2931798"/>
            <a:ext cx="616514" cy="511255"/>
          </a:xfrm>
          <a:custGeom>
            <a:avLst/>
            <a:gdLst>
              <a:gd name="T0" fmla="*/ 200 w 246"/>
              <a:gd name="T1" fmla="*/ 38 h 204"/>
              <a:gd name="T2" fmla="*/ 219 w 246"/>
              <a:gd name="T3" fmla="*/ 50 h 204"/>
              <a:gd name="T4" fmla="*/ 233 w 246"/>
              <a:gd name="T5" fmla="*/ 67 h 204"/>
              <a:gd name="T6" fmla="*/ 243 w 246"/>
              <a:gd name="T7" fmla="*/ 87 h 204"/>
              <a:gd name="T8" fmla="*/ 246 w 246"/>
              <a:gd name="T9" fmla="*/ 110 h 204"/>
              <a:gd name="T10" fmla="*/ 240 w 246"/>
              <a:gd name="T11" fmla="*/ 141 h 204"/>
              <a:gd name="T12" fmla="*/ 224 w 246"/>
              <a:gd name="T13" fmla="*/ 165 h 204"/>
              <a:gd name="T14" fmla="*/ 199 w 246"/>
              <a:gd name="T15" fmla="*/ 182 h 204"/>
              <a:gd name="T16" fmla="*/ 169 w 246"/>
              <a:gd name="T17" fmla="*/ 188 h 204"/>
              <a:gd name="T18" fmla="*/ 145 w 246"/>
              <a:gd name="T19" fmla="*/ 184 h 204"/>
              <a:gd name="T20" fmla="*/ 123 w 246"/>
              <a:gd name="T21" fmla="*/ 173 h 204"/>
              <a:gd name="T22" fmla="*/ 93 w 246"/>
              <a:gd name="T23" fmla="*/ 204 h 204"/>
              <a:gd name="T24" fmla="*/ 0 w 246"/>
              <a:gd name="T25" fmla="*/ 110 h 204"/>
              <a:gd name="T26" fmla="*/ 108 w 246"/>
              <a:gd name="T27" fmla="*/ 0 h 204"/>
              <a:gd name="T28" fmla="*/ 200 w 246"/>
              <a:gd name="T29" fmla="*/ 0 h 204"/>
              <a:gd name="T30" fmla="*/ 200 w 246"/>
              <a:gd name="T31" fmla="*/ 38 h 204"/>
              <a:gd name="T32" fmla="*/ 93 w 246"/>
              <a:gd name="T33" fmla="*/ 182 h 204"/>
              <a:gd name="T34" fmla="*/ 185 w 246"/>
              <a:gd name="T35" fmla="*/ 88 h 204"/>
              <a:gd name="T36" fmla="*/ 185 w 246"/>
              <a:gd name="T37" fmla="*/ 49 h 204"/>
              <a:gd name="T38" fmla="*/ 179 w 246"/>
              <a:gd name="T39" fmla="*/ 49 h 204"/>
              <a:gd name="T40" fmla="*/ 173 w 246"/>
              <a:gd name="T41" fmla="*/ 48 h 204"/>
              <a:gd name="T42" fmla="*/ 166 w 246"/>
              <a:gd name="T43" fmla="*/ 48 h 204"/>
              <a:gd name="T44" fmla="*/ 160 w 246"/>
              <a:gd name="T45" fmla="*/ 46 h 204"/>
              <a:gd name="T46" fmla="*/ 156 w 246"/>
              <a:gd name="T47" fmla="*/ 44 h 204"/>
              <a:gd name="T48" fmla="*/ 154 w 246"/>
              <a:gd name="T49" fmla="*/ 39 h 204"/>
              <a:gd name="T50" fmla="*/ 156 w 246"/>
              <a:gd name="T51" fmla="*/ 34 h 204"/>
              <a:gd name="T52" fmla="*/ 162 w 246"/>
              <a:gd name="T53" fmla="*/ 32 h 204"/>
              <a:gd name="T54" fmla="*/ 173 w 246"/>
              <a:gd name="T55" fmla="*/ 32 h 204"/>
              <a:gd name="T56" fmla="*/ 185 w 246"/>
              <a:gd name="T57" fmla="*/ 33 h 204"/>
              <a:gd name="T58" fmla="*/ 185 w 246"/>
              <a:gd name="T59" fmla="*/ 16 h 204"/>
              <a:gd name="T60" fmla="*/ 114 w 246"/>
              <a:gd name="T61" fmla="*/ 16 h 204"/>
              <a:gd name="T62" fmla="*/ 22 w 246"/>
              <a:gd name="T63" fmla="*/ 110 h 204"/>
              <a:gd name="T64" fmla="*/ 93 w 246"/>
              <a:gd name="T65" fmla="*/ 182 h 204"/>
              <a:gd name="T66" fmla="*/ 169 w 246"/>
              <a:gd name="T67" fmla="*/ 173 h 204"/>
              <a:gd name="T68" fmla="*/ 193 w 246"/>
              <a:gd name="T69" fmla="*/ 168 h 204"/>
              <a:gd name="T70" fmla="*/ 213 w 246"/>
              <a:gd name="T71" fmla="*/ 154 h 204"/>
              <a:gd name="T72" fmla="*/ 226 w 246"/>
              <a:gd name="T73" fmla="*/ 134 h 204"/>
              <a:gd name="T74" fmla="*/ 231 w 246"/>
              <a:gd name="T75" fmla="*/ 110 h 204"/>
              <a:gd name="T76" fmla="*/ 228 w 246"/>
              <a:gd name="T77" fmla="*/ 94 h 204"/>
              <a:gd name="T78" fmla="*/ 222 w 246"/>
              <a:gd name="T79" fmla="*/ 79 h 204"/>
              <a:gd name="T80" fmla="*/ 213 w 246"/>
              <a:gd name="T81" fmla="*/ 66 h 204"/>
              <a:gd name="T82" fmla="*/ 200 w 246"/>
              <a:gd name="T83" fmla="*/ 56 h 204"/>
              <a:gd name="T84" fmla="*/ 200 w 246"/>
              <a:gd name="T85" fmla="*/ 94 h 204"/>
              <a:gd name="T86" fmla="*/ 134 w 246"/>
              <a:gd name="T87" fmla="*/ 161 h 204"/>
              <a:gd name="T88" fmla="*/ 151 w 246"/>
              <a:gd name="T89" fmla="*/ 170 h 204"/>
              <a:gd name="T90" fmla="*/ 169 w 246"/>
              <a:gd name="T91" fmla="*/ 173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6" h="204">
                <a:moveTo>
                  <a:pt x="200" y="38"/>
                </a:moveTo>
                <a:cubicBezTo>
                  <a:pt x="207" y="41"/>
                  <a:pt x="213" y="45"/>
                  <a:pt x="219" y="50"/>
                </a:cubicBezTo>
                <a:cubicBezTo>
                  <a:pt x="225" y="55"/>
                  <a:pt x="230" y="61"/>
                  <a:pt x="233" y="67"/>
                </a:cubicBezTo>
                <a:cubicBezTo>
                  <a:pt x="237" y="73"/>
                  <a:pt x="241" y="80"/>
                  <a:pt x="243" y="87"/>
                </a:cubicBezTo>
                <a:cubicBezTo>
                  <a:pt x="245" y="95"/>
                  <a:pt x="246" y="102"/>
                  <a:pt x="246" y="110"/>
                </a:cubicBezTo>
                <a:cubicBezTo>
                  <a:pt x="246" y="121"/>
                  <a:pt x="244" y="131"/>
                  <a:pt x="240" y="141"/>
                </a:cubicBezTo>
                <a:cubicBezTo>
                  <a:pt x="236" y="150"/>
                  <a:pt x="230" y="158"/>
                  <a:pt x="224" y="165"/>
                </a:cubicBezTo>
                <a:cubicBezTo>
                  <a:pt x="217" y="173"/>
                  <a:pt x="208" y="178"/>
                  <a:pt x="199" y="182"/>
                </a:cubicBezTo>
                <a:cubicBezTo>
                  <a:pt x="190" y="186"/>
                  <a:pt x="180" y="188"/>
                  <a:pt x="169" y="188"/>
                </a:cubicBezTo>
                <a:cubicBezTo>
                  <a:pt x="161" y="188"/>
                  <a:pt x="153" y="187"/>
                  <a:pt x="145" y="184"/>
                </a:cubicBezTo>
                <a:cubicBezTo>
                  <a:pt x="137" y="182"/>
                  <a:pt x="130" y="178"/>
                  <a:pt x="123" y="173"/>
                </a:cubicBezTo>
                <a:cubicBezTo>
                  <a:pt x="93" y="204"/>
                  <a:pt x="93" y="204"/>
                  <a:pt x="93" y="204"/>
                </a:cubicBezTo>
                <a:cubicBezTo>
                  <a:pt x="0" y="110"/>
                  <a:pt x="0" y="110"/>
                  <a:pt x="0" y="110"/>
                </a:cubicBezTo>
                <a:cubicBezTo>
                  <a:pt x="108" y="0"/>
                  <a:pt x="108" y="0"/>
                  <a:pt x="108" y="0"/>
                </a:cubicBezTo>
                <a:cubicBezTo>
                  <a:pt x="200" y="0"/>
                  <a:pt x="200" y="0"/>
                  <a:pt x="200" y="0"/>
                </a:cubicBezTo>
                <a:cubicBezTo>
                  <a:pt x="200" y="38"/>
                  <a:pt x="200" y="38"/>
                  <a:pt x="200" y="38"/>
                </a:cubicBezTo>
                <a:close/>
                <a:moveTo>
                  <a:pt x="93" y="182"/>
                </a:moveTo>
                <a:cubicBezTo>
                  <a:pt x="185" y="88"/>
                  <a:pt x="185" y="88"/>
                  <a:pt x="185" y="88"/>
                </a:cubicBezTo>
                <a:cubicBezTo>
                  <a:pt x="185" y="49"/>
                  <a:pt x="185" y="49"/>
                  <a:pt x="185" y="49"/>
                </a:cubicBezTo>
                <a:cubicBezTo>
                  <a:pt x="183" y="49"/>
                  <a:pt x="181" y="49"/>
                  <a:pt x="179" y="49"/>
                </a:cubicBezTo>
                <a:cubicBezTo>
                  <a:pt x="177" y="48"/>
                  <a:pt x="175" y="48"/>
                  <a:pt x="173" y="48"/>
                </a:cubicBezTo>
                <a:cubicBezTo>
                  <a:pt x="171" y="48"/>
                  <a:pt x="168" y="48"/>
                  <a:pt x="166" y="48"/>
                </a:cubicBezTo>
                <a:cubicBezTo>
                  <a:pt x="164" y="47"/>
                  <a:pt x="162" y="47"/>
                  <a:pt x="160" y="46"/>
                </a:cubicBezTo>
                <a:cubicBezTo>
                  <a:pt x="158" y="46"/>
                  <a:pt x="157" y="45"/>
                  <a:pt x="156" y="44"/>
                </a:cubicBezTo>
                <a:cubicBezTo>
                  <a:pt x="154" y="43"/>
                  <a:pt x="154" y="41"/>
                  <a:pt x="154" y="39"/>
                </a:cubicBezTo>
                <a:cubicBezTo>
                  <a:pt x="154" y="37"/>
                  <a:pt x="155" y="35"/>
                  <a:pt x="156" y="34"/>
                </a:cubicBezTo>
                <a:cubicBezTo>
                  <a:pt x="158" y="32"/>
                  <a:pt x="159" y="32"/>
                  <a:pt x="162" y="32"/>
                </a:cubicBezTo>
                <a:cubicBezTo>
                  <a:pt x="165" y="32"/>
                  <a:pt x="169" y="32"/>
                  <a:pt x="173" y="32"/>
                </a:cubicBezTo>
                <a:cubicBezTo>
                  <a:pt x="177" y="32"/>
                  <a:pt x="181" y="32"/>
                  <a:pt x="185" y="33"/>
                </a:cubicBezTo>
                <a:cubicBezTo>
                  <a:pt x="185" y="16"/>
                  <a:pt x="185" y="16"/>
                  <a:pt x="185" y="16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22" y="110"/>
                  <a:pt x="22" y="110"/>
                  <a:pt x="22" y="110"/>
                </a:cubicBezTo>
                <a:cubicBezTo>
                  <a:pt x="93" y="182"/>
                  <a:pt x="93" y="182"/>
                  <a:pt x="93" y="182"/>
                </a:cubicBezTo>
                <a:close/>
                <a:moveTo>
                  <a:pt x="169" y="173"/>
                </a:moveTo>
                <a:cubicBezTo>
                  <a:pt x="178" y="173"/>
                  <a:pt x="186" y="171"/>
                  <a:pt x="193" y="168"/>
                </a:cubicBezTo>
                <a:cubicBezTo>
                  <a:pt x="201" y="164"/>
                  <a:pt x="207" y="160"/>
                  <a:pt x="213" y="154"/>
                </a:cubicBezTo>
                <a:cubicBezTo>
                  <a:pt x="218" y="149"/>
                  <a:pt x="223" y="142"/>
                  <a:pt x="226" y="134"/>
                </a:cubicBezTo>
                <a:cubicBezTo>
                  <a:pt x="229" y="127"/>
                  <a:pt x="231" y="119"/>
                  <a:pt x="231" y="110"/>
                </a:cubicBezTo>
                <a:cubicBezTo>
                  <a:pt x="231" y="104"/>
                  <a:pt x="230" y="99"/>
                  <a:pt x="228" y="94"/>
                </a:cubicBezTo>
                <a:cubicBezTo>
                  <a:pt x="227" y="88"/>
                  <a:pt x="225" y="83"/>
                  <a:pt x="222" y="79"/>
                </a:cubicBezTo>
                <a:cubicBezTo>
                  <a:pt x="220" y="74"/>
                  <a:pt x="216" y="70"/>
                  <a:pt x="213" y="66"/>
                </a:cubicBezTo>
                <a:cubicBezTo>
                  <a:pt x="209" y="62"/>
                  <a:pt x="205" y="58"/>
                  <a:pt x="200" y="56"/>
                </a:cubicBezTo>
                <a:cubicBezTo>
                  <a:pt x="200" y="94"/>
                  <a:pt x="200" y="94"/>
                  <a:pt x="200" y="94"/>
                </a:cubicBezTo>
                <a:cubicBezTo>
                  <a:pt x="134" y="161"/>
                  <a:pt x="134" y="161"/>
                  <a:pt x="134" y="161"/>
                </a:cubicBezTo>
                <a:cubicBezTo>
                  <a:pt x="139" y="165"/>
                  <a:pt x="145" y="168"/>
                  <a:pt x="151" y="170"/>
                </a:cubicBezTo>
                <a:cubicBezTo>
                  <a:pt x="157" y="172"/>
                  <a:pt x="163" y="173"/>
                  <a:pt x="169" y="1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7857" tIns="43929" rIns="87857" bIns="43929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sz="1729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382AAD8-825B-474E-B455-0E1C47E8C545}"/>
              </a:ext>
            </a:extLst>
          </p:cNvPr>
          <p:cNvSpPr/>
          <p:nvPr/>
        </p:nvSpPr>
        <p:spPr bwMode="auto">
          <a:xfrm>
            <a:off x="9587206" y="2539301"/>
            <a:ext cx="1296248" cy="1296248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noFil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529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26B524-5E80-4166-87FA-3E876EDDC470}"/>
              </a:ext>
            </a:extLst>
          </p:cNvPr>
          <p:cNvSpPr txBox="1"/>
          <p:nvPr/>
        </p:nvSpPr>
        <p:spPr>
          <a:xfrm>
            <a:off x="8931977" y="3964980"/>
            <a:ext cx="2599632" cy="717140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961" dirty="0">
                <a:solidFill>
                  <a:srgbClr val="FFFFFF">
                    <a:lumMod val="8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Monitor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8568FE3-2145-43CC-80FC-18A9871B4C59}"/>
              </a:ext>
            </a:extLst>
          </p:cNvPr>
          <p:cNvGrpSpPr/>
          <p:nvPr/>
        </p:nvGrpSpPr>
        <p:grpSpPr>
          <a:xfrm>
            <a:off x="9954936" y="2892094"/>
            <a:ext cx="559031" cy="574653"/>
            <a:chOff x="5208587" y="2477355"/>
            <a:chExt cx="511175" cy="525463"/>
          </a:xfrm>
        </p:grpSpPr>
        <p:sp>
          <p:nvSpPr>
            <p:cNvPr id="85" name="Line 46">
              <a:extLst>
                <a:ext uri="{FF2B5EF4-FFF2-40B4-BE49-F238E27FC236}">
                  <a16:creationId xmlns:a16="http://schemas.microsoft.com/office/drawing/2014/main" id="{F1C68340-B4BC-4871-B946-E4F2244A7B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84787" y="2601180"/>
              <a:ext cx="47625" cy="49213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6" name="Line 47">
              <a:extLst>
                <a:ext uri="{FF2B5EF4-FFF2-40B4-BE49-F238E27FC236}">
                  <a16:creationId xmlns:a16="http://schemas.microsoft.com/office/drawing/2014/main" id="{58D9B4F9-6D87-489A-A413-983408742D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381624" y="2601180"/>
              <a:ext cx="71438" cy="71438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7" name="Line 48">
              <a:extLst>
                <a:ext uri="{FF2B5EF4-FFF2-40B4-BE49-F238E27FC236}">
                  <a16:creationId xmlns:a16="http://schemas.microsoft.com/office/drawing/2014/main" id="{F85B50AE-1BA5-4D8D-9E13-5EB8BD9685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21324" y="2548792"/>
              <a:ext cx="119063" cy="123825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8" name="Freeform 49">
              <a:extLst>
                <a:ext uri="{FF2B5EF4-FFF2-40B4-BE49-F238E27FC236}">
                  <a16:creationId xmlns:a16="http://schemas.microsoft.com/office/drawing/2014/main" id="{85E780CA-997A-4CC3-8828-420DD58A0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7" y="2744055"/>
              <a:ext cx="130175" cy="258763"/>
            </a:xfrm>
            <a:custGeom>
              <a:avLst/>
              <a:gdLst>
                <a:gd name="T0" fmla="*/ 54 w 82"/>
                <a:gd name="T1" fmla="*/ 0 h 163"/>
                <a:gd name="T2" fmla="*/ 0 w 82"/>
                <a:gd name="T3" fmla="*/ 55 h 163"/>
                <a:gd name="T4" fmla="*/ 0 w 82"/>
                <a:gd name="T5" fmla="*/ 163 h 163"/>
                <a:gd name="T6" fmla="*/ 82 w 82"/>
                <a:gd name="T7" fmla="*/ 163 h 163"/>
                <a:gd name="T8" fmla="*/ 82 w 82"/>
                <a:gd name="T9" fmla="*/ 28 h 163"/>
                <a:gd name="T10" fmla="*/ 54 w 8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163">
                  <a:moveTo>
                    <a:pt x="54" y="0"/>
                  </a:moveTo>
                  <a:lnTo>
                    <a:pt x="0" y="55"/>
                  </a:lnTo>
                  <a:lnTo>
                    <a:pt x="0" y="163"/>
                  </a:lnTo>
                  <a:lnTo>
                    <a:pt x="82" y="163"/>
                  </a:lnTo>
                  <a:lnTo>
                    <a:pt x="82" y="28"/>
                  </a:lnTo>
                  <a:lnTo>
                    <a:pt x="54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9" name="Freeform 50">
              <a:extLst>
                <a:ext uri="{FF2B5EF4-FFF2-40B4-BE49-F238E27FC236}">
                  <a16:creationId xmlns:a16="http://schemas.microsoft.com/office/drawing/2014/main" id="{5A91F3AC-BD52-4AC5-93F8-85D01641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5912" y="2788505"/>
              <a:ext cx="131763" cy="214313"/>
            </a:xfrm>
            <a:custGeom>
              <a:avLst/>
              <a:gdLst>
                <a:gd name="T0" fmla="*/ 53 w 83"/>
                <a:gd name="T1" fmla="*/ 53 h 135"/>
                <a:gd name="T2" fmla="*/ 0 w 83"/>
                <a:gd name="T3" fmla="*/ 0 h 135"/>
                <a:gd name="T4" fmla="*/ 0 w 83"/>
                <a:gd name="T5" fmla="*/ 135 h 135"/>
                <a:gd name="T6" fmla="*/ 83 w 83"/>
                <a:gd name="T7" fmla="*/ 135 h 135"/>
                <a:gd name="T8" fmla="*/ 83 w 83"/>
                <a:gd name="T9" fmla="*/ 19 h 135"/>
                <a:gd name="T10" fmla="*/ 53 w 83"/>
                <a:gd name="T11" fmla="*/ 5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35">
                  <a:moveTo>
                    <a:pt x="53" y="53"/>
                  </a:moveTo>
                  <a:lnTo>
                    <a:pt x="0" y="0"/>
                  </a:lnTo>
                  <a:lnTo>
                    <a:pt x="0" y="135"/>
                  </a:lnTo>
                  <a:lnTo>
                    <a:pt x="83" y="135"/>
                  </a:lnTo>
                  <a:lnTo>
                    <a:pt x="83" y="19"/>
                  </a:lnTo>
                  <a:lnTo>
                    <a:pt x="53" y="53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0" name="Freeform 51">
              <a:extLst>
                <a:ext uri="{FF2B5EF4-FFF2-40B4-BE49-F238E27FC236}">
                  <a16:creationId xmlns:a16="http://schemas.microsoft.com/office/drawing/2014/main" id="{93887948-8BB9-4288-808F-00B7F960F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674" y="2688492"/>
              <a:ext cx="134938" cy="314325"/>
            </a:xfrm>
            <a:custGeom>
              <a:avLst/>
              <a:gdLst>
                <a:gd name="T0" fmla="*/ 0 w 85"/>
                <a:gd name="T1" fmla="*/ 82 h 198"/>
                <a:gd name="T2" fmla="*/ 0 w 85"/>
                <a:gd name="T3" fmla="*/ 198 h 198"/>
                <a:gd name="T4" fmla="*/ 85 w 85"/>
                <a:gd name="T5" fmla="*/ 198 h 198"/>
                <a:gd name="T6" fmla="*/ 85 w 85"/>
                <a:gd name="T7" fmla="*/ 0 h 198"/>
                <a:gd name="T8" fmla="*/ 0 w 85"/>
                <a:gd name="T9" fmla="*/ 8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98">
                  <a:moveTo>
                    <a:pt x="0" y="82"/>
                  </a:moveTo>
                  <a:lnTo>
                    <a:pt x="0" y="198"/>
                  </a:lnTo>
                  <a:lnTo>
                    <a:pt x="85" y="198"/>
                  </a:lnTo>
                  <a:lnTo>
                    <a:pt x="85" y="0"/>
                  </a:lnTo>
                  <a:lnTo>
                    <a:pt x="0" y="82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2" name="Oval 53">
              <a:extLst>
                <a:ext uri="{FF2B5EF4-FFF2-40B4-BE49-F238E27FC236}">
                  <a16:creationId xmlns:a16="http://schemas.microsoft.com/office/drawing/2014/main" id="{0853F138-AEAF-40CD-834D-102BC0DC3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8587" y="2639280"/>
              <a:ext cx="90488" cy="85725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3" name="Oval 54">
              <a:extLst>
                <a:ext uri="{FF2B5EF4-FFF2-40B4-BE49-F238E27FC236}">
                  <a16:creationId xmlns:a16="http://schemas.microsoft.com/office/drawing/2014/main" id="{7301FED8-8758-444E-AC48-9FBB0B5C6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49" y="2477355"/>
              <a:ext cx="87313" cy="85725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4" name="Oval 55">
              <a:extLst>
                <a:ext uri="{FF2B5EF4-FFF2-40B4-BE49-F238E27FC236}">
                  <a16:creationId xmlns:a16="http://schemas.microsoft.com/office/drawing/2014/main" id="{86D15AE4-48A8-4324-8B33-54477DCFD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49" y="2658330"/>
              <a:ext cx="90488" cy="85725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5" name="Oval 56">
              <a:extLst>
                <a:ext uri="{FF2B5EF4-FFF2-40B4-BE49-F238E27FC236}">
                  <a16:creationId xmlns:a16="http://schemas.microsoft.com/office/drawing/2014/main" id="{BC231FE4-A0C7-4919-87FF-53883894C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0187" y="2518630"/>
              <a:ext cx="90488" cy="90488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4184EB9-6321-4195-905A-F498D2D3C3C5}"/>
              </a:ext>
            </a:extLst>
          </p:cNvPr>
          <p:cNvSpPr txBox="1"/>
          <p:nvPr/>
        </p:nvSpPr>
        <p:spPr>
          <a:xfrm>
            <a:off x="656855" y="4762674"/>
            <a:ext cx="2599632" cy="724141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Scan &amp; detect sensitive data based on policy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2B6A88-615B-4616-A806-56612118D976}"/>
              </a:ext>
            </a:extLst>
          </p:cNvPr>
          <p:cNvSpPr txBox="1"/>
          <p:nvPr/>
        </p:nvSpPr>
        <p:spPr>
          <a:xfrm>
            <a:off x="3416408" y="4762674"/>
            <a:ext cx="2599632" cy="724141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Classify data and apply labels based on sensitivity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F1C80B-CC89-4AED-9414-A3752886867C}"/>
              </a:ext>
            </a:extLst>
          </p:cNvPr>
          <p:cNvSpPr txBox="1"/>
          <p:nvPr/>
        </p:nvSpPr>
        <p:spPr>
          <a:xfrm>
            <a:off x="6175962" y="4762675"/>
            <a:ext cx="2599632" cy="941384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Apply protection actions, including encryption, access restrictions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C0D903-25BB-4613-AC51-89AD89B53289}"/>
              </a:ext>
            </a:extLst>
          </p:cNvPr>
          <p:cNvSpPr txBox="1"/>
          <p:nvPr/>
        </p:nvSpPr>
        <p:spPr>
          <a:xfrm>
            <a:off x="8858358" y="4762674"/>
            <a:ext cx="2746872" cy="724005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Reporting, alerts, remediation</a:t>
            </a:r>
          </a:p>
        </p:txBody>
      </p:sp>
    </p:spTree>
    <p:extLst>
      <p:ext uri="{BB962C8B-B14F-4D97-AF65-F5344CB8AC3E}">
        <p14:creationId xmlns:p14="http://schemas.microsoft.com/office/powerpoint/2010/main" val="231340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CF8C5495-54E6-4181-B4D3-626D32E575C2}"/>
              </a:ext>
            </a:extLst>
          </p:cNvPr>
          <p:cNvSpPr>
            <a:spLocks noChangeAspect="1"/>
          </p:cNvSpPr>
          <p:nvPr/>
        </p:nvSpPr>
        <p:spPr bwMode="auto">
          <a:xfrm>
            <a:off x="6093931" y="487"/>
            <a:ext cx="6098069" cy="6855344"/>
          </a:xfrm>
          <a:prstGeom prst="rect">
            <a:avLst/>
          </a:prstGeom>
          <a:solidFill>
            <a:schemeClr val="accent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kern="0" dirty="0">
                <a:solidFill>
                  <a:srgbClr val="0078D7"/>
                </a:solidFill>
                <a:latin typeface="Segoe UI"/>
              </a:rPr>
              <a:t>a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6B25805-2EC1-434B-83EA-7746A635B0BD}"/>
              </a:ext>
            </a:extLst>
          </p:cNvPr>
          <p:cNvSpPr/>
          <p:nvPr/>
        </p:nvSpPr>
        <p:spPr bwMode="auto">
          <a:xfrm>
            <a:off x="448213" y="2928080"/>
            <a:ext cx="714880" cy="714880"/>
          </a:xfrm>
          <a:prstGeom prst="ellipse">
            <a:avLst/>
          </a:prstGeom>
          <a:solidFill>
            <a:schemeClr val="accent1"/>
          </a:solidFill>
          <a:ln w="76200">
            <a:noFil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529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79780A8-7BB3-4032-A2D2-4591DA0F8DA8}"/>
              </a:ext>
            </a:extLst>
          </p:cNvPr>
          <p:cNvGrpSpPr/>
          <p:nvPr/>
        </p:nvGrpSpPr>
        <p:grpSpPr>
          <a:xfrm flipH="1">
            <a:off x="576603" y="3073073"/>
            <a:ext cx="458101" cy="356808"/>
            <a:chOff x="1790537" y="4477537"/>
            <a:chExt cx="957883" cy="746082"/>
          </a:xfrm>
          <a:solidFill>
            <a:schemeClr val="bg1"/>
          </a:solidFill>
        </p:grpSpPr>
        <p:sp>
          <p:nvSpPr>
            <p:cNvPr id="60" name="Freeform 1">
              <a:extLst>
                <a:ext uri="{FF2B5EF4-FFF2-40B4-BE49-F238E27FC236}">
                  <a16:creationId xmlns:a16="http://schemas.microsoft.com/office/drawing/2014/main" id="{27CFBEDA-1261-41B8-9BBF-2E79DDAC68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640519">
              <a:off x="1789441" y="4478633"/>
              <a:ext cx="675186" cy="672993"/>
            </a:xfrm>
            <a:custGeom>
              <a:avLst/>
              <a:gdLst>
                <a:gd name="T0" fmla="*/ 680 w 1361"/>
                <a:gd name="T1" fmla="*/ 1358 h 1359"/>
                <a:gd name="T2" fmla="*/ 0 w 1361"/>
                <a:gd name="T3" fmla="*/ 679 h 1359"/>
                <a:gd name="T4" fmla="*/ 680 w 1361"/>
                <a:gd name="T5" fmla="*/ 0 h 1359"/>
                <a:gd name="T6" fmla="*/ 1360 w 1361"/>
                <a:gd name="T7" fmla="*/ 679 h 1359"/>
                <a:gd name="T8" fmla="*/ 680 w 1361"/>
                <a:gd name="T9" fmla="*/ 1358 h 1359"/>
                <a:gd name="T10" fmla="*/ 680 w 1361"/>
                <a:gd name="T11" fmla="*/ 87 h 1359"/>
                <a:gd name="T12" fmla="*/ 85 w 1361"/>
                <a:gd name="T13" fmla="*/ 682 h 1359"/>
                <a:gd name="T14" fmla="*/ 680 w 1361"/>
                <a:gd name="T15" fmla="*/ 1277 h 1359"/>
                <a:gd name="T16" fmla="*/ 1276 w 1361"/>
                <a:gd name="T17" fmla="*/ 682 h 1359"/>
                <a:gd name="T18" fmla="*/ 680 w 1361"/>
                <a:gd name="T19" fmla="*/ 87 h 1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1" h="1359">
                  <a:moveTo>
                    <a:pt x="680" y="1358"/>
                  </a:moveTo>
                  <a:cubicBezTo>
                    <a:pt x="305" y="1358"/>
                    <a:pt x="0" y="1054"/>
                    <a:pt x="0" y="679"/>
                  </a:cubicBezTo>
                  <a:cubicBezTo>
                    <a:pt x="0" y="303"/>
                    <a:pt x="305" y="0"/>
                    <a:pt x="680" y="0"/>
                  </a:cubicBezTo>
                  <a:cubicBezTo>
                    <a:pt x="1056" y="0"/>
                    <a:pt x="1360" y="303"/>
                    <a:pt x="1360" y="679"/>
                  </a:cubicBezTo>
                  <a:cubicBezTo>
                    <a:pt x="1360" y="1054"/>
                    <a:pt x="1056" y="1358"/>
                    <a:pt x="680" y="1358"/>
                  </a:cubicBezTo>
                  <a:close/>
                  <a:moveTo>
                    <a:pt x="680" y="87"/>
                  </a:moveTo>
                  <a:cubicBezTo>
                    <a:pt x="353" y="87"/>
                    <a:pt x="85" y="354"/>
                    <a:pt x="85" y="682"/>
                  </a:cubicBezTo>
                  <a:cubicBezTo>
                    <a:pt x="85" y="1009"/>
                    <a:pt x="353" y="1277"/>
                    <a:pt x="680" y="1277"/>
                  </a:cubicBezTo>
                  <a:cubicBezTo>
                    <a:pt x="1008" y="1277"/>
                    <a:pt x="1276" y="1009"/>
                    <a:pt x="1276" y="682"/>
                  </a:cubicBezTo>
                  <a:cubicBezTo>
                    <a:pt x="1276" y="354"/>
                    <a:pt x="1011" y="87"/>
                    <a:pt x="680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wrap="none" anchor="ctr"/>
            <a:lstStyle/>
            <a:p>
              <a:pPr defTabSz="932418">
                <a:defRPr/>
              </a:pPr>
              <a:endParaRPr lang="en-US" sz="1836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1" name="Freeform 2">
              <a:extLst>
                <a:ext uri="{FF2B5EF4-FFF2-40B4-BE49-F238E27FC236}">
                  <a16:creationId xmlns:a16="http://schemas.microsoft.com/office/drawing/2014/main" id="{B776714B-0BBC-498E-B09D-A449496A18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640519">
              <a:off x="2453440" y="4928638"/>
              <a:ext cx="137658" cy="452303"/>
            </a:xfrm>
            <a:custGeom>
              <a:avLst/>
              <a:gdLst>
                <a:gd name="T0" fmla="*/ 138 w 280"/>
                <a:gd name="T1" fmla="*/ 914 h 915"/>
                <a:gd name="T2" fmla="*/ 0 w 280"/>
                <a:gd name="T3" fmla="*/ 776 h 915"/>
                <a:gd name="T4" fmla="*/ 0 w 280"/>
                <a:gd name="T5" fmla="*/ 42 h 915"/>
                <a:gd name="T6" fmla="*/ 42 w 280"/>
                <a:gd name="T7" fmla="*/ 0 h 915"/>
                <a:gd name="T8" fmla="*/ 85 w 280"/>
                <a:gd name="T9" fmla="*/ 42 h 915"/>
                <a:gd name="T10" fmla="*/ 85 w 280"/>
                <a:gd name="T11" fmla="*/ 776 h 915"/>
                <a:gd name="T12" fmla="*/ 138 w 280"/>
                <a:gd name="T13" fmla="*/ 829 h 915"/>
                <a:gd name="T14" fmla="*/ 192 w 280"/>
                <a:gd name="T15" fmla="*/ 776 h 915"/>
                <a:gd name="T16" fmla="*/ 192 w 280"/>
                <a:gd name="T17" fmla="*/ 42 h 915"/>
                <a:gd name="T18" fmla="*/ 234 w 280"/>
                <a:gd name="T19" fmla="*/ 0 h 915"/>
                <a:gd name="T20" fmla="*/ 277 w 280"/>
                <a:gd name="T21" fmla="*/ 42 h 915"/>
                <a:gd name="T22" fmla="*/ 277 w 280"/>
                <a:gd name="T23" fmla="*/ 776 h 915"/>
                <a:gd name="T24" fmla="*/ 138 w 280"/>
                <a:gd name="T25" fmla="*/ 914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915">
                  <a:moveTo>
                    <a:pt x="138" y="914"/>
                  </a:moveTo>
                  <a:cubicBezTo>
                    <a:pt x="62" y="914"/>
                    <a:pt x="0" y="852"/>
                    <a:pt x="0" y="776"/>
                  </a:cubicBezTo>
                  <a:lnTo>
                    <a:pt x="0" y="42"/>
                  </a:lnTo>
                  <a:cubicBezTo>
                    <a:pt x="0" y="19"/>
                    <a:pt x="20" y="0"/>
                    <a:pt x="42" y="0"/>
                  </a:cubicBezTo>
                  <a:cubicBezTo>
                    <a:pt x="65" y="0"/>
                    <a:pt x="85" y="19"/>
                    <a:pt x="85" y="42"/>
                  </a:cubicBezTo>
                  <a:lnTo>
                    <a:pt x="85" y="776"/>
                  </a:lnTo>
                  <a:cubicBezTo>
                    <a:pt x="85" y="807"/>
                    <a:pt x="110" y="829"/>
                    <a:pt x="138" y="829"/>
                  </a:cubicBezTo>
                  <a:cubicBezTo>
                    <a:pt x="167" y="829"/>
                    <a:pt x="192" y="804"/>
                    <a:pt x="192" y="776"/>
                  </a:cubicBezTo>
                  <a:lnTo>
                    <a:pt x="192" y="42"/>
                  </a:lnTo>
                  <a:cubicBezTo>
                    <a:pt x="192" y="19"/>
                    <a:pt x="212" y="0"/>
                    <a:pt x="234" y="0"/>
                  </a:cubicBezTo>
                  <a:cubicBezTo>
                    <a:pt x="257" y="0"/>
                    <a:pt x="277" y="19"/>
                    <a:pt x="277" y="42"/>
                  </a:cubicBezTo>
                  <a:lnTo>
                    <a:pt x="277" y="776"/>
                  </a:lnTo>
                  <a:cubicBezTo>
                    <a:pt x="279" y="849"/>
                    <a:pt x="215" y="914"/>
                    <a:pt x="138" y="914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wrap="none" anchor="ctr"/>
            <a:lstStyle/>
            <a:p>
              <a:pPr defTabSz="932418">
                <a:defRPr/>
              </a:pPr>
              <a:endParaRPr lang="en-US" sz="1836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EE2D87EC-B054-481D-BEF6-0FB5047398F1}"/>
              </a:ext>
            </a:extLst>
          </p:cNvPr>
          <p:cNvSpPr txBox="1">
            <a:spLocks/>
          </p:cNvSpPr>
          <p:nvPr/>
        </p:nvSpPr>
        <p:spPr>
          <a:xfrm>
            <a:off x="1155852" y="1799364"/>
            <a:ext cx="4522897" cy="3033795"/>
          </a:xfrm>
          <a:prstGeom prst="rect">
            <a:avLst/>
          </a:prstGeom>
          <a:noFill/>
          <a:ln>
            <a:noFill/>
          </a:ln>
        </p:spPr>
        <p:txBody>
          <a:bodyPr vert="horz" wrap="square" lIns="143428" tIns="89642" rIns="143428" bIns="89642" anchor="ctr" anchorCtr="0" compatLnSpc="1">
            <a:noAutofit/>
          </a:bodyPr>
          <a:lstStyle>
            <a:lvl1pPr marL="0" marR="0" lvl="0" indent="0" algn="l" defTabSz="932742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200" b="0" i="0" u="none" strike="noStrike" kern="0" cap="all" spc="120" baseline="0">
                <a:solidFill>
                  <a:srgbClr val="000000"/>
                </a:solidFill>
                <a:uFillTx/>
                <a:latin typeface="Segoe UI"/>
                <a:ea typeface="Segoe UI Black" pitchFamily="34"/>
                <a:cs typeface="Segoe UI Black" pitchFamily="34"/>
              </a:defRPr>
            </a:lvl1pPr>
          </a:lstStyle>
          <a:p>
            <a:pPr defTabSz="914367">
              <a:spcBef>
                <a:spcPct val="0"/>
              </a:spcBef>
              <a:defRPr/>
            </a:pPr>
            <a:r>
              <a:rPr lang="en-US" sz="2745" spc="118" dirty="0">
                <a:solidFill>
                  <a:srgbClr val="505050"/>
                </a:solidFill>
              </a:rPr>
              <a:t>Detect </a:t>
            </a:r>
            <a:r>
              <a:rPr lang="en-US" sz="2745" b="1" spc="118" dirty="0">
                <a:solidFill>
                  <a:srgbClr val="505050"/>
                </a:solidFill>
              </a:rPr>
              <a:t>sensitive information</a:t>
            </a:r>
            <a:endParaRPr lang="en-US" sz="3137" b="1" cap="none" spc="-10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1BEB79-D437-41C4-9429-C7C16E9BC714}"/>
              </a:ext>
            </a:extLst>
          </p:cNvPr>
          <p:cNvGrpSpPr/>
          <p:nvPr/>
        </p:nvGrpSpPr>
        <p:grpSpPr>
          <a:xfrm>
            <a:off x="6866027" y="4684526"/>
            <a:ext cx="627497" cy="627497"/>
            <a:chOff x="7288825" y="605763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0F9AAE8-4F0D-4F21-BAB9-2C8A7C848948}"/>
                </a:ext>
              </a:extLst>
            </p:cNvPr>
            <p:cNvSpPr/>
            <p:nvPr/>
          </p:nvSpPr>
          <p:spPr bwMode="auto">
            <a:xfrm>
              <a:off x="7288825" y="6057633"/>
              <a:ext cx="640080" cy="640080"/>
            </a:xfrm>
            <a:prstGeom prst="ellipse">
              <a:avLst/>
            </a:prstGeom>
            <a:solidFill>
              <a:srgbClr val="FFFFFF"/>
            </a:solidFill>
            <a:ln w="158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4821" rIns="0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22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D3223010-CA7F-4C32-9C14-6E71DA5960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9410" y="6220235"/>
              <a:ext cx="418909" cy="314876"/>
            </a:xfrm>
            <a:custGeom>
              <a:avLst/>
              <a:gdLst>
                <a:gd name="T0" fmla="*/ 302 w 302"/>
                <a:gd name="T1" fmla="*/ 208 h 227"/>
                <a:gd name="T2" fmla="*/ 264 w 302"/>
                <a:gd name="T3" fmla="*/ 142 h 227"/>
                <a:gd name="T4" fmla="*/ 264 w 302"/>
                <a:gd name="T5" fmla="*/ 0 h 227"/>
                <a:gd name="T6" fmla="*/ 37 w 302"/>
                <a:gd name="T7" fmla="*/ 0 h 227"/>
                <a:gd name="T8" fmla="*/ 37 w 302"/>
                <a:gd name="T9" fmla="*/ 142 h 227"/>
                <a:gd name="T10" fmla="*/ 0 w 302"/>
                <a:gd name="T11" fmla="*/ 208 h 227"/>
                <a:gd name="T12" fmla="*/ 0 w 302"/>
                <a:gd name="T13" fmla="*/ 227 h 227"/>
                <a:gd name="T14" fmla="*/ 302 w 302"/>
                <a:gd name="T15" fmla="*/ 227 h 227"/>
                <a:gd name="T16" fmla="*/ 302 w 302"/>
                <a:gd name="T17" fmla="*/ 208 h 227"/>
                <a:gd name="T18" fmla="*/ 56 w 302"/>
                <a:gd name="T19" fmla="*/ 19 h 227"/>
                <a:gd name="T20" fmla="*/ 245 w 302"/>
                <a:gd name="T21" fmla="*/ 19 h 227"/>
                <a:gd name="T22" fmla="*/ 245 w 302"/>
                <a:gd name="T23" fmla="*/ 132 h 227"/>
                <a:gd name="T24" fmla="*/ 56 w 302"/>
                <a:gd name="T25" fmla="*/ 132 h 227"/>
                <a:gd name="T26" fmla="*/ 56 w 302"/>
                <a:gd name="T27" fmla="*/ 19 h 227"/>
                <a:gd name="T28" fmla="*/ 21 w 302"/>
                <a:gd name="T29" fmla="*/ 208 h 227"/>
                <a:gd name="T30" fmla="*/ 54 w 302"/>
                <a:gd name="T31" fmla="*/ 151 h 227"/>
                <a:gd name="T32" fmla="*/ 248 w 302"/>
                <a:gd name="T33" fmla="*/ 151 h 227"/>
                <a:gd name="T34" fmla="*/ 281 w 302"/>
                <a:gd name="T35" fmla="*/ 208 h 227"/>
                <a:gd name="T36" fmla="*/ 21 w 302"/>
                <a:gd name="T37" fmla="*/ 20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227">
                  <a:moveTo>
                    <a:pt x="302" y="208"/>
                  </a:moveTo>
                  <a:lnTo>
                    <a:pt x="264" y="142"/>
                  </a:lnTo>
                  <a:lnTo>
                    <a:pt x="264" y="0"/>
                  </a:lnTo>
                  <a:lnTo>
                    <a:pt x="37" y="0"/>
                  </a:lnTo>
                  <a:lnTo>
                    <a:pt x="37" y="142"/>
                  </a:lnTo>
                  <a:lnTo>
                    <a:pt x="0" y="208"/>
                  </a:lnTo>
                  <a:lnTo>
                    <a:pt x="0" y="227"/>
                  </a:lnTo>
                  <a:lnTo>
                    <a:pt x="302" y="227"/>
                  </a:lnTo>
                  <a:lnTo>
                    <a:pt x="302" y="208"/>
                  </a:lnTo>
                  <a:close/>
                  <a:moveTo>
                    <a:pt x="56" y="19"/>
                  </a:moveTo>
                  <a:lnTo>
                    <a:pt x="245" y="19"/>
                  </a:lnTo>
                  <a:lnTo>
                    <a:pt x="245" y="132"/>
                  </a:lnTo>
                  <a:lnTo>
                    <a:pt x="56" y="132"/>
                  </a:lnTo>
                  <a:lnTo>
                    <a:pt x="56" y="19"/>
                  </a:lnTo>
                  <a:close/>
                  <a:moveTo>
                    <a:pt x="21" y="208"/>
                  </a:moveTo>
                  <a:lnTo>
                    <a:pt x="54" y="151"/>
                  </a:lnTo>
                  <a:lnTo>
                    <a:pt x="248" y="151"/>
                  </a:lnTo>
                  <a:lnTo>
                    <a:pt x="281" y="208"/>
                  </a:lnTo>
                  <a:lnTo>
                    <a:pt x="21" y="20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90DBA8-84E0-426F-B799-C23264516E1D}"/>
              </a:ext>
            </a:extLst>
          </p:cNvPr>
          <p:cNvGrpSpPr/>
          <p:nvPr/>
        </p:nvGrpSpPr>
        <p:grpSpPr>
          <a:xfrm>
            <a:off x="10642332" y="4861419"/>
            <a:ext cx="627497" cy="627497"/>
            <a:chOff x="10407656" y="6013775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3A817A5-6F44-482B-9834-CEDD7E702404}"/>
                </a:ext>
              </a:extLst>
            </p:cNvPr>
            <p:cNvSpPr/>
            <p:nvPr/>
          </p:nvSpPr>
          <p:spPr bwMode="auto">
            <a:xfrm>
              <a:off x="10407656" y="6013775"/>
              <a:ext cx="640080" cy="640080"/>
            </a:xfrm>
            <a:prstGeom prst="ellipse">
              <a:avLst/>
            </a:prstGeom>
            <a:solidFill>
              <a:srgbClr val="FFFFFF"/>
            </a:solidFill>
            <a:ln w="158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4821" rIns="0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22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43" name="Group 103">
              <a:extLst>
                <a:ext uri="{FF2B5EF4-FFF2-40B4-BE49-F238E27FC236}">
                  <a16:creationId xmlns:a16="http://schemas.microsoft.com/office/drawing/2014/main" id="{D7576C63-5910-4232-87B8-8751C23AC40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75470" y="6194593"/>
              <a:ext cx="295747" cy="289637"/>
              <a:chOff x="3796" y="2085"/>
              <a:chExt cx="242" cy="237"/>
            </a:xfrm>
          </p:grpSpPr>
          <p:sp>
            <p:nvSpPr>
              <p:cNvPr id="45" name="Oval 104">
                <a:extLst>
                  <a:ext uri="{FF2B5EF4-FFF2-40B4-BE49-F238E27FC236}">
                    <a16:creationId xmlns:a16="http://schemas.microsoft.com/office/drawing/2014/main" id="{004C464D-1836-40F0-AA1E-7AF675E86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6" y="2085"/>
                <a:ext cx="242" cy="79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46" name="Oval 105">
                <a:extLst>
                  <a:ext uri="{FF2B5EF4-FFF2-40B4-BE49-F238E27FC236}">
                    <a16:creationId xmlns:a16="http://schemas.microsoft.com/office/drawing/2014/main" id="{BF441DFC-D055-4868-862B-B0D0D3EDF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6" y="2243"/>
                <a:ext cx="242" cy="79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47" name="Line 106">
                <a:extLst>
                  <a:ext uri="{FF2B5EF4-FFF2-40B4-BE49-F238E27FC236}">
                    <a16:creationId xmlns:a16="http://schemas.microsoft.com/office/drawing/2014/main" id="{72ACF457-6CF3-43BF-B745-1A4BEF5219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6" y="2125"/>
                <a:ext cx="0" cy="157"/>
              </a:xfrm>
              <a:prstGeom prst="line">
                <a:avLst/>
              </a:prstGeom>
              <a:noFill/>
              <a:ln w="19050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48" name="Line 107">
                <a:extLst>
                  <a:ext uri="{FF2B5EF4-FFF2-40B4-BE49-F238E27FC236}">
                    <a16:creationId xmlns:a16="http://schemas.microsoft.com/office/drawing/2014/main" id="{623D4787-9600-456C-A93E-EAB3A43DBF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8" y="2125"/>
                <a:ext cx="0" cy="157"/>
              </a:xfrm>
              <a:prstGeom prst="line">
                <a:avLst/>
              </a:prstGeom>
              <a:noFill/>
              <a:ln w="19050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110D2D-A347-4C01-90F8-F10A5A53BC34}"/>
              </a:ext>
            </a:extLst>
          </p:cNvPr>
          <p:cNvGrpSpPr/>
          <p:nvPr/>
        </p:nvGrpSpPr>
        <p:grpSpPr>
          <a:xfrm>
            <a:off x="8006321" y="3925210"/>
            <a:ext cx="627497" cy="627497"/>
            <a:chOff x="8166864" y="5066366"/>
            <a:chExt cx="640080" cy="64008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28CE2FC-321C-484E-82BC-F6420FA00B85}"/>
                </a:ext>
              </a:extLst>
            </p:cNvPr>
            <p:cNvSpPr/>
            <p:nvPr/>
          </p:nvSpPr>
          <p:spPr bwMode="auto">
            <a:xfrm>
              <a:off x="8166864" y="5066366"/>
              <a:ext cx="640080" cy="640080"/>
            </a:xfrm>
            <a:prstGeom prst="ellipse">
              <a:avLst/>
            </a:prstGeom>
            <a:solidFill>
              <a:srgbClr val="FFFFFF"/>
            </a:solidFill>
            <a:ln w="158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4821" rIns="0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22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072D520-6B20-4D71-8DCC-D653BB0F82B8}"/>
                </a:ext>
              </a:extLst>
            </p:cNvPr>
            <p:cNvGrpSpPr/>
            <p:nvPr/>
          </p:nvGrpSpPr>
          <p:grpSpPr>
            <a:xfrm>
              <a:off x="8320946" y="5279621"/>
              <a:ext cx="331916" cy="213569"/>
              <a:chOff x="1319213" y="1714500"/>
              <a:chExt cx="387350" cy="249238"/>
            </a:xfrm>
          </p:grpSpPr>
          <p:sp>
            <p:nvSpPr>
              <p:cNvPr id="54" name="Oval 183">
                <a:extLst>
                  <a:ext uri="{FF2B5EF4-FFF2-40B4-BE49-F238E27FC236}">
                    <a16:creationId xmlns:a16="http://schemas.microsoft.com/office/drawing/2014/main" id="{5C3F9D99-F471-47EE-BA71-9EDDDB7BD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4488" y="1831975"/>
                <a:ext cx="80963" cy="80963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" name="Freeform 184">
                <a:extLst>
                  <a:ext uri="{FF2B5EF4-FFF2-40B4-BE49-F238E27FC236}">
                    <a16:creationId xmlns:a16="http://schemas.microsoft.com/office/drawing/2014/main" id="{FD7B6EA8-96A6-4EF1-BC3E-2E0D3F3E5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1788" y="1912938"/>
                <a:ext cx="104775" cy="50800"/>
              </a:xfrm>
              <a:custGeom>
                <a:avLst/>
                <a:gdLst>
                  <a:gd name="T0" fmla="*/ 0 w 91"/>
                  <a:gd name="T1" fmla="*/ 45 h 45"/>
                  <a:gd name="T2" fmla="*/ 46 w 91"/>
                  <a:gd name="T3" fmla="*/ 0 h 45"/>
                  <a:gd name="T4" fmla="*/ 91 w 91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45">
                    <a:moveTo>
                      <a:pt x="0" y="45"/>
                    </a:moveTo>
                    <a:cubicBezTo>
                      <a:pt x="0" y="20"/>
                      <a:pt x="21" y="0"/>
                      <a:pt x="46" y="0"/>
                    </a:cubicBezTo>
                    <a:cubicBezTo>
                      <a:pt x="71" y="0"/>
                      <a:pt x="91" y="20"/>
                      <a:pt x="91" y="45"/>
                    </a:cubicBezTo>
                  </a:path>
                </a:pathLst>
              </a:custGeom>
              <a:noFill/>
              <a:ln w="19050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" name="Oval 185">
                <a:extLst>
                  <a:ext uri="{FF2B5EF4-FFF2-40B4-BE49-F238E27FC236}">
                    <a16:creationId xmlns:a16="http://schemas.microsoft.com/office/drawing/2014/main" id="{0BC5B4AA-8B3E-46E9-9A01-417A8E016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1913" y="1714500"/>
                <a:ext cx="79375" cy="79375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" name="Freeform 186">
                <a:extLst>
                  <a:ext uri="{FF2B5EF4-FFF2-40B4-BE49-F238E27FC236}">
                    <a16:creationId xmlns:a16="http://schemas.microsoft.com/office/drawing/2014/main" id="{07623DDE-B1E5-4642-8111-C97B1466E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9213" y="1793875"/>
                <a:ext cx="104775" cy="52388"/>
              </a:xfrm>
              <a:custGeom>
                <a:avLst/>
                <a:gdLst>
                  <a:gd name="T0" fmla="*/ 0 w 92"/>
                  <a:gd name="T1" fmla="*/ 46 h 46"/>
                  <a:gd name="T2" fmla="*/ 46 w 92"/>
                  <a:gd name="T3" fmla="*/ 0 h 46"/>
                  <a:gd name="T4" fmla="*/ 92 w 92"/>
                  <a:gd name="T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46">
                    <a:moveTo>
                      <a:pt x="0" y="46"/>
                    </a:move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</a:path>
                </a:pathLst>
              </a:custGeom>
              <a:noFill/>
              <a:ln w="19050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5" name="Freeform 187">
                <a:extLst>
                  <a:ext uri="{FF2B5EF4-FFF2-40B4-BE49-F238E27FC236}">
                    <a16:creationId xmlns:a16="http://schemas.microsoft.com/office/drawing/2014/main" id="{95056F3A-2A2B-463A-BC7E-BFD14BCB0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2088" y="1714500"/>
                <a:ext cx="244475" cy="55563"/>
              </a:xfrm>
              <a:custGeom>
                <a:avLst/>
                <a:gdLst>
                  <a:gd name="T0" fmla="*/ 24 w 154"/>
                  <a:gd name="T1" fmla="*/ 0 h 35"/>
                  <a:gd name="T2" fmla="*/ 24 w 154"/>
                  <a:gd name="T3" fmla="*/ 18 h 35"/>
                  <a:gd name="T4" fmla="*/ 0 w 154"/>
                  <a:gd name="T5" fmla="*/ 35 h 35"/>
                  <a:gd name="T6" fmla="*/ 24 w 154"/>
                  <a:gd name="T7" fmla="*/ 35 h 35"/>
                  <a:gd name="T8" fmla="*/ 33 w 154"/>
                  <a:gd name="T9" fmla="*/ 35 h 35"/>
                  <a:gd name="T10" fmla="*/ 154 w 154"/>
                  <a:gd name="T11" fmla="*/ 35 h 35"/>
                  <a:gd name="T12" fmla="*/ 154 w 154"/>
                  <a:gd name="T13" fmla="*/ 0 h 35"/>
                  <a:gd name="T14" fmla="*/ 24 w 154"/>
                  <a:gd name="T1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24" y="0"/>
                    </a:moveTo>
                    <a:lnTo>
                      <a:pt x="24" y="18"/>
                    </a:lnTo>
                    <a:lnTo>
                      <a:pt x="0" y="35"/>
                    </a:lnTo>
                    <a:lnTo>
                      <a:pt x="24" y="35"/>
                    </a:lnTo>
                    <a:lnTo>
                      <a:pt x="33" y="35"/>
                    </a:lnTo>
                    <a:lnTo>
                      <a:pt x="154" y="35"/>
                    </a:lnTo>
                    <a:lnTo>
                      <a:pt x="154" y="0"/>
                    </a:lnTo>
                    <a:lnTo>
                      <a:pt x="24" y="0"/>
                    </a:lnTo>
                    <a:close/>
                  </a:path>
                </a:pathLst>
              </a:custGeom>
              <a:noFill/>
              <a:ln w="19050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" name="Freeform 188">
                <a:extLst>
                  <a:ext uri="{FF2B5EF4-FFF2-40B4-BE49-F238E27FC236}">
                    <a16:creationId xmlns:a16="http://schemas.microsoft.com/office/drawing/2014/main" id="{087AD3C7-EB90-4220-A7B4-6DD8472DAC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9213" y="1908175"/>
                <a:ext cx="244475" cy="55563"/>
              </a:xfrm>
              <a:custGeom>
                <a:avLst/>
                <a:gdLst>
                  <a:gd name="T0" fmla="*/ 131 w 154"/>
                  <a:gd name="T1" fmla="*/ 35 h 35"/>
                  <a:gd name="T2" fmla="*/ 131 w 154"/>
                  <a:gd name="T3" fmla="*/ 17 h 35"/>
                  <a:gd name="T4" fmla="*/ 154 w 154"/>
                  <a:gd name="T5" fmla="*/ 0 h 35"/>
                  <a:gd name="T6" fmla="*/ 131 w 154"/>
                  <a:gd name="T7" fmla="*/ 0 h 35"/>
                  <a:gd name="T8" fmla="*/ 121 w 154"/>
                  <a:gd name="T9" fmla="*/ 0 h 35"/>
                  <a:gd name="T10" fmla="*/ 0 w 154"/>
                  <a:gd name="T11" fmla="*/ 0 h 35"/>
                  <a:gd name="T12" fmla="*/ 0 w 154"/>
                  <a:gd name="T13" fmla="*/ 35 h 35"/>
                  <a:gd name="T14" fmla="*/ 131 w 154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131" y="35"/>
                    </a:moveTo>
                    <a:lnTo>
                      <a:pt x="131" y="17"/>
                    </a:lnTo>
                    <a:lnTo>
                      <a:pt x="154" y="0"/>
                    </a:lnTo>
                    <a:lnTo>
                      <a:pt x="131" y="0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131" y="35"/>
                    </a:lnTo>
                    <a:close/>
                  </a:path>
                </a:pathLst>
              </a:custGeom>
              <a:noFill/>
              <a:ln w="19050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003544-30A1-4D22-AF0B-B7D7453CC644}"/>
              </a:ext>
            </a:extLst>
          </p:cNvPr>
          <p:cNvGrpSpPr/>
          <p:nvPr/>
        </p:nvGrpSpPr>
        <p:grpSpPr>
          <a:xfrm>
            <a:off x="10160550" y="3983220"/>
            <a:ext cx="627497" cy="627497"/>
            <a:chOff x="10364290" y="5125539"/>
            <a:chExt cx="640080" cy="64008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23AEEEB-7031-49B9-8FBE-A5AEDDFC5CC4}"/>
                </a:ext>
              </a:extLst>
            </p:cNvPr>
            <p:cNvSpPr/>
            <p:nvPr/>
          </p:nvSpPr>
          <p:spPr bwMode="auto">
            <a:xfrm>
              <a:off x="10364290" y="5125539"/>
              <a:ext cx="640080" cy="640080"/>
            </a:xfrm>
            <a:prstGeom prst="ellipse">
              <a:avLst/>
            </a:prstGeom>
            <a:solidFill>
              <a:srgbClr val="FFFFFF"/>
            </a:solidFill>
            <a:ln w="158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4821" rIns="0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22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C8B8578-3118-4756-8575-626B6F80AA6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08969" y="5310704"/>
              <a:ext cx="346763" cy="293809"/>
              <a:chOff x="4947743" y="5339803"/>
              <a:chExt cx="825499" cy="706436"/>
            </a:xfrm>
          </p:grpSpPr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F0556546-B738-4923-88BC-9AEB3E9CC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7618" y="5870026"/>
                <a:ext cx="211136" cy="106364"/>
              </a:xfrm>
              <a:custGeom>
                <a:avLst/>
                <a:gdLst>
                  <a:gd name="T0" fmla="*/ 42 w 48"/>
                  <a:gd name="T1" fmla="*/ 0 h 24"/>
                  <a:gd name="T2" fmla="*/ 42 w 48"/>
                  <a:gd name="T3" fmla="*/ 11 h 24"/>
                  <a:gd name="T4" fmla="*/ 48 w 48"/>
                  <a:gd name="T5" fmla="*/ 22 h 24"/>
                  <a:gd name="T6" fmla="*/ 45 w 48"/>
                  <a:gd name="T7" fmla="*/ 23 h 24"/>
                  <a:gd name="T8" fmla="*/ 3 w 48"/>
                  <a:gd name="T9" fmla="*/ 23 h 24"/>
                  <a:gd name="T10" fmla="*/ 0 w 48"/>
                  <a:gd name="T11" fmla="*/ 22 h 24"/>
                  <a:gd name="T12" fmla="*/ 6 w 48"/>
                  <a:gd name="T13" fmla="*/ 11 h 24"/>
                  <a:gd name="T14" fmla="*/ 6 w 48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24">
                    <a:moveTo>
                      <a:pt x="42" y="0"/>
                    </a:moveTo>
                    <a:cubicBezTo>
                      <a:pt x="42" y="11"/>
                      <a:pt x="42" y="11"/>
                      <a:pt x="42" y="11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24"/>
                      <a:pt x="47" y="23"/>
                      <a:pt x="45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3"/>
                      <a:pt x="0" y="24"/>
                      <a:pt x="0" y="2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noFill/>
              <a:ln w="1905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6078BF28-07FD-4A4B-9332-1711BB311B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7743" y="5339803"/>
                <a:ext cx="742950" cy="531812"/>
              </a:xfrm>
              <a:custGeom>
                <a:avLst/>
                <a:gdLst>
                  <a:gd name="T0" fmla="*/ 118 w 168"/>
                  <a:gd name="T1" fmla="*/ 120 h 120"/>
                  <a:gd name="T2" fmla="*/ 10 w 168"/>
                  <a:gd name="T3" fmla="*/ 120 h 120"/>
                  <a:gd name="T4" fmla="*/ 0 w 168"/>
                  <a:gd name="T5" fmla="*/ 110 h 120"/>
                  <a:gd name="T6" fmla="*/ 0 w 168"/>
                  <a:gd name="T7" fmla="*/ 10 h 120"/>
                  <a:gd name="T8" fmla="*/ 10 w 168"/>
                  <a:gd name="T9" fmla="*/ 0 h 120"/>
                  <a:gd name="T10" fmla="*/ 158 w 168"/>
                  <a:gd name="T11" fmla="*/ 0 h 120"/>
                  <a:gd name="T12" fmla="*/ 168 w 168"/>
                  <a:gd name="T13" fmla="*/ 10 h 120"/>
                  <a:gd name="T14" fmla="*/ 168 w 168"/>
                  <a:gd name="T15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120">
                    <a:moveTo>
                      <a:pt x="118" y="120"/>
                    </a:moveTo>
                    <a:cubicBezTo>
                      <a:pt x="10" y="120"/>
                      <a:pt x="10" y="120"/>
                      <a:pt x="10" y="120"/>
                    </a:cubicBezTo>
                    <a:cubicBezTo>
                      <a:pt x="4" y="120"/>
                      <a:pt x="0" y="115"/>
                      <a:pt x="0" y="1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4" y="0"/>
                      <a:pt x="168" y="4"/>
                      <a:pt x="168" y="10"/>
                    </a:cubicBezTo>
                    <a:cubicBezTo>
                      <a:pt x="168" y="29"/>
                      <a:pt x="168" y="29"/>
                      <a:pt x="168" y="29"/>
                    </a:cubicBezTo>
                  </a:path>
                </a:pathLst>
              </a:custGeom>
              <a:noFill/>
              <a:ln w="1905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9" name="Freeform 7">
                <a:extLst>
                  <a:ext uri="{FF2B5EF4-FFF2-40B4-BE49-F238E27FC236}">
                    <a16:creationId xmlns:a16="http://schemas.microsoft.com/office/drawing/2014/main" id="{FF0AB7A7-874D-46D3-9C66-DF1D929C8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269" y="5776364"/>
                <a:ext cx="511173" cy="0"/>
              </a:xfrm>
              <a:custGeom>
                <a:avLst/>
                <a:gdLst>
                  <a:gd name="T0" fmla="*/ 0 w 321"/>
                  <a:gd name="T1" fmla="*/ 179 w 321"/>
                  <a:gd name="T2" fmla="*/ 321 w 3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21">
                    <a:moveTo>
                      <a:pt x="0" y="0"/>
                    </a:moveTo>
                    <a:lnTo>
                      <a:pt x="179" y="0"/>
                    </a:lnTo>
                    <a:lnTo>
                      <a:pt x="321" y="0"/>
                    </a:lnTo>
                  </a:path>
                </a:pathLst>
              </a:custGeom>
              <a:noFill/>
              <a:ln w="1905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80" name="Freeform 8">
                <a:extLst>
                  <a:ext uri="{FF2B5EF4-FFF2-40B4-BE49-F238E27FC236}">
                    <a16:creationId xmlns:a16="http://schemas.microsoft.com/office/drawing/2014/main" id="{EA30EC05-43B4-487F-91E0-E4EBBC58BD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8442" y="5466803"/>
                <a:ext cx="304800" cy="579436"/>
              </a:xfrm>
              <a:custGeom>
                <a:avLst/>
                <a:gdLst>
                  <a:gd name="T0" fmla="*/ 69 w 69"/>
                  <a:gd name="T1" fmla="*/ 118 h 131"/>
                  <a:gd name="T2" fmla="*/ 56 w 69"/>
                  <a:gd name="T3" fmla="*/ 131 h 131"/>
                  <a:gd name="T4" fmla="*/ 12 w 69"/>
                  <a:gd name="T5" fmla="*/ 131 h 131"/>
                  <a:gd name="T6" fmla="*/ 0 w 69"/>
                  <a:gd name="T7" fmla="*/ 118 h 131"/>
                  <a:gd name="T8" fmla="*/ 0 w 69"/>
                  <a:gd name="T9" fmla="*/ 13 h 131"/>
                  <a:gd name="T10" fmla="*/ 12 w 69"/>
                  <a:gd name="T11" fmla="*/ 0 h 131"/>
                  <a:gd name="T12" fmla="*/ 56 w 69"/>
                  <a:gd name="T13" fmla="*/ 0 h 131"/>
                  <a:gd name="T14" fmla="*/ 69 w 69"/>
                  <a:gd name="T15" fmla="*/ 13 h 131"/>
                  <a:gd name="T16" fmla="*/ 69 w 69"/>
                  <a:gd name="T17" fmla="*/ 118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131">
                    <a:moveTo>
                      <a:pt x="69" y="118"/>
                    </a:moveTo>
                    <a:cubicBezTo>
                      <a:pt x="69" y="126"/>
                      <a:pt x="64" y="131"/>
                      <a:pt x="56" y="131"/>
                    </a:cubicBezTo>
                    <a:cubicBezTo>
                      <a:pt x="12" y="131"/>
                      <a:pt x="12" y="131"/>
                      <a:pt x="12" y="131"/>
                    </a:cubicBezTo>
                    <a:cubicBezTo>
                      <a:pt x="4" y="131"/>
                      <a:pt x="0" y="126"/>
                      <a:pt x="0" y="1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4"/>
                      <a:pt x="4" y="0"/>
                      <a:pt x="12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64" y="0"/>
                      <a:pt x="69" y="4"/>
                      <a:pt x="69" y="13"/>
                    </a:cubicBezTo>
                    <a:lnTo>
                      <a:pt x="69" y="118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81" name="Line 9">
                <a:extLst>
                  <a:ext uri="{FF2B5EF4-FFF2-40B4-BE49-F238E27FC236}">
                    <a16:creationId xmlns:a16="http://schemas.microsoft.com/office/drawing/2014/main" id="{8F20F10E-7FAE-45F0-8661-5B4A25E187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468442" y="5963690"/>
                <a:ext cx="304800" cy="0"/>
              </a:xfrm>
              <a:prstGeom prst="line">
                <a:avLst/>
              </a:prstGeom>
              <a:noFill/>
              <a:ln w="1905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82" name="Line 10">
                <a:extLst>
                  <a:ext uri="{FF2B5EF4-FFF2-40B4-BE49-F238E27FC236}">
                    <a16:creationId xmlns:a16="http://schemas.microsoft.com/office/drawing/2014/main" id="{C917114E-9D0D-4A56-8E23-36479B0848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68442" y="5543002"/>
                <a:ext cx="304800" cy="4763"/>
              </a:xfrm>
              <a:prstGeom prst="line">
                <a:avLst/>
              </a:prstGeom>
              <a:noFill/>
              <a:ln w="1905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93CA7E-95C1-494F-9B3E-33E751C15324}"/>
              </a:ext>
            </a:extLst>
          </p:cNvPr>
          <p:cNvGrpSpPr/>
          <p:nvPr/>
        </p:nvGrpSpPr>
        <p:grpSpPr>
          <a:xfrm>
            <a:off x="8883390" y="4675138"/>
            <a:ext cx="627497" cy="627497"/>
            <a:chOff x="9061520" y="5831331"/>
            <a:chExt cx="640080" cy="640080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51F90A6-6D0F-4555-A448-32139343C995}"/>
                </a:ext>
              </a:extLst>
            </p:cNvPr>
            <p:cNvSpPr/>
            <p:nvPr/>
          </p:nvSpPr>
          <p:spPr bwMode="auto">
            <a:xfrm>
              <a:off x="9061520" y="5831331"/>
              <a:ext cx="640080" cy="640080"/>
            </a:xfrm>
            <a:prstGeom prst="ellipse">
              <a:avLst/>
            </a:prstGeom>
            <a:solidFill>
              <a:srgbClr val="FFFFFF"/>
            </a:solidFill>
            <a:ln w="158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4821" rIns="0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09" kern="0">
                <a:solidFill>
                  <a:srgbClr val="FF0000"/>
                </a:solidFill>
                <a:latin typeface="Segoe UI"/>
              </a:endParaRP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016A390-F7A4-4E15-92A3-061E996CC5C2}"/>
                </a:ext>
              </a:extLst>
            </p:cNvPr>
            <p:cNvGrpSpPr/>
            <p:nvPr/>
          </p:nvGrpSpPr>
          <p:grpSpPr>
            <a:xfrm>
              <a:off x="9190252" y="6000172"/>
              <a:ext cx="382617" cy="335997"/>
              <a:chOff x="9135068" y="1892300"/>
              <a:chExt cx="446519" cy="392113"/>
            </a:xfrm>
          </p:grpSpPr>
          <p:grpSp>
            <p:nvGrpSpPr>
              <p:cNvPr id="97" name="Group 92">
                <a:extLst>
                  <a:ext uri="{FF2B5EF4-FFF2-40B4-BE49-F238E27FC236}">
                    <a16:creationId xmlns:a16="http://schemas.microsoft.com/office/drawing/2014/main" id="{B7BA13E0-9175-4FC6-9A4A-1C3A88815EA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9381563" y="1892300"/>
                <a:ext cx="200024" cy="392113"/>
                <a:chOff x="158" y="1888"/>
                <a:chExt cx="131" cy="247"/>
              </a:xfrm>
            </p:grpSpPr>
            <p:sp>
              <p:nvSpPr>
                <p:cNvPr id="103" name="Rectangle 93">
                  <a:extLst>
                    <a:ext uri="{FF2B5EF4-FFF2-40B4-BE49-F238E27FC236}">
                      <a16:creationId xmlns:a16="http://schemas.microsoft.com/office/drawing/2014/main" id="{77A1C59B-83B5-47F7-8958-E195948E02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" y="1888"/>
                  <a:ext cx="131" cy="247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0078D7"/>
                  </a:solidFill>
                  <a:prstDash val="solid"/>
                  <a:headEnd type="none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104" name="Line 94">
                  <a:extLst>
                    <a:ext uri="{FF2B5EF4-FFF2-40B4-BE49-F238E27FC236}">
                      <a16:creationId xmlns:a16="http://schemas.microsoft.com/office/drawing/2014/main" id="{65222682-C92F-4C9B-B421-AA64F1D41C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6" y="1928"/>
                  <a:ext cx="74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78D7"/>
                  </a:solidFill>
                  <a:prstDash val="solid"/>
                  <a:headEnd type="none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105" name="Line 95">
                  <a:extLst>
                    <a:ext uri="{FF2B5EF4-FFF2-40B4-BE49-F238E27FC236}">
                      <a16:creationId xmlns:a16="http://schemas.microsoft.com/office/drawing/2014/main" id="{FFC6704F-74E1-48A4-A00D-29CF32B073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6" y="2058"/>
                  <a:ext cx="74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78D7"/>
                  </a:solidFill>
                  <a:prstDash val="solid"/>
                  <a:headEnd type="none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106" name="Line 96">
                  <a:extLst>
                    <a:ext uri="{FF2B5EF4-FFF2-40B4-BE49-F238E27FC236}">
                      <a16:creationId xmlns:a16="http://schemas.microsoft.com/office/drawing/2014/main" id="{F443A467-49FB-4DA3-A8E8-E3E3D2654D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6" y="2094"/>
                  <a:ext cx="74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78D7"/>
                  </a:solidFill>
                  <a:prstDash val="solid"/>
                  <a:headEnd type="none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98" name="Group 92">
                <a:extLst>
                  <a:ext uri="{FF2B5EF4-FFF2-40B4-BE49-F238E27FC236}">
                    <a16:creationId xmlns:a16="http://schemas.microsoft.com/office/drawing/2014/main" id="{C74D95FC-00A3-4E18-A44A-CED9B0563EA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9135068" y="1892300"/>
                <a:ext cx="200024" cy="392113"/>
                <a:chOff x="158" y="1888"/>
                <a:chExt cx="131" cy="247"/>
              </a:xfrm>
            </p:grpSpPr>
            <p:sp>
              <p:nvSpPr>
                <p:cNvPr id="99" name="Rectangle 93">
                  <a:extLst>
                    <a:ext uri="{FF2B5EF4-FFF2-40B4-BE49-F238E27FC236}">
                      <a16:creationId xmlns:a16="http://schemas.microsoft.com/office/drawing/2014/main" id="{6A9CDD6A-25D5-4B35-B48C-AF85E71ABC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" y="1888"/>
                  <a:ext cx="131" cy="247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0078D7"/>
                  </a:solidFill>
                  <a:prstDash val="solid"/>
                  <a:headEnd type="none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100" name="Line 94">
                  <a:extLst>
                    <a:ext uri="{FF2B5EF4-FFF2-40B4-BE49-F238E27FC236}">
                      <a16:creationId xmlns:a16="http://schemas.microsoft.com/office/drawing/2014/main" id="{F3CA989D-750A-4191-9B71-08D7B3269F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6" y="1928"/>
                  <a:ext cx="74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78D7"/>
                  </a:solidFill>
                  <a:prstDash val="solid"/>
                  <a:headEnd type="none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101" name="Line 95">
                  <a:extLst>
                    <a:ext uri="{FF2B5EF4-FFF2-40B4-BE49-F238E27FC236}">
                      <a16:creationId xmlns:a16="http://schemas.microsoft.com/office/drawing/2014/main" id="{C61C598A-9912-4E94-8322-57B31140C4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6" y="2058"/>
                  <a:ext cx="74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78D7"/>
                  </a:solidFill>
                  <a:prstDash val="solid"/>
                  <a:headEnd type="none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  <p:sp>
              <p:nvSpPr>
                <p:cNvPr id="102" name="Line 96">
                  <a:extLst>
                    <a:ext uri="{FF2B5EF4-FFF2-40B4-BE49-F238E27FC236}">
                      <a16:creationId xmlns:a16="http://schemas.microsoft.com/office/drawing/2014/main" id="{2C09D00D-8F19-4708-BC91-180383CBE1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6" y="2094"/>
                  <a:ext cx="74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78D7"/>
                  </a:solidFill>
                  <a:prstDash val="solid"/>
                  <a:headEnd type="none"/>
                  <a:tailEnd type="none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>
                    <a:solidFill>
                      <a:sysClr val="windowText" lastClr="000000"/>
                    </a:solidFill>
                    <a:latin typeface="Segoe UI"/>
                  </a:endParaRPr>
                </a:p>
              </p:txBody>
            </p:sp>
          </p:grp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76D38CC-49DF-48C5-A542-55EF9F96B728}"/>
              </a:ext>
            </a:extLst>
          </p:cNvPr>
          <p:cNvCxnSpPr>
            <a:cxnSpLocks/>
            <a:stCxn id="91" idx="2"/>
            <a:endCxn id="38" idx="6"/>
          </p:cNvCxnSpPr>
          <p:nvPr/>
        </p:nvCxnSpPr>
        <p:spPr>
          <a:xfrm flipH="1">
            <a:off x="7493524" y="4988886"/>
            <a:ext cx="1389866" cy="9389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ysDot"/>
            <a:headEnd type="none"/>
            <a:tailEnd type="none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ED2F85D-5191-4704-8FE9-D993096C63F7}"/>
              </a:ext>
            </a:extLst>
          </p:cNvPr>
          <p:cNvCxnSpPr>
            <a:cxnSpLocks/>
            <a:stCxn id="52" idx="3"/>
            <a:endCxn id="38" idx="7"/>
          </p:cNvCxnSpPr>
          <p:nvPr/>
        </p:nvCxnSpPr>
        <p:spPr>
          <a:xfrm flipH="1">
            <a:off x="7401628" y="4460812"/>
            <a:ext cx="696588" cy="315609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ysDot"/>
            <a:headEnd type="none"/>
            <a:tailEnd type="none"/>
          </a:ln>
          <a:effectLst/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D7DBE5D-F77A-4DB5-82E2-D186E507EA77}"/>
              </a:ext>
            </a:extLst>
          </p:cNvPr>
          <p:cNvCxnSpPr>
            <a:cxnSpLocks/>
            <a:stCxn id="41" idx="2"/>
            <a:endCxn id="91" idx="6"/>
          </p:cNvCxnSpPr>
          <p:nvPr/>
        </p:nvCxnSpPr>
        <p:spPr>
          <a:xfrm flipH="1" flipV="1">
            <a:off x="9510887" y="4988886"/>
            <a:ext cx="1131444" cy="186282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ysDot"/>
            <a:headEnd type="none"/>
            <a:tailEnd type="none"/>
          </a:ln>
          <a:effectLst/>
        </p:spPr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1A1F25B-AA5B-4FE4-BB01-E7D95825702E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0455361" y="4306307"/>
            <a:ext cx="641420" cy="968396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ysDot"/>
            <a:headEnd type="none"/>
            <a:tailEnd type="none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A4F1084-C702-4885-BDC6-D9070029B387}"/>
              </a:ext>
            </a:extLst>
          </p:cNvPr>
          <p:cNvCxnSpPr>
            <a:cxnSpLocks/>
            <a:stCxn id="91" idx="7"/>
            <a:endCxn id="68" idx="3"/>
          </p:cNvCxnSpPr>
          <p:nvPr/>
        </p:nvCxnSpPr>
        <p:spPr>
          <a:xfrm flipV="1">
            <a:off x="9418992" y="4518822"/>
            <a:ext cx="833454" cy="248211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ysDot"/>
            <a:headEnd type="none"/>
            <a:tailEnd type="none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EA68B8B-DFC3-4792-89C4-DC0A6E843FA0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8633818" y="4238959"/>
            <a:ext cx="1526732" cy="5801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ysDot"/>
            <a:headEnd type="none"/>
            <a:tailEnd type="none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B012277-5E39-4F4E-9A3B-6A3C5CF32C37}"/>
              </a:ext>
            </a:extLst>
          </p:cNvPr>
          <p:cNvCxnSpPr>
            <a:cxnSpLocks/>
            <a:stCxn id="166" idx="6"/>
            <a:endCxn id="68" idx="7"/>
          </p:cNvCxnSpPr>
          <p:nvPr/>
        </p:nvCxnSpPr>
        <p:spPr>
          <a:xfrm flipH="1">
            <a:off x="10696152" y="2027867"/>
            <a:ext cx="334116" cy="2047248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ysDot"/>
            <a:headEnd type="none"/>
            <a:tailEnd type="none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BF48CFF9-84D6-4B09-B4BB-D2BA20D053D8}"/>
              </a:ext>
            </a:extLst>
          </p:cNvPr>
          <p:cNvSpPr txBox="1"/>
          <p:nvPr/>
        </p:nvSpPr>
        <p:spPr>
          <a:xfrm>
            <a:off x="7773041" y="366974"/>
            <a:ext cx="2910281" cy="361637"/>
          </a:xfrm>
          <a:prstGeom prst="rect">
            <a:avLst/>
          </a:prstGeom>
        </p:spPr>
        <p:txBody>
          <a:bodyPr wrap="square" lIns="143428" rIns="143428">
            <a:spAutoFit/>
          </a:bodyPr>
          <a:lstStyle>
            <a:defPPr>
              <a:defRPr lang="en-US"/>
            </a:defPPr>
            <a:lvl1pPr algn="ctr">
              <a:lnSpc>
                <a:spcPts val="2120"/>
              </a:lnSpc>
              <a:defRPr b="1" spc="-50">
                <a:solidFill>
                  <a:schemeClr val="bg1"/>
                </a:solidFill>
              </a:defRPr>
            </a:lvl1pPr>
          </a:lstStyle>
          <a:p>
            <a:pPr defTabSz="896386">
              <a:lnSpc>
                <a:spcPts val="2078"/>
              </a:lnSpc>
              <a:defRPr/>
            </a:pPr>
            <a:r>
              <a:rPr lang="en-US" sz="1765" b="0" spc="-49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CLOUD &amp; SaaS APPS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AC3A319-369E-4205-A767-002DB3EC36D4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7077194" y="1804294"/>
            <a:ext cx="102582" cy="2880232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ysDot"/>
            <a:headEnd type="none"/>
            <a:tailEnd type="none"/>
          </a:ln>
          <a:effectLst/>
        </p:spPr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BE0BDDD-1A83-48B7-81CA-02C472E046BD}"/>
              </a:ext>
            </a:extLst>
          </p:cNvPr>
          <p:cNvCxnSpPr>
            <a:cxnSpLocks/>
          </p:cNvCxnSpPr>
          <p:nvPr/>
        </p:nvCxnSpPr>
        <p:spPr>
          <a:xfrm flipH="1">
            <a:off x="6991199" y="830466"/>
            <a:ext cx="128295" cy="656716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ysDot"/>
            <a:headEnd type="none"/>
            <a:tailEnd type="none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79759A72-4D54-4AD2-9E49-1D30D8746AFE}"/>
              </a:ext>
            </a:extLst>
          </p:cNvPr>
          <p:cNvCxnSpPr>
            <a:cxnSpLocks/>
          </p:cNvCxnSpPr>
          <p:nvPr/>
        </p:nvCxnSpPr>
        <p:spPr>
          <a:xfrm flipH="1" flipV="1">
            <a:off x="7560896" y="948908"/>
            <a:ext cx="1427958" cy="1151905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ysDot"/>
            <a:headEnd type="none"/>
            <a:tailEnd type="none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D8997DB-7989-406A-8487-275AAAFF54E4}"/>
              </a:ext>
            </a:extLst>
          </p:cNvPr>
          <p:cNvCxnSpPr>
            <a:cxnSpLocks/>
            <a:stCxn id="145" idx="5"/>
          </p:cNvCxnSpPr>
          <p:nvPr/>
        </p:nvCxnSpPr>
        <p:spPr>
          <a:xfrm flipH="1" flipV="1">
            <a:off x="7202859" y="814236"/>
            <a:ext cx="3836882" cy="72353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ysDot"/>
            <a:headEnd type="none"/>
            <a:tailEnd type="none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8CADAF4C-E541-46E9-9A39-094D4F26BA67}"/>
              </a:ext>
            </a:extLst>
          </p:cNvPr>
          <p:cNvCxnSpPr>
            <a:cxnSpLocks/>
            <a:endCxn id="145" idx="3"/>
          </p:cNvCxnSpPr>
          <p:nvPr/>
        </p:nvCxnSpPr>
        <p:spPr>
          <a:xfrm flipH="1" flipV="1">
            <a:off x="11041941" y="1016854"/>
            <a:ext cx="302769" cy="836778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ysDot"/>
            <a:headEnd type="none"/>
            <a:tailEnd type="none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074B94-D2E7-4F6A-91D6-75E37C0A279C}"/>
              </a:ext>
            </a:extLst>
          </p:cNvPr>
          <p:cNvCxnSpPr>
            <a:cxnSpLocks/>
            <a:stCxn id="152" idx="7"/>
          </p:cNvCxnSpPr>
          <p:nvPr/>
        </p:nvCxnSpPr>
        <p:spPr>
          <a:xfrm flipH="1" flipV="1">
            <a:off x="7161760" y="1824733"/>
            <a:ext cx="1548815" cy="575967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ysDot"/>
            <a:headEnd type="none"/>
            <a:tailEnd type="none"/>
          </a:ln>
          <a:effectLst/>
        </p:spPr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BEF807B-567F-4377-8A8E-71A786DFB537}"/>
              </a:ext>
            </a:extLst>
          </p:cNvPr>
          <p:cNvGrpSpPr>
            <a:grpSpLocks noChangeAspect="1"/>
          </p:cNvGrpSpPr>
          <p:nvPr/>
        </p:nvGrpSpPr>
        <p:grpSpPr>
          <a:xfrm>
            <a:off x="6567149" y="1445191"/>
            <a:ext cx="961173" cy="582676"/>
            <a:chOff x="15511950" y="589229"/>
            <a:chExt cx="1157479" cy="701679"/>
          </a:xfrm>
        </p:grpSpPr>
        <p:sp>
          <p:nvSpPr>
            <p:cNvPr id="163" name="Freeform 5">
              <a:extLst>
                <a:ext uri="{FF2B5EF4-FFF2-40B4-BE49-F238E27FC236}">
                  <a16:creationId xmlns:a16="http://schemas.microsoft.com/office/drawing/2014/main" id="{168E7A62-D4CC-46A5-89D8-97E6A840F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11950" y="589229"/>
              <a:ext cx="1157479" cy="701679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FFFFF"/>
            </a:solidFill>
            <a:ln w="15875"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kern="0">
                <a:solidFill>
                  <a:srgbClr val="505050"/>
                </a:solidFill>
                <a:latin typeface="Segoe UI"/>
              </a:endParaRPr>
            </a:p>
          </p:txBody>
        </p:sp>
        <p:pic>
          <p:nvPicPr>
            <p:cNvPr id="164" name="Picture 2" descr="Image result for dropbox icon">
              <a:extLst>
                <a:ext uri="{FF2B5EF4-FFF2-40B4-BE49-F238E27FC236}">
                  <a16:creationId xmlns:a16="http://schemas.microsoft.com/office/drawing/2014/main" id="{E4BDB6C9-E1C2-454B-B090-339D3C6653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83922" y="764817"/>
              <a:ext cx="442693" cy="442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FF48C072-379A-4711-B08D-0B273A963A91}"/>
              </a:ext>
            </a:extLst>
          </p:cNvPr>
          <p:cNvCxnSpPr>
            <a:cxnSpLocks/>
            <a:stCxn id="52" idx="0"/>
            <a:endCxn id="164" idx="3"/>
          </p:cNvCxnSpPr>
          <p:nvPr/>
        </p:nvCxnSpPr>
        <p:spPr>
          <a:xfrm flipH="1" flipV="1">
            <a:off x="7243648" y="1774807"/>
            <a:ext cx="1076422" cy="2150403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ysDot"/>
            <a:headEnd type="none"/>
            <a:tailEnd type="none"/>
          </a:ln>
          <a:effectLst/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1EBDA5-9B3A-4FC4-B2A5-E9918A3BB1DB}"/>
              </a:ext>
            </a:extLst>
          </p:cNvPr>
          <p:cNvGrpSpPr/>
          <p:nvPr/>
        </p:nvGrpSpPr>
        <p:grpSpPr>
          <a:xfrm>
            <a:off x="6668037" y="528804"/>
            <a:ext cx="961173" cy="582676"/>
            <a:chOff x="7352570" y="680614"/>
            <a:chExt cx="980447" cy="594360"/>
          </a:xfrm>
        </p:grpSpPr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A55994EA-8F6D-4C6C-BB01-F5DA40DB2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2570" y="680614"/>
              <a:ext cx="980447" cy="594360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FFFFF"/>
            </a:solidFill>
            <a:ln w="15875"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kern="0">
                <a:solidFill>
                  <a:srgbClr val="505050"/>
                </a:solidFill>
                <a:latin typeface="Segoe UI"/>
              </a:endParaRPr>
            </a:p>
          </p:txBody>
        </p:sp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E7FB4D7D-E36A-4C07-B958-20F7C318D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97175" y="843035"/>
              <a:ext cx="524270" cy="367173"/>
            </a:xfrm>
            <a:prstGeom prst="rect">
              <a:avLst/>
            </a:prstGeom>
          </p:spPr>
        </p:pic>
      </p:grp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2564A8E7-B907-4052-ADB5-D813687F1B55}"/>
              </a:ext>
            </a:extLst>
          </p:cNvPr>
          <p:cNvCxnSpPr>
            <a:cxnSpLocks/>
          </p:cNvCxnSpPr>
          <p:nvPr/>
        </p:nvCxnSpPr>
        <p:spPr>
          <a:xfrm flipV="1">
            <a:off x="9665382" y="1445982"/>
            <a:ext cx="624572" cy="612069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ysDot"/>
            <a:headEnd type="none"/>
            <a:tailEnd type="none"/>
          </a:ln>
          <a:effectLst/>
        </p:spPr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2DB6B968-0ADA-456D-9FF1-5010BFBE886B}"/>
              </a:ext>
            </a:extLst>
          </p:cNvPr>
          <p:cNvCxnSpPr>
            <a:cxnSpLocks/>
            <a:endCxn id="145" idx="5"/>
          </p:cNvCxnSpPr>
          <p:nvPr/>
        </p:nvCxnSpPr>
        <p:spPr>
          <a:xfrm flipV="1">
            <a:off x="10222155" y="886589"/>
            <a:ext cx="817586" cy="472766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ysDot"/>
            <a:headEnd type="none"/>
            <a:tailEnd type="none"/>
          </a:ln>
          <a:effectLst/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C4C5D7-DF53-4CD5-A733-9399A315116C}"/>
              </a:ext>
            </a:extLst>
          </p:cNvPr>
          <p:cNvGrpSpPr/>
          <p:nvPr/>
        </p:nvGrpSpPr>
        <p:grpSpPr>
          <a:xfrm>
            <a:off x="10838035" y="1445191"/>
            <a:ext cx="961173" cy="582676"/>
            <a:chOff x="11055359" y="1473673"/>
            <a:chExt cx="980447" cy="594360"/>
          </a:xfrm>
        </p:grpSpPr>
        <p:sp>
          <p:nvSpPr>
            <p:cNvPr id="166" name="Freeform 5">
              <a:extLst>
                <a:ext uri="{FF2B5EF4-FFF2-40B4-BE49-F238E27FC236}">
                  <a16:creationId xmlns:a16="http://schemas.microsoft.com/office/drawing/2014/main" id="{26E22906-D429-4674-B0FD-5116D6F16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359" y="1473673"/>
              <a:ext cx="980447" cy="594360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FFFFF"/>
            </a:solidFill>
            <a:ln w="15875"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kern="0">
                <a:solidFill>
                  <a:srgbClr val="505050"/>
                </a:solidFill>
                <a:latin typeface="Segoe UI"/>
              </a:endParaRPr>
            </a:p>
          </p:txBody>
        </p:sp>
        <p:pic>
          <p:nvPicPr>
            <p:cNvPr id="176" name="Picture 34" descr="https://az495088.vo.msecnd.net/app-logo/workday_215.png">
              <a:extLst>
                <a:ext uri="{FF2B5EF4-FFF2-40B4-BE49-F238E27FC236}">
                  <a16:creationId xmlns:a16="http://schemas.microsoft.com/office/drawing/2014/main" id="{273FF5B7-5F11-4BFF-AB82-D3BE2BDB4F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312431" y="1562890"/>
              <a:ext cx="466302" cy="46630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8E7028-7E14-4D87-BBEE-EE40C735AEE7}"/>
              </a:ext>
            </a:extLst>
          </p:cNvPr>
          <p:cNvGrpSpPr/>
          <p:nvPr/>
        </p:nvGrpSpPr>
        <p:grpSpPr>
          <a:xfrm>
            <a:off x="9728683" y="990477"/>
            <a:ext cx="961173" cy="582676"/>
            <a:chOff x="9923762" y="1009841"/>
            <a:chExt cx="980447" cy="594360"/>
          </a:xfrm>
        </p:grpSpPr>
        <p:sp>
          <p:nvSpPr>
            <p:cNvPr id="171" name="Freeform 5">
              <a:extLst>
                <a:ext uri="{FF2B5EF4-FFF2-40B4-BE49-F238E27FC236}">
                  <a16:creationId xmlns:a16="http://schemas.microsoft.com/office/drawing/2014/main" id="{E212C40D-1B8C-49ED-9E47-06BDE14C6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3762" y="1009841"/>
              <a:ext cx="980447" cy="594360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FFFFF"/>
            </a:solidFill>
            <a:ln w="15875"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kern="0">
                <a:solidFill>
                  <a:srgbClr val="505050"/>
                </a:solidFill>
                <a:latin typeface="Segoe UI"/>
              </a:endParaRPr>
            </a:p>
          </p:txBody>
        </p:sp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27085ADD-FADD-44E6-8772-CEC658726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7191" y="1110227"/>
              <a:ext cx="393588" cy="393588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344DF4F-9620-4B56-9A69-37ED44FFFF02}"/>
              </a:ext>
            </a:extLst>
          </p:cNvPr>
          <p:cNvGrpSpPr>
            <a:grpSpLocks noChangeAspect="1"/>
          </p:cNvGrpSpPr>
          <p:nvPr/>
        </p:nvGrpSpPr>
        <p:grpSpPr>
          <a:xfrm>
            <a:off x="10617337" y="544139"/>
            <a:ext cx="961173" cy="582676"/>
            <a:chOff x="7100061" y="1390395"/>
            <a:chExt cx="1157479" cy="701679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BA9E1C77-0D96-4D55-8A54-D0D458BCC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0061" y="1390395"/>
              <a:ext cx="1157479" cy="701679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FFFFF"/>
            </a:solidFill>
            <a:ln w="15875"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45" name="Freeform 22">
              <a:extLst>
                <a:ext uri="{FF2B5EF4-FFF2-40B4-BE49-F238E27FC236}">
                  <a16:creationId xmlns:a16="http://schemas.microsoft.com/office/drawing/2014/main" id="{DDA7D080-1E8F-4CC0-85AD-69DEB1057ACA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7396733" y="1596729"/>
              <a:ext cx="581684" cy="362926"/>
            </a:xfrm>
            <a:custGeom>
              <a:avLst/>
              <a:gdLst>
                <a:gd name="T0" fmla="*/ 398 w 439"/>
                <a:gd name="T1" fmla="*/ 177 h 273"/>
                <a:gd name="T2" fmla="*/ 439 w 439"/>
                <a:gd name="T3" fmla="*/ 226 h 273"/>
                <a:gd name="T4" fmla="*/ 398 w 439"/>
                <a:gd name="T5" fmla="*/ 273 h 273"/>
                <a:gd name="T6" fmla="*/ 162 w 439"/>
                <a:gd name="T7" fmla="*/ 273 h 273"/>
                <a:gd name="T8" fmla="*/ 101 w 439"/>
                <a:gd name="T9" fmla="*/ 211 h 273"/>
                <a:gd name="T10" fmla="*/ 160 w 439"/>
                <a:gd name="T11" fmla="*/ 155 h 273"/>
                <a:gd name="T12" fmla="*/ 217 w 439"/>
                <a:gd name="T13" fmla="*/ 85 h 273"/>
                <a:gd name="T14" fmla="*/ 302 w 439"/>
                <a:gd name="T15" fmla="*/ 118 h 273"/>
                <a:gd name="T16" fmla="*/ 362 w 439"/>
                <a:gd name="T17" fmla="*/ 116 h 273"/>
                <a:gd name="T18" fmla="*/ 398 w 439"/>
                <a:gd name="T19" fmla="*/ 177 h 273"/>
                <a:gd name="T20" fmla="*/ 86 w 439"/>
                <a:gd name="T21" fmla="*/ 213 h 273"/>
                <a:gd name="T22" fmla="*/ 149 w 439"/>
                <a:gd name="T23" fmla="*/ 144 h 273"/>
                <a:gd name="T24" fmla="*/ 213 w 439"/>
                <a:gd name="T25" fmla="*/ 73 h 273"/>
                <a:gd name="T26" fmla="*/ 305 w 439"/>
                <a:gd name="T27" fmla="*/ 103 h 273"/>
                <a:gd name="T28" fmla="*/ 336 w 439"/>
                <a:gd name="T29" fmla="*/ 97 h 273"/>
                <a:gd name="T30" fmla="*/ 276 w 439"/>
                <a:gd name="T31" fmla="*/ 19 h 273"/>
                <a:gd name="T32" fmla="*/ 161 w 439"/>
                <a:gd name="T33" fmla="*/ 61 h 273"/>
                <a:gd name="T34" fmla="*/ 92 w 439"/>
                <a:gd name="T35" fmla="*/ 60 h 273"/>
                <a:gd name="T36" fmla="*/ 53 w 439"/>
                <a:gd name="T37" fmla="*/ 135 h 273"/>
                <a:gd name="T38" fmla="*/ 0 w 439"/>
                <a:gd name="T39" fmla="*/ 196 h 273"/>
                <a:gd name="T40" fmla="*/ 59 w 439"/>
                <a:gd name="T41" fmla="*/ 255 h 273"/>
                <a:gd name="T42" fmla="*/ 98 w 439"/>
                <a:gd name="T43" fmla="*/ 255 h 273"/>
                <a:gd name="T44" fmla="*/ 86 w 439"/>
                <a:gd name="T45" fmla="*/ 21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9" h="273">
                  <a:moveTo>
                    <a:pt x="398" y="177"/>
                  </a:moveTo>
                  <a:cubicBezTo>
                    <a:pt x="398" y="177"/>
                    <a:pt x="439" y="181"/>
                    <a:pt x="439" y="226"/>
                  </a:cubicBezTo>
                  <a:cubicBezTo>
                    <a:pt x="439" y="248"/>
                    <a:pt x="427" y="273"/>
                    <a:pt x="398" y="273"/>
                  </a:cubicBezTo>
                  <a:cubicBezTo>
                    <a:pt x="398" y="273"/>
                    <a:pt x="177" y="273"/>
                    <a:pt x="162" y="273"/>
                  </a:cubicBezTo>
                  <a:cubicBezTo>
                    <a:pt x="117" y="273"/>
                    <a:pt x="101" y="242"/>
                    <a:pt x="101" y="211"/>
                  </a:cubicBezTo>
                  <a:cubicBezTo>
                    <a:pt x="101" y="157"/>
                    <a:pt x="160" y="155"/>
                    <a:pt x="160" y="155"/>
                  </a:cubicBezTo>
                  <a:cubicBezTo>
                    <a:pt x="160" y="155"/>
                    <a:pt x="165" y="97"/>
                    <a:pt x="217" y="85"/>
                  </a:cubicBezTo>
                  <a:cubicBezTo>
                    <a:pt x="263" y="75"/>
                    <a:pt x="289" y="99"/>
                    <a:pt x="302" y="118"/>
                  </a:cubicBezTo>
                  <a:cubicBezTo>
                    <a:pt x="302" y="118"/>
                    <a:pt x="330" y="102"/>
                    <a:pt x="362" y="116"/>
                  </a:cubicBezTo>
                  <a:cubicBezTo>
                    <a:pt x="381" y="124"/>
                    <a:pt x="399" y="144"/>
                    <a:pt x="398" y="177"/>
                  </a:cubicBezTo>
                  <a:close/>
                  <a:moveTo>
                    <a:pt x="86" y="213"/>
                  </a:moveTo>
                  <a:cubicBezTo>
                    <a:pt x="86" y="153"/>
                    <a:pt x="149" y="144"/>
                    <a:pt x="149" y="144"/>
                  </a:cubicBezTo>
                  <a:cubicBezTo>
                    <a:pt x="149" y="144"/>
                    <a:pt x="157" y="87"/>
                    <a:pt x="213" y="73"/>
                  </a:cubicBezTo>
                  <a:cubicBezTo>
                    <a:pt x="258" y="62"/>
                    <a:pt x="291" y="81"/>
                    <a:pt x="305" y="103"/>
                  </a:cubicBezTo>
                  <a:cubicBezTo>
                    <a:pt x="305" y="103"/>
                    <a:pt x="315" y="97"/>
                    <a:pt x="336" y="97"/>
                  </a:cubicBezTo>
                  <a:cubicBezTo>
                    <a:pt x="334" y="78"/>
                    <a:pt x="320" y="37"/>
                    <a:pt x="276" y="19"/>
                  </a:cubicBezTo>
                  <a:cubicBezTo>
                    <a:pt x="225" y="0"/>
                    <a:pt x="181" y="24"/>
                    <a:pt x="161" y="61"/>
                  </a:cubicBezTo>
                  <a:cubicBezTo>
                    <a:pt x="161" y="61"/>
                    <a:pt x="129" y="41"/>
                    <a:pt x="92" y="60"/>
                  </a:cubicBezTo>
                  <a:cubicBezTo>
                    <a:pt x="66" y="74"/>
                    <a:pt x="50" y="105"/>
                    <a:pt x="53" y="135"/>
                  </a:cubicBezTo>
                  <a:cubicBezTo>
                    <a:pt x="53" y="135"/>
                    <a:pt x="0" y="139"/>
                    <a:pt x="0" y="196"/>
                  </a:cubicBezTo>
                  <a:cubicBezTo>
                    <a:pt x="0" y="227"/>
                    <a:pt x="28" y="255"/>
                    <a:pt x="59" y="25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8" y="240"/>
                    <a:pt x="86" y="225"/>
                    <a:pt x="86" y="213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CEF1D307-9175-4318-982D-80FF3E66F5DF}"/>
              </a:ext>
            </a:extLst>
          </p:cNvPr>
          <p:cNvGrpSpPr/>
          <p:nvPr/>
        </p:nvGrpSpPr>
        <p:grpSpPr>
          <a:xfrm>
            <a:off x="5997507" y="2729206"/>
            <a:ext cx="6095999" cy="1695567"/>
            <a:chOff x="6117769" y="2783435"/>
            <a:chExt cx="6218236" cy="172956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E97FD65-09A7-459E-A01A-DC30B7B8C7B2}"/>
                </a:ext>
              </a:extLst>
            </p:cNvPr>
            <p:cNvSpPr txBox="1"/>
            <p:nvPr/>
          </p:nvSpPr>
          <p:spPr>
            <a:xfrm>
              <a:off x="7974257" y="3363240"/>
              <a:ext cx="2807048" cy="661060"/>
            </a:xfrm>
            <a:prstGeom prst="rect">
              <a:avLst/>
            </a:prstGeom>
          </p:spPr>
          <p:txBody>
            <a:bodyPr spcFirstLastPara="1" wrap="square" lIns="143428" rIns="143428" numCol="1">
              <a:prstTxWarp prst="textArchUp">
                <a:avLst/>
              </a:prstTxWarp>
              <a:spAutoFit/>
            </a:bodyPr>
            <a:lstStyle>
              <a:defPPr>
                <a:defRPr lang="en-US"/>
              </a:defPPr>
              <a:lvl1pPr algn="ctr">
                <a:lnSpc>
                  <a:spcPts val="2120"/>
                </a:lnSpc>
                <a:defRPr b="1" spc="-50">
                  <a:solidFill>
                    <a:schemeClr val="bg1"/>
                  </a:solidFill>
                </a:defRPr>
              </a:lvl1pPr>
            </a:lstStyle>
            <a:p>
              <a:pPr defTabSz="896386">
                <a:lnSpc>
                  <a:spcPts val="2078"/>
                </a:lnSpc>
                <a:defRPr/>
              </a:pPr>
              <a:r>
                <a:rPr lang="en-US" sz="1765" b="0" kern="0" spc="294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ON PREMISES</a:t>
              </a: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0582E0DB-5935-411C-B8F3-DE21BD6BDCC2}"/>
                </a:ext>
              </a:extLst>
            </p:cNvPr>
            <p:cNvSpPr/>
            <p:nvPr/>
          </p:nvSpPr>
          <p:spPr bwMode="auto">
            <a:xfrm>
              <a:off x="6117769" y="2783435"/>
              <a:ext cx="6218236" cy="1729567"/>
            </a:xfrm>
            <a:custGeom>
              <a:avLst/>
              <a:gdLst>
                <a:gd name="connsiteX0" fmla="*/ 3110174 w 6218236"/>
                <a:gd name="connsiteY0" fmla="*/ 0 h 1729567"/>
                <a:gd name="connsiteX1" fmla="*/ 6105407 w 6218236"/>
                <a:gd name="connsiteY1" fmla="*/ 1282968 h 1729567"/>
                <a:gd name="connsiteX2" fmla="*/ 6218236 w 6218236"/>
                <a:gd name="connsiteY2" fmla="*/ 1410125 h 1729567"/>
                <a:gd name="connsiteX3" fmla="*/ 6218236 w 6218236"/>
                <a:gd name="connsiteY3" fmla="*/ 1721369 h 1729567"/>
                <a:gd name="connsiteX4" fmla="*/ 6056199 w 6218236"/>
                <a:gd name="connsiteY4" fmla="*/ 1525616 h 1729567"/>
                <a:gd name="connsiteX5" fmla="*/ 3110174 w 6218236"/>
                <a:gd name="connsiteY5" fmla="*/ 200518 h 1729567"/>
                <a:gd name="connsiteX6" fmla="*/ 71966 w 6218236"/>
                <a:gd name="connsiteY6" fmla="*/ 1633328 h 1729567"/>
                <a:gd name="connsiteX7" fmla="*/ 0 w 6218236"/>
                <a:gd name="connsiteY7" fmla="*/ 1729567 h 1729567"/>
                <a:gd name="connsiteX8" fmla="*/ 0 w 6218236"/>
                <a:gd name="connsiteY8" fmla="*/ 1414717 h 1729567"/>
                <a:gd name="connsiteX9" fmla="*/ 184298 w 6218236"/>
                <a:gd name="connsiteY9" fmla="*/ 1211937 h 1729567"/>
                <a:gd name="connsiteX10" fmla="*/ 3110174 w 6218236"/>
                <a:gd name="connsiteY10" fmla="*/ 0 h 172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18236" h="1729567">
                  <a:moveTo>
                    <a:pt x="3110174" y="0"/>
                  </a:moveTo>
                  <a:cubicBezTo>
                    <a:pt x="4288506" y="0"/>
                    <a:pt x="5351800" y="492539"/>
                    <a:pt x="6105407" y="1282968"/>
                  </a:cubicBezTo>
                  <a:lnTo>
                    <a:pt x="6218236" y="1410125"/>
                  </a:lnTo>
                  <a:lnTo>
                    <a:pt x="6218236" y="1721369"/>
                  </a:lnTo>
                  <a:lnTo>
                    <a:pt x="6056199" y="1525616"/>
                  </a:lnTo>
                  <a:cubicBezTo>
                    <a:pt x="5334925" y="712763"/>
                    <a:pt x="4282370" y="200518"/>
                    <a:pt x="3110174" y="200518"/>
                  </a:cubicBezTo>
                  <a:cubicBezTo>
                    <a:pt x="1887013" y="200518"/>
                    <a:pt x="794124" y="758275"/>
                    <a:pt x="71966" y="1633328"/>
                  </a:cubicBezTo>
                  <a:lnTo>
                    <a:pt x="0" y="1729567"/>
                  </a:lnTo>
                  <a:lnTo>
                    <a:pt x="0" y="1414717"/>
                  </a:lnTo>
                  <a:lnTo>
                    <a:pt x="184298" y="1211937"/>
                  </a:lnTo>
                  <a:cubicBezTo>
                    <a:pt x="933095" y="463141"/>
                    <a:pt x="1967549" y="0"/>
                    <a:pt x="3110174" y="0"/>
                  </a:cubicBezTo>
                  <a:close/>
                </a:path>
              </a:pathLst>
            </a:custGeom>
            <a:solidFill>
              <a:schemeClr val="bg1">
                <a:alpha val="74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6F900E7F-998C-409F-B843-178AD50DC2DA}"/>
              </a:ext>
            </a:extLst>
          </p:cNvPr>
          <p:cNvSpPr txBox="1"/>
          <p:nvPr/>
        </p:nvSpPr>
        <p:spPr>
          <a:xfrm>
            <a:off x="7787283" y="2405173"/>
            <a:ext cx="2751867" cy="648065"/>
          </a:xfrm>
          <a:prstGeom prst="rect">
            <a:avLst/>
          </a:prstGeom>
        </p:spPr>
        <p:txBody>
          <a:bodyPr spcFirstLastPara="1" wrap="square" lIns="143428" rIns="143428" numCol="1">
            <a:prstTxWarp prst="textArchUp">
              <a:avLst/>
            </a:prstTxWarp>
            <a:spAutoFit/>
          </a:bodyPr>
          <a:lstStyle>
            <a:defPPr>
              <a:defRPr lang="en-US"/>
            </a:defPPr>
            <a:lvl1pPr algn="ctr">
              <a:lnSpc>
                <a:spcPts val="2120"/>
              </a:lnSpc>
              <a:defRPr b="1" spc="-50">
                <a:solidFill>
                  <a:schemeClr val="bg1"/>
                </a:solidFill>
              </a:defRPr>
            </a:lvl1pPr>
          </a:lstStyle>
          <a:p>
            <a:pPr defTabSz="896386">
              <a:lnSpc>
                <a:spcPts val="2078"/>
              </a:lnSpc>
              <a:defRPr/>
            </a:pPr>
            <a:endParaRPr lang="en-US" sz="1765" b="0" kern="0" spc="294" dirty="0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87EBA1-5DB5-4FCE-953F-641A19E91881}"/>
              </a:ext>
            </a:extLst>
          </p:cNvPr>
          <p:cNvSpPr/>
          <p:nvPr/>
        </p:nvSpPr>
        <p:spPr>
          <a:xfrm>
            <a:off x="1155852" y="3775232"/>
            <a:ext cx="4129908" cy="69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>
              <a:defRPr/>
            </a:pPr>
            <a:r>
              <a:rPr lang="en-US" sz="1961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No matter where it’s created, modified or shared</a:t>
            </a:r>
            <a:endParaRPr lang="en-US" sz="1961" dirty="0">
              <a:solidFill>
                <a:srgbClr val="505050"/>
              </a:solidFill>
              <a:latin typeface="Segoe UI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1E2A139-8A02-4527-AEE4-063089B04C99}"/>
              </a:ext>
            </a:extLst>
          </p:cNvPr>
          <p:cNvGrpSpPr/>
          <p:nvPr/>
        </p:nvGrpSpPr>
        <p:grpSpPr>
          <a:xfrm>
            <a:off x="8710572" y="1866434"/>
            <a:ext cx="1270586" cy="763237"/>
            <a:chOff x="8897850" y="1322952"/>
            <a:chExt cx="1045474" cy="621405"/>
          </a:xfrm>
        </p:grpSpPr>
        <p:sp>
          <p:nvSpPr>
            <p:cNvPr id="152" name="Freeform 5">
              <a:extLst>
                <a:ext uri="{FF2B5EF4-FFF2-40B4-BE49-F238E27FC236}">
                  <a16:creationId xmlns:a16="http://schemas.microsoft.com/office/drawing/2014/main" id="{422519C3-9C7F-4DFB-BBB8-39D92F185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7850" y="1322952"/>
              <a:ext cx="1045474" cy="621405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FFFFFF"/>
            </a:solidFill>
            <a:ln w="15875"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kern="0">
                <a:solidFill>
                  <a:srgbClr val="505050"/>
                </a:solidFill>
                <a:latin typeface="Segoe UI"/>
              </a:endParaRPr>
            </a:p>
          </p:txBody>
        </p:sp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C3424623-6174-47D7-B19D-DD27372A2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19257" y="1612690"/>
              <a:ext cx="813919" cy="171350"/>
            </a:xfrm>
            <a:prstGeom prst="rect">
              <a:avLst/>
            </a:prstGeom>
          </p:spPr>
        </p:pic>
      </p:grpSp>
      <p:sp>
        <p:nvSpPr>
          <p:cNvPr id="21" name="Rectangle: Rounded Corners 20"/>
          <p:cNvSpPr/>
          <p:nvPr/>
        </p:nvSpPr>
        <p:spPr bwMode="auto">
          <a:xfrm>
            <a:off x="8293396" y="906772"/>
            <a:ext cx="2016956" cy="86972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4" name="Picture 19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7684" y="969494"/>
            <a:ext cx="666943" cy="649035"/>
          </a:xfrm>
          <a:prstGeom prst="rect">
            <a:avLst/>
          </a:prstGeom>
        </p:spPr>
      </p:pic>
      <p:sp>
        <p:nvSpPr>
          <p:cNvPr id="196" name="Rectangle: Rounded Corners 195"/>
          <p:cNvSpPr/>
          <p:nvPr/>
        </p:nvSpPr>
        <p:spPr bwMode="auto">
          <a:xfrm>
            <a:off x="8245390" y="5423803"/>
            <a:ext cx="2016956" cy="86972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solidFill>
                  <a:schemeClr val="bg2"/>
                </a:solidFill>
                <a:latin typeface="Segoe UI"/>
                <a:ea typeface="Segoe UI" pitchFamily="34" charset="0"/>
                <a:cs typeface="Segoe UI" pitchFamily="34" charset="0"/>
              </a:rPr>
              <a:t>AIP scanner</a:t>
            </a:r>
          </a:p>
        </p:txBody>
      </p:sp>
    </p:spTree>
    <p:extLst>
      <p:ext uri="{BB962C8B-B14F-4D97-AF65-F5344CB8AC3E}">
        <p14:creationId xmlns:p14="http://schemas.microsoft.com/office/powerpoint/2010/main" val="23896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5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25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21" grpId="0" animBg="1"/>
      <p:bldP spid="19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5C2969D3-2526-43BA-A1F0-9A5B1DADCEF2}"/>
              </a:ext>
            </a:extLst>
          </p:cNvPr>
          <p:cNvSpPr txBox="1"/>
          <p:nvPr/>
        </p:nvSpPr>
        <p:spPr>
          <a:xfrm>
            <a:off x="656855" y="3964980"/>
            <a:ext cx="2599632" cy="717140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961" dirty="0">
                <a:solidFill>
                  <a:srgbClr val="FFFFFF">
                    <a:lumMod val="8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Detect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2E55263-E2AD-4AC8-906B-5D6667D56B4B}"/>
              </a:ext>
            </a:extLst>
          </p:cNvPr>
          <p:cNvSpPr txBox="1"/>
          <p:nvPr/>
        </p:nvSpPr>
        <p:spPr>
          <a:xfrm>
            <a:off x="6175962" y="3964980"/>
            <a:ext cx="2599632" cy="717140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961" dirty="0">
                <a:solidFill>
                  <a:srgbClr val="FFFFFF">
                    <a:lumMod val="8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Protect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85DF79-5AC1-48EA-922C-D97BF62314F4}"/>
              </a:ext>
            </a:extLst>
          </p:cNvPr>
          <p:cNvGrpSpPr/>
          <p:nvPr/>
        </p:nvGrpSpPr>
        <p:grpSpPr>
          <a:xfrm>
            <a:off x="6827654" y="2539301"/>
            <a:ext cx="1296248" cy="1296248"/>
            <a:chOff x="6964562" y="2589723"/>
            <a:chExt cx="1322240" cy="132224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5FB13FD-232D-4C79-A688-E629A0FA536A}"/>
                </a:ext>
              </a:extLst>
            </p:cNvPr>
            <p:cNvSpPr/>
            <p:nvPr/>
          </p:nvSpPr>
          <p:spPr bwMode="auto">
            <a:xfrm>
              <a:off x="6964562" y="2589723"/>
              <a:ext cx="1322240" cy="13222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10AE215-A140-45E8-9A77-F5E9259794EF}"/>
                </a:ext>
              </a:extLst>
            </p:cNvPr>
            <p:cNvGrpSpPr/>
            <p:nvPr/>
          </p:nvGrpSpPr>
          <p:grpSpPr>
            <a:xfrm>
              <a:off x="7305932" y="2980332"/>
              <a:ext cx="639500" cy="684696"/>
              <a:chOff x="2974460" y="2070859"/>
              <a:chExt cx="227410" cy="243482"/>
            </a:xfrm>
            <a:solidFill>
              <a:schemeClr val="bg1"/>
            </a:solidFill>
          </p:grpSpPr>
          <p:sp>
            <p:nvSpPr>
              <p:cNvPr id="69" name="Rectangle 2042">
                <a:extLst>
                  <a:ext uri="{FF2B5EF4-FFF2-40B4-BE49-F238E27FC236}">
                    <a16:creationId xmlns:a16="http://schemas.microsoft.com/office/drawing/2014/main" id="{0A9F603A-2313-4105-9BC2-C7FCEA6976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532" y="2238001"/>
                <a:ext cx="15268" cy="152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4" name="Rectangle 2043">
                <a:extLst>
                  <a:ext uri="{FF2B5EF4-FFF2-40B4-BE49-F238E27FC236}">
                    <a16:creationId xmlns:a16="http://schemas.microsoft.com/office/drawing/2014/main" id="{8DDFE1D5-369A-41CA-99A6-610F7EA74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532" y="2116662"/>
                <a:ext cx="15268" cy="10607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6" name="Freeform 2044">
                <a:extLst>
                  <a:ext uri="{FF2B5EF4-FFF2-40B4-BE49-F238E27FC236}">
                    <a16:creationId xmlns:a16="http://schemas.microsoft.com/office/drawing/2014/main" id="{5A263C97-F037-47A6-A0A4-4ACC2018DE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4460" y="2070859"/>
                <a:ext cx="227410" cy="243482"/>
              </a:xfrm>
              <a:custGeom>
                <a:avLst/>
                <a:gdLst>
                  <a:gd name="T0" fmla="*/ 60 w 120"/>
                  <a:gd name="T1" fmla="*/ 128 h 128"/>
                  <a:gd name="T2" fmla="*/ 58 w 120"/>
                  <a:gd name="T3" fmla="*/ 127 h 128"/>
                  <a:gd name="T4" fmla="*/ 0 w 120"/>
                  <a:gd name="T5" fmla="*/ 48 h 128"/>
                  <a:gd name="T6" fmla="*/ 0 w 120"/>
                  <a:gd name="T7" fmla="*/ 16 h 128"/>
                  <a:gd name="T8" fmla="*/ 4 w 120"/>
                  <a:gd name="T9" fmla="*/ 16 h 128"/>
                  <a:gd name="T10" fmla="*/ 38 w 120"/>
                  <a:gd name="T11" fmla="*/ 7 h 128"/>
                  <a:gd name="T12" fmla="*/ 60 w 120"/>
                  <a:gd name="T13" fmla="*/ 0 h 128"/>
                  <a:gd name="T14" fmla="*/ 83 w 120"/>
                  <a:gd name="T15" fmla="*/ 7 h 128"/>
                  <a:gd name="T16" fmla="*/ 116 w 120"/>
                  <a:gd name="T17" fmla="*/ 16 h 128"/>
                  <a:gd name="T18" fmla="*/ 120 w 120"/>
                  <a:gd name="T19" fmla="*/ 16 h 128"/>
                  <a:gd name="T20" fmla="*/ 120 w 120"/>
                  <a:gd name="T21" fmla="*/ 48 h 128"/>
                  <a:gd name="T22" fmla="*/ 62 w 120"/>
                  <a:gd name="T23" fmla="*/ 127 h 128"/>
                  <a:gd name="T24" fmla="*/ 60 w 120"/>
                  <a:gd name="T25" fmla="*/ 128 h 128"/>
                  <a:gd name="T26" fmla="*/ 8 w 120"/>
                  <a:gd name="T27" fmla="*/ 24 h 128"/>
                  <a:gd name="T28" fmla="*/ 8 w 120"/>
                  <a:gd name="T29" fmla="*/ 48 h 128"/>
                  <a:gd name="T30" fmla="*/ 60 w 120"/>
                  <a:gd name="T31" fmla="*/ 119 h 128"/>
                  <a:gd name="T32" fmla="*/ 112 w 120"/>
                  <a:gd name="T33" fmla="*/ 48 h 128"/>
                  <a:gd name="T34" fmla="*/ 112 w 120"/>
                  <a:gd name="T35" fmla="*/ 24 h 128"/>
                  <a:gd name="T36" fmla="*/ 78 w 120"/>
                  <a:gd name="T37" fmla="*/ 14 h 128"/>
                  <a:gd name="T38" fmla="*/ 60 w 120"/>
                  <a:gd name="T39" fmla="*/ 8 h 128"/>
                  <a:gd name="T40" fmla="*/ 43 w 120"/>
                  <a:gd name="T41" fmla="*/ 14 h 128"/>
                  <a:gd name="T42" fmla="*/ 8 w 120"/>
                  <a:gd name="T43" fmla="*/ 2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0" h="128">
                    <a:moveTo>
                      <a:pt x="60" y="128"/>
                    </a:moveTo>
                    <a:cubicBezTo>
                      <a:pt x="58" y="127"/>
                      <a:pt x="58" y="127"/>
                      <a:pt x="58" y="127"/>
                    </a:cubicBezTo>
                    <a:cubicBezTo>
                      <a:pt x="21" y="106"/>
                      <a:pt x="0" y="78"/>
                      <a:pt x="0" y="4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7" y="16"/>
                      <a:pt x="29" y="13"/>
                      <a:pt x="38" y="7"/>
                    </a:cubicBezTo>
                    <a:cubicBezTo>
                      <a:pt x="44" y="3"/>
                      <a:pt x="52" y="0"/>
                      <a:pt x="60" y="0"/>
                    </a:cubicBezTo>
                    <a:cubicBezTo>
                      <a:pt x="69" y="0"/>
                      <a:pt x="77" y="3"/>
                      <a:pt x="83" y="7"/>
                    </a:cubicBezTo>
                    <a:cubicBezTo>
                      <a:pt x="91" y="13"/>
                      <a:pt x="103" y="16"/>
                      <a:pt x="116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0" y="78"/>
                      <a:pt x="100" y="106"/>
                      <a:pt x="62" y="127"/>
                    </a:cubicBezTo>
                    <a:lnTo>
                      <a:pt x="60" y="128"/>
                    </a:lnTo>
                    <a:close/>
                    <a:moveTo>
                      <a:pt x="8" y="24"/>
                    </a:moveTo>
                    <a:cubicBezTo>
                      <a:pt x="8" y="48"/>
                      <a:pt x="8" y="48"/>
                      <a:pt x="8" y="48"/>
                    </a:cubicBezTo>
                    <a:cubicBezTo>
                      <a:pt x="8" y="75"/>
                      <a:pt x="27" y="100"/>
                      <a:pt x="60" y="119"/>
                    </a:cubicBezTo>
                    <a:cubicBezTo>
                      <a:pt x="94" y="100"/>
                      <a:pt x="112" y="75"/>
                      <a:pt x="112" y="48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99" y="24"/>
                      <a:pt x="87" y="20"/>
                      <a:pt x="78" y="14"/>
                    </a:cubicBezTo>
                    <a:cubicBezTo>
                      <a:pt x="73" y="10"/>
                      <a:pt x="67" y="8"/>
                      <a:pt x="60" y="8"/>
                    </a:cubicBezTo>
                    <a:cubicBezTo>
                      <a:pt x="53" y="8"/>
                      <a:pt x="47" y="10"/>
                      <a:pt x="43" y="14"/>
                    </a:cubicBezTo>
                    <a:cubicBezTo>
                      <a:pt x="33" y="20"/>
                      <a:pt x="21" y="24"/>
                      <a:pt x="8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6E47206-9F04-49A8-A7B6-0B603B91E791}"/>
              </a:ext>
            </a:extLst>
          </p:cNvPr>
          <p:cNvSpPr txBox="1"/>
          <p:nvPr/>
        </p:nvSpPr>
        <p:spPr>
          <a:xfrm>
            <a:off x="3416408" y="3964980"/>
            <a:ext cx="2599632" cy="717140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961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Classify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BED1CB-FCC2-47F0-843A-1ED376CFCCCC}"/>
              </a:ext>
            </a:extLst>
          </p:cNvPr>
          <p:cNvGrpSpPr/>
          <p:nvPr/>
        </p:nvGrpSpPr>
        <p:grpSpPr>
          <a:xfrm>
            <a:off x="3561293" y="1532342"/>
            <a:ext cx="2303207" cy="2303207"/>
            <a:chOff x="3632703" y="1562572"/>
            <a:chExt cx="2349391" cy="2349391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6B25805-2EC1-434B-83EA-7746A635B0BD}"/>
                </a:ext>
              </a:extLst>
            </p:cNvPr>
            <p:cNvSpPr/>
            <p:nvPr/>
          </p:nvSpPr>
          <p:spPr bwMode="auto">
            <a:xfrm>
              <a:off x="3632703" y="1562572"/>
              <a:ext cx="2349391" cy="2349391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00096DFF-A89F-4B99-BAEF-574BC6EBE3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4529" y="2154792"/>
              <a:ext cx="1485738" cy="1232076"/>
            </a:xfrm>
            <a:custGeom>
              <a:avLst/>
              <a:gdLst>
                <a:gd name="T0" fmla="*/ 200 w 246"/>
                <a:gd name="T1" fmla="*/ 38 h 204"/>
                <a:gd name="T2" fmla="*/ 219 w 246"/>
                <a:gd name="T3" fmla="*/ 50 h 204"/>
                <a:gd name="T4" fmla="*/ 233 w 246"/>
                <a:gd name="T5" fmla="*/ 67 h 204"/>
                <a:gd name="T6" fmla="*/ 243 w 246"/>
                <a:gd name="T7" fmla="*/ 87 h 204"/>
                <a:gd name="T8" fmla="*/ 246 w 246"/>
                <a:gd name="T9" fmla="*/ 110 h 204"/>
                <a:gd name="T10" fmla="*/ 240 w 246"/>
                <a:gd name="T11" fmla="*/ 141 h 204"/>
                <a:gd name="T12" fmla="*/ 224 w 246"/>
                <a:gd name="T13" fmla="*/ 165 h 204"/>
                <a:gd name="T14" fmla="*/ 199 w 246"/>
                <a:gd name="T15" fmla="*/ 182 h 204"/>
                <a:gd name="T16" fmla="*/ 169 w 246"/>
                <a:gd name="T17" fmla="*/ 188 h 204"/>
                <a:gd name="T18" fmla="*/ 145 w 246"/>
                <a:gd name="T19" fmla="*/ 184 h 204"/>
                <a:gd name="T20" fmla="*/ 123 w 246"/>
                <a:gd name="T21" fmla="*/ 173 h 204"/>
                <a:gd name="T22" fmla="*/ 93 w 246"/>
                <a:gd name="T23" fmla="*/ 204 h 204"/>
                <a:gd name="T24" fmla="*/ 0 w 246"/>
                <a:gd name="T25" fmla="*/ 110 h 204"/>
                <a:gd name="T26" fmla="*/ 108 w 246"/>
                <a:gd name="T27" fmla="*/ 0 h 204"/>
                <a:gd name="T28" fmla="*/ 200 w 246"/>
                <a:gd name="T29" fmla="*/ 0 h 204"/>
                <a:gd name="T30" fmla="*/ 200 w 246"/>
                <a:gd name="T31" fmla="*/ 38 h 204"/>
                <a:gd name="T32" fmla="*/ 93 w 246"/>
                <a:gd name="T33" fmla="*/ 182 h 204"/>
                <a:gd name="T34" fmla="*/ 185 w 246"/>
                <a:gd name="T35" fmla="*/ 88 h 204"/>
                <a:gd name="T36" fmla="*/ 185 w 246"/>
                <a:gd name="T37" fmla="*/ 49 h 204"/>
                <a:gd name="T38" fmla="*/ 179 w 246"/>
                <a:gd name="T39" fmla="*/ 49 h 204"/>
                <a:gd name="T40" fmla="*/ 173 w 246"/>
                <a:gd name="T41" fmla="*/ 48 h 204"/>
                <a:gd name="T42" fmla="*/ 166 w 246"/>
                <a:gd name="T43" fmla="*/ 48 h 204"/>
                <a:gd name="T44" fmla="*/ 160 w 246"/>
                <a:gd name="T45" fmla="*/ 46 h 204"/>
                <a:gd name="T46" fmla="*/ 156 w 246"/>
                <a:gd name="T47" fmla="*/ 44 h 204"/>
                <a:gd name="T48" fmla="*/ 154 w 246"/>
                <a:gd name="T49" fmla="*/ 39 h 204"/>
                <a:gd name="T50" fmla="*/ 156 w 246"/>
                <a:gd name="T51" fmla="*/ 34 h 204"/>
                <a:gd name="T52" fmla="*/ 162 w 246"/>
                <a:gd name="T53" fmla="*/ 32 h 204"/>
                <a:gd name="T54" fmla="*/ 173 w 246"/>
                <a:gd name="T55" fmla="*/ 32 h 204"/>
                <a:gd name="T56" fmla="*/ 185 w 246"/>
                <a:gd name="T57" fmla="*/ 33 h 204"/>
                <a:gd name="T58" fmla="*/ 185 w 246"/>
                <a:gd name="T59" fmla="*/ 16 h 204"/>
                <a:gd name="T60" fmla="*/ 114 w 246"/>
                <a:gd name="T61" fmla="*/ 16 h 204"/>
                <a:gd name="T62" fmla="*/ 22 w 246"/>
                <a:gd name="T63" fmla="*/ 110 h 204"/>
                <a:gd name="T64" fmla="*/ 93 w 246"/>
                <a:gd name="T65" fmla="*/ 182 h 204"/>
                <a:gd name="T66" fmla="*/ 169 w 246"/>
                <a:gd name="T67" fmla="*/ 173 h 204"/>
                <a:gd name="T68" fmla="*/ 193 w 246"/>
                <a:gd name="T69" fmla="*/ 168 h 204"/>
                <a:gd name="T70" fmla="*/ 213 w 246"/>
                <a:gd name="T71" fmla="*/ 154 h 204"/>
                <a:gd name="T72" fmla="*/ 226 w 246"/>
                <a:gd name="T73" fmla="*/ 134 h 204"/>
                <a:gd name="T74" fmla="*/ 231 w 246"/>
                <a:gd name="T75" fmla="*/ 110 h 204"/>
                <a:gd name="T76" fmla="*/ 228 w 246"/>
                <a:gd name="T77" fmla="*/ 94 h 204"/>
                <a:gd name="T78" fmla="*/ 222 w 246"/>
                <a:gd name="T79" fmla="*/ 79 h 204"/>
                <a:gd name="T80" fmla="*/ 213 w 246"/>
                <a:gd name="T81" fmla="*/ 66 h 204"/>
                <a:gd name="T82" fmla="*/ 200 w 246"/>
                <a:gd name="T83" fmla="*/ 56 h 204"/>
                <a:gd name="T84" fmla="*/ 200 w 246"/>
                <a:gd name="T85" fmla="*/ 94 h 204"/>
                <a:gd name="T86" fmla="*/ 134 w 246"/>
                <a:gd name="T87" fmla="*/ 161 h 204"/>
                <a:gd name="T88" fmla="*/ 151 w 246"/>
                <a:gd name="T89" fmla="*/ 170 h 204"/>
                <a:gd name="T90" fmla="*/ 169 w 246"/>
                <a:gd name="T91" fmla="*/ 17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6" h="204">
                  <a:moveTo>
                    <a:pt x="200" y="38"/>
                  </a:moveTo>
                  <a:cubicBezTo>
                    <a:pt x="207" y="41"/>
                    <a:pt x="213" y="45"/>
                    <a:pt x="219" y="50"/>
                  </a:cubicBezTo>
                  <a:cubicBezTo>
                    <a:pt x="225" y="55"/>
                    <a:pt x="230" y="61"/>
                    <a:pt x="233" y="67"/>
                  </a:cubicBezTo>
                  <a:cubicBezTo>
                    <a:pt x="237" y="73"/>
                    <a:pt x="241" y="80"/>
                    <a:pt x="243" y="87"/>
                  </a:cubicBezTo>
                  <a:cubicBezTo>
                    <a:pt x="245" y="95"/>
                    <a:pt x="246" y="102"/>
                    <a:pt x="246" y="110"/>
                  </a:cubicBezTo>
                  <a:cubicBezTo>
                    <a:pt x="246" y="121"/>
                    <a:pt x="244" y="131"/>
                    <a:pt x="240" y="141"/>
                  </a:cubicBezTo>
                  <a:cubicBezTo>
                    <a:pt x="236" y="150"/>
                    <a:pt x="230" y="158"/>
                    <a:pt x="224" y="165"/>
                  </a:cubicBezTo>
                  <a:cubicBezTo>
                    <a:pt x="217" y="173"/>
                    <a:pt x="208" y="178"/>
                    <a:pt x="199" y="182"/>
                  </a:cubicBezTo>
                  <a:cubicBezTo>
                    <a:pt x="190" y="186"/>
                    <a:pt x="180" y="188"/>
                    <a:pt x="169" y="188"/>
                  </a:cubicBezTo>
                  <a:cubicBezTo>
                    <a:pt x="161" y="188"/>
                    <a:pt x="153" y="187"/>
                    <a:pt x="145" y="184"/>
                  </a:cubicBezTo>
                  <a:cubicBezTo>
                    <a:pt x="137" y="182"/>
                    <a:pt x="130" y="178"/>
                    <a:pt x="123" y="173"/>
                  </a:cubicBezTo>
                  <a:cubicBezTo>
                    <a:pt x="93" y="204"/>
                    <a:pt x="93" y="204"/>
                    <a:pt x="93" y="204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200" y="38"/>
                    <a:pt x="200" y="38"/>
                    <a:pt x="200" y="38"/>
                  </a:cubicBezTo>
                  <a:close/>
                  <a:moveTo>
                    <a:pt x="93" y="182"/>
                  </a:moveTo>
                  <a:cubicBezTo>
                    <a:pt x="185" y="88"/>
                    <a:pt x="185" y="88"/>
                    <a:pt x="185" y="88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3" y="49"/>
                    <a:pt x="181" y="49"/>
                    <a:pt x="179" y="49"/>
                  </a:cubicBezTo>
                  <a:cubicBezTo>
                    <a:pt x="177" y="48"/>
                    <a:pt x="175" y="48"/>
                    <a:pt x="173" y="48"/>
                  </a:cubicBezTo>
                  <a:cubicBezTo>
                    <a:pt x="171" y="48"/>
                    <a:pt x="168" y="48"/>
                    <a:pt x="166" y="48"/>
                  </a:cubicBezTo>
                  <a:cubicBezTo>
                    <a:pt x="164" y="47"/>
                    <a:pt x="162" y="47"/>
                    <a:pt x="160" y="46"/>
                  </a:cubicBezTo>
                  <a:cubicBezTo>
                    <a:pt x="158" y="46"/>
                    <a:pt x="157" y="45"/>
                    <a:pt x="156" y="44"/>
                  </a:cubicBezTo>
                  <a:cubicBezTo>
                    <a:pt x="154" y="43"/>
                    <a:pt x="154" y="41"/>
                    <a:pt x="154" y="39"/>
                  </a:cubicBezTo>
                  <a:cubicBezTo>
                    <a:pt x="154" y="37"/>
                    <a:pt x="155" y="35"/>
                    <a:pt x="156" y="34"/>
                  </a:cubicBezTo>
                  <a:cubicBezTo>
                    <a:pt x="158" y="32"/>
                    <a:pt x="159" y="32"/>
                    <a:pt x="162" y="32"/>
                  </a:cubicBezTo>
                  <a:cubicBezTo>
                    <a:pt x="165" y="32"/>
                    <a:pt x="169" y="32"/>
                    <a:pt x="173" y="32"/>
                  </a:cubicBezTo>
                  <a:cubicBezTo>
                    <a:pt x="177" y="32"/>
                    <a:pt x="181" y="32"/>
                    <a:pt x="185" y="33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93" y="182"/>
                    <a:pt x="93" y="182"/>
                    <a:pt x="93" y="182"/>
                  </a:cubicBezTo>
                  <a:close/>
                  <a:moveTo>
                    <a:pt x="169" y="173"/>
                  </a:moveTo>
                  <a:cubicBezTo>
                    <a:pt x="178" y="173"/>
                    <a:pt x="186" y="171"/>
                    <a:pt x="193" y="168"/>
                  </a:cubicBezTo>
                  <a:cubicBezTo>
                    <a:pt x="201" y="164"/>
                    <a:pt x="207" y="160"/>
                    <a:pt x="213" y="154"/>
                  </a:cubicBezTo>
                  <a:cubicBezTo>
                    <a:pt x="218" y="149"/>
                    <a:pt x="223" y="142"/>
                    <a:pt x="226" y="134"/>
                  </a:cubicBezTo>
                  <a:cubicBezTo>
                    <a:pt x="229" y="127"/>
                    <a:pt x="231" y="119"/>
                    <a:pt x="231" y="110"/>
                  </a:cubicBezTo>
                  <a:cubicBezTo>
                    <a:pt x="231" y="104"/>
                    <a:pt x="230" y="99"/>
                    <a:pt x="228" y="94"/>
                  </a:cubicBezTo>
                  <a:cubicBezTo>
                    <a:pt x="227" y="88"/>
                    <a:pt x="225" y="83"/>
                    <a:pt x="222" y="79"/>
                  </a:cubicBezTo>
                  <a:cubicBezTo>
                    <a:pt x="220" y="74"/>
                    <a:pt x="216" y="70"/>
                    <a:pt x="213" y="66"/>
                  </a:cubicBezTo>
                  <a:cubicBezTo>
                    <a:pt x="209" y="62"/>
                    <a:pt x="205" y="58"/>
                    <a:pt x="200" y="56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34" y="161"/>
                    <a:pt x="134" y="161"/>
                    <a:pt x="134" y="161"/>
                  </a:cubicBezTo>
                  <a:cubicBezTo>
                    <a:pt x="139" y="165"/>
                    <a:pt x="145" y="168"/>
                    <a:pt x="151" y="170"/>
                  </a:cubicBezTo>
                  <a:cubicBezTo>
                    <a:pt x="157" y="172"/>
                    <a:pt x="163" y="173"/>
                    <a:pt x="169" y="17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87857" tIns="43929" rIns="87857" bIns="43929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29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BE26B524-5E80-4166-87FA-3E876EDDC470}"/>
              </a:ext>
            </a:extLst>
          </p:cNvPr>
          <p:cNvSpPr txBox="1"/>
          <p:nvPr/>
        </p:nvSpPr>
        <p:spPr>
          <a:xfrm>
            <a:off x="8931977" y="3964980"/>
            <a:ext cx="2599632" cy="717140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961" dirty="0">
                <a:solidFill>
                  <a:srgbClr val="FFFFFF">
                    <a:lumMod val="8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Monitor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47A3CF-D4F8-4112-AB46-DBC9362C6FC8}"/>
              </a:ext>
            </a:extLst>
          </p:cNvPr>
          <p:cNvGrpSpPr/>
          <p:nvPr/>
        </p:nvGrpSpPr>
        <p:grpSpPr>
          <a:xfrm>
            <a:off x="9587206" y="2539301"/>
            <a:ext cx="1296248" cy="1296248"/>
            <a:chOff x="9779449" y="2589723"/>
            <a:chExt cx="1322240" cy="132224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382AAD8-825B-474E-B455-0E1C47E8C545}"/>
                </a:ext>
              </a:extLst>
            </p:cNvPr>
            <p:cNvSpPr/>
            <p:nvPr/>
          </p:nvSpPr>
          <p:spPr bwMode="auto">
            <a:xfrm>
              <a:off x="9779449" y="2589723"/>
              <a:ext cx="1322240" cy="13222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8568FE3-2145-43CC-80FC-18A9871B4C59}"/>
                </a:ext>
              </a:extLst>
            </p:cNvPr>
            <p:cNvGrpSpPr/>
            <p:nvPr/>
          </p:nvGrpSpPr>
          <p:grpSpPr>
            <a:xfrm>
              <a:off x="10154552" y="2949590"/>
              <a:ext cx="570241" cy="586176"/>
              <a:chOff x="5208587" y="2477355"/>
              <a:chExt cx="511175" cy="525463"/>
            </a:xfrm>
          </p:grpSpPr>
          <p:sp>
            <p:nvSpPr>
              <p:cNvPr id="85" name="Line 46">
                <a:extLst>
                  <a:ext uri="{FF2B5EF4-FFF2-40B4-BE49-F238E27FC236}">
                    <a16:creationId xmlns:a16="http://schemas.microsoft.com/office/drawing/2014/main" id="{F1C68340-B4BC-4871-B946-E4F2244A7B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4787" y="2601180"/>
                <a:ext cx="47625" cy="49213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" name="Line 47">
                <a:extLst>
                  <a:ext uri="{FF2B5EF4-FFF2-40B4-BE49-F238E27FC236}">
                    <a16:creationId xmlns:a16="http://schemas.microsoft.com/office/drawing/2014/main" id="{58D9B4F9-6D87-489A-A413-983408742D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381624" y="2601180"/>
                <a:ext cx="71438" cy="71438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" name="Line 48">
                <a:extLst>
                  <a:ext uri="{FF2B5EF4-FFF2-40B4-BE49-F238E27FC236}">
                    <a16:creationId xmlns:a16="http://schemas.microsoft.com/office/drawing/2014/main" id="{F85B50AE-1BA5-4D8D-9E13-5EB8BD9685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21324" y="2548792"/>
                <a:ext cx="119063" cy="123825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8" name="Freeform 49">
                <a:extLst>
                  <a:ext uri="{FF2B5EF4-FFF2-40B4-BE49-F238E27FC236}">
                    <a16:creationId xmlns:a16="http://schemas.microsoft.com/office/drawing/2014/main" id="{85E780CA-997A-4CC3-8828-420DD58A0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5737" y="2744055"/>
                <a:ext cx="130175" cy="258763"/>
              </a:xfrm>
              <a:custGeom>
                <a:avLst/>
                <a:gdLst>
                  <a:gd name="T0" fmla="*/ 54 w 82"/>
                  <a:gd name="T1" fmla="*/ 0 h 163"/>
                  <a:gd name="T2" fmla="*/ 0 w 82"/>
                  <a:gd name="T3" fmla="*/ 55 h 163"/>
                  <a:gd name="T4" fmla="*/ 0 w 82"/>
                  <a:gd name="T5" fmla="*/ 163 h 163"/>
                  <a:gd name="T6" fmla="*/ 82 w 82"/>
                  <a:gd name="T7" fmla="*/ 163 h 163"/>
                  <a:gd name="T8" fmla="*/ 82 w 82"/>
                  <a:gd name="T9" fmla="*/ 28 h 163"/>
                  <a:gd name="T10" fmla="*/ 54 w 82"/>
                  <a:gd name="T1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163">
                    <a:moveTo>
                      <a:pt x="54" y="0"/>
                    </a:moveTo>
                    <a:lnTo>
                      <a:pt x="0" y="55"/>
                    </a:lnTo>
                    <a:lnTo>
                      <a:pt x="0" y="163"/>
                    </a:lnTo>
                    <a:lnTo>
                      <a:pt x="82" y="163"/>
                    </a:lnTo>
                    <a:lnTo>
                      <a:pt x="82" y="28"/>
                    </a:lnTo>
                    <a:lnTo>
                      <a:pt x="54" y="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" name="Freeform 50">
                <a:extLst>
                  <a:ext uri="{FF2B5EF4-FFF2-40B4-BE49-F238E27FC236}">
                    <a16:creationId xmlns:a16="http://schemas.microsoft.com/office/drawing/2014/main" id="{5A91F3AC-BD52-4AC5-93F8-85D016411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5912" y="2788505"/>
                <a:ext cx="131763" cy="214313"/>
              </a:xfrm>
              <a:custGeom>
                <a:avLst/>
                <a:gdLst>
                  <a:gd name="T0" fmla="*/ 53 w 83"/>
                  <a:gd name="T1" fmla="*/ 53 h 135"/>
                  <a:gd name="T2" fmla="*/ 0 w 83"/>
                  <a:gd name="T3" fmla="*/ 0 h 135"/>
                  <a:gd name="T4" fmla="*/ 0 w 83"/>
                  <a:gd name="T5" fmla="*/ 135 h 135"/>
                  <a:gd name="T6" fmla="*/ 83 w 83"/>
                  <a:gd name="T7" fmla="*/ 135 h 135"/>
                  <a:gd name="T8" fmla="*/ 83 w 83"/>
                  <a:gd name="T9" fmla="*/ 19 h 135"/>
                  <a:gd name="T10" fmla="*/ 53 w 83"/>
                  <a:gd name="T11" fmla="*/ 5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35">
                    <a:moveTo>
                      <a:pt x="53" y="53"/>
                    </a:moveTo>
                    <a:lnTo>
                      <a:pt x="0" y="0"/>
                    </a:lnTo>
                    <a:lnTo>
                      <a:pt x="0" y="135"/>
                    </a:lnTo>
                    <a:lnTo>
                      <a:pt x="83" y="135"/>
                    </a:lnTo>
                    <a:lnTo>
                      <a:pt x="83" y="19"/>
                    </a:lnTo>
                    <a:lnTo>
                      <a:pt x="53" y="53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" name="Freeform 51">
                <a:extLst>
                  <a:ext uri="{FF2B5EF4-FFF2-40B4-BE49-F238E27FC236}">
                    <a16:creationId xmlns:a16="http://schemas.microsoft.com/office/drawing/2014/main" id="{93887948-8BB9-4288-808F-00B7F960F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7674" y="2688492"/>
                <a:ext cx="134938" cy="314325"/>
              </a:xfrm>
              <a:custGeom>
                <a:avLst/>
                <a:gdLst>
                  <a:gd name="T0" fmla="*/ 0 w 85"/>
                  <a:gd name="T1" fmla="*/ 82 h 198"/>
                  <a:gd name="T2" fmla="*/ 0 w 85"/>
                  <a:gd name="T3" fmla="*/ 198 h 198"/>
                  <a:gd name="T4" fmla="*/ 85 w 85"/>
                  <a:gd name="T5" fmla="*/ 198 h 198"/>
                  <a:gd name="T6" fmla="*/ 85 w 85"/>
                  <a:gd name="T7" fmla="*/ 0 h 198"/>
                  <a:gd name="T8" fmla="*/ 0 w 85"/>
                  <a:gd name="T9" fmla="*/ 82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198">
                    <a:moveTo>
                      <a:pt x="0" y="82"/>
                    </a:moveTo>
                    <a:lnTo>
                      <a:pt x="0" y="198"/>
                    </a:lnTo>
                    <a:lnTo>
                      <a:pt x="85" y="198"/>
                    </a:lnTo>
                    <a:lnTo>
                      <a:pt x="85" y="0"/>
                    </a:lnTo>
                    <a:lnTo>
                      <a:pt x="0" y="82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" name="Oval 53">
                <a:extLst>
                  <a:ext uri="{FF2B5EF4-FFF2-40B4-BE49-F238E27FC236}">
                    <a16:creationId xmlns:a16="http://schemas.microsoft.com/office/drawing/2014/main" id="{0853F138-AEAF-40CD-834D-102BC0DC3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8587" y="2639280"/>
                <a:ext cx="90488" cy="857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" name="Oval 54">
                <a:extLst>
                  <a:ext uri="{FF2B5EF4-FFF2-40B4-BE49-F238E27FC236}">
                    <a16:creationId xmlns:a16="http://schemas.microsoft.com/office/drawing/2014/main" id="{7301FED8-8758-444E-AC48-9FBB0B5C6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2449" y="2477355"/>
                <a:ext cx="87313" cy="857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" name="Oval 55">
                <a:extLst>
                  <a:ext uri="{FF2B5EF4-FFF2-40B4-BE49-F238E27FC236}">
                    <a16:creationId xmlns:a16="http://schemas.microsoft.com/office/drawing/2014/main" id="{86D15AE4-48A8-4324-8B33-54477DCFD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1949" y="2658330"/>
                <a:ext cx="90488" cy="857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" name="Oval 56">
                <a:extLst>
                  <a:ext uri="{FF2B5EF4-FFF2-40B4-BE49-F238E27FC236}">
                    <a16:creationId xmlns:a16="http://schemas.microsoft.com/office/drawing/2014/main" id="{BC231FE4-A0C7-4919-87FF-53883894C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0187" y="2518630"/>
                <a:ext cx="90488" cy="90488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4184EB9-6321-4195-905A-F498D2D3C3C5}"/>
              </a:ext>
            </a:extLst>
          </p:cNvPr>
          <p:cNvSpPr txBox="1"/>
          <p:nvPr/>
        </p:nvSpPr>
        <p:spPr>
          <a:xfrm>
            <a:off x="656855" y="4762674"/>
            <a:ext cx="2599632" cy="724141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Scan &amp; detect sensitive data based on policy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2B6A88-615B-4616-A806-56612118D976}"/>
              </a:ext>
            </a:extLst>
          </p:cNvPr>
          <p:cNvSpPr txBox="1"/>
          <p:nvPr/>
        </p:nvSpPr>
        <p:spPr>
          <a:xfrm>
            <a:off x="3416408" y="4762674"/>
            <a:ext cx="2599632" cy="724141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Classify data and apply labels based on sensitivity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F1C80B-CC89-4AED-9414-A3752886867C}"/>
              </a:ext>
            </a:extLst>
          </p:cNvPr>
          <p:cNvSpPr txBox="1"/>
          <p:nvPr/>
        </p:nvSpPr>
        <p:spPr>
          <a:xfrm>
            <a:off x="6175962" y="4762675"/>
            <a:ext cx="2599632" cy="941384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Apply protection actions, including encryption, access restrictions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C0D903-25BB-4613-AC51-89AD89B53289}"/>
              </a:ext>
            </a:extLst>
          </p:cNvPr>
          <p:cNvSpPr txBox="1"/>
          <p:nvPr/>
        </p:nvSpPr>
        <p:spPr>
          <a:xfrm>
            <a:off x="8858358" y="4762674"/>
            <a:ext cx="2746872" cy="724005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Reporting, alerts, remediation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53504F-92AB-48A3-BB59-15E423A9D225}"/>
              </a:ext>
            </a:extLst>
          </p:cNvPr>
          <p:cNvGrpSpPr/>
          <p:nvPr/>
        </p:nvGrpSpPr>
        <p:grpSpPr>
          <a:xfrm>
            <a:off x="1308547" y="2539301"/>
            <a:ext cx="1296248" cy="1296248"/>
            <a:chOff x="1334786" y="2589723"/>
            <a:chExt cx="1322240" cy="132224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9EACA38-003C-491D-9130-2FC0C767E263}"/>
                </a:ext>
              </a:extLst>
            </p:cNvPr>
            <p:cNvSpPr/>
            <p:nvPr/>
          </p:nvSpPr>
          <p:spPr bwMode="auto">
            <a:xfrm>
              <a:off x="1334786" y="2589723"/>
              <a:ext cx="1322240" cy="13222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362EA50-B03F-4510-B12E-35CD1C5FCC48}"/>
                </a:ext>
              </a:extLst>
            </p:cNvPr>
            <p:cNvGrpSpPr/>
            <p:nvPr/>
          </p:nvGrpSpPr>
          <p:grpSpPr>
            <a:xfrm flipH="1">
              <a:off x="1667010" y="2938007"/>
              <a:ext cx="657792" cy="512345"/>
              <a:chOff x="1790537" y="4477537"/>
              <a:chExt cx="957883" cy="746082"/>
            </a:xfrm>
            <a:solidFill>
              <a:schemeClr val="bg1"/>
            </a:solidFill>
          </p:grpSpPr>
          <p:sp>
            <p:nvSpPr>
              <p:cNvPr id="41" name="Freeform 1">
                <a:extLst>
                  <a:ext uri="{FF2B5EF4-FFF2-40B4-BE49-F238E27FC236}">
                    <a16:creationId xmlns:a16="http://schemas.microsoft.com/office/drawing/2014/main" id="{C16C3C9B-D0CA-4EBE-BE76-13F625694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640519">
                <a:off x="1789441" y="4478633"/>
                <a:ext cx="675186" cy="672993"/>
              </a:xfrm>
              <a:custGeom>
                <a:avLst/>
                <a:gdLst>
                  <a:gd name="T0" fmla="*/ 680 w 1361"/>
                  <a:gd name="T1" fmla="*/ 1358 h 1359"/>
                  <a:gd name="T2" fmla="*/ 0 w 1361"/>
                  <a:gd name="T3" fmla="*/ 679 h 1359"/>
                  <a:gd name="T4" fmla="*/ 680 w 1361"/>
                  <a:gd name="T5" fmla="*/ 0 h 1359"/>
                  <a:gd name="T6" fmla="*/ 1360 w 1361"/>
                  <a:gd name="T7" fmla="*/ 679 h 1359"/>
                  <a:gd name="T8" fmla="*/ 680 w 1361"/>
                  <a:gd name="T9" fmla="*/ 1358 h 1359"/>
                  <a:gd name="T10" fmla="*/ 680 w 1361"/>
                  <a:gd name="T11" fmla="*/ 87 h 1359"/>
                  <a:gd name="T12" fmla="*/ 85 w 1361"/>
                  <a:gd name="T13" fmla="*/ 682 h 1359"/>
                  <a:gd name="T14" fmla="*/ 680 w 1361"/>
                  <a:gd name="T15" fmla="*/ 1277 h 1359"/>
                  <a:gd name="T16" fmla="*/ 1276 w 1361"/>
                  <a:gd name="T17" fmla="*/ 682 h 1359"/>
                  <a:gd name="T18" fmla="*/ 680 w 1361"/>
                  <a:gd name="T19" fmla="*/ 87 h 1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61" h="1359">
                    <a:moveTo>
                      <a:pt x="680" y="1358"/>
                    </a:moveTo>
                    <a:cubicBezTo>
                      <a:pt x="305" y="1358"/>
                      <a:pt x="0" y="1054"/>
                      <a:pt x="0" y="679"/>
                    </a:cubicBezTo>
                    <a:cubicBezTo>
                      <a:pt x="0" y="303"/>
                      <a:pt x="305" y="0"/>
                      <a:pt x="680" y="0"/>
                    </a:cubicBezTo>
                    <a:cubicBezTo>
                      <a:pt x="1056" y="0"/>
                      <a:pt x="1360" y="303"/>
                      <a:pt x="1360" y="679"/>
                    </a:cubicBezTo>
                    <a:cubicBezTo>
                      <a:pt x="1360" y="1054"/>
                      <a:pt x="1056" y="1358"/>
                      <a:pt x="680" y="1358"/>
                    </a:cubicBezTo>
                    <a:close/>
                    <a:moveTo>
                      <a:pt x="680" y="87"/>
                    </a:moveTo>
                    <a:cubicBezTo>
                      <a:pt x="353" y="87"/>
                      <a:pt x="85" y="354"/>
                      <a:pt x="85" y="682"/>
                    </a:cubicBezTo>
                    <a:cubicBezTo>
                      <a:pt x="85" y="1009"/>
                      <a:pt x="353" y="1277"/>
                      <a:pt x="680" y="1277"/>
                    </a:cubicBezTo>
                    <a:cubicBezTo>
                      <a:pt x="1008" y="1277"/>
                      <a:pt x="1276" y="1009"/>
                      <a:pt x="1276" y="682"/>
                    </a:cubicBezTo>
                    <a:cubicBezTo>
                      <a:pt x="1276" y="354"/>
                      <a:pt x="1011" y="87"/>
                      <a:pt x="680" y="8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defTabSz="932418">
                  <a:defRPr/>
                </a:pPr>
                <a:endParaRPr lang="en-US" sz="1836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43" name="Freeform 2">
                <a:extLst>
                  <a:ext uri="{FF2B5EF4-FFF2-40B4-BE49-F238E27FC236}">
                    <a16:creationId xmlns:a16="http://schemas.microsoft.com/office/drawing/2014/main" id="{90D29E28-87E9-4110-A9F4-E872886CEB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640519">
                <a:off x="2453440" y="4928638"/>
                <a:ext cx="137658" cy="452303"/>
              </a:xfrm>
              <a:custGeom>
                <a:avLst/>
                <a:gdLst>
                  <a:gd name="T0" fmla="*/ 138 w 280"/>
                  <a:gd name="T1" fmla="*/ 914 h 915"/>
                  <a:gd name="T2" fmla="*/ 0 w 280"/>
                  <a:gd name="T3" fmla="*/ 776 h 915"/>
                  <a:gd name="T4" fmla="*/ 0 w 280"/>
                  <a:gd name="T5" fmla="*/ 42 h 915"/>
                  <a:gd name="T6" fmla="*/ 42 w 280"/>
                  <a:gd name="T7" fmla="*/ 0 h 915"/>
                  <a:gd name="T8" fmla="*/ 85 w 280"/>
                  <a:gd name="T9" fmla="*/ 42 h 915"/>
                  <a:gd name="T10" fmla="*/ 85 w 280"/>
                  <a:gd name="T11" fmla="*/ 776 h 915"/>
                  <a:gd name="T12" fmla="*/ 138 w 280"/>
                  <a:gd name="T13" fmla="*/ 829 h 915"/>
                  <a:gd name="T14" fmla="*/ 192 w 280"/>
                  <a:gd name="T15" fmla="*/ 776 h 915"/>
                  <a:gd name="T16" fmla="*/ 192 w 280"/>
                  <a:gd name="T17" fmla="*/ 42 h 915"/>
                  <a:gd name="T18" fmla="*/ 234 w 280"/>
                  <a:gd name="T19" fmla="*/ 0 h 915"/>
                  <a:gd name="T20" fmla="*/ 277 w 280"/>
                  <a:gd name="T21" fmla="*/ 42 h 915"/>
                  <a:gd name="T22" fmla="*/ 277 w 280"/>
                  <a:gd name="T23" fmla="*/ 776 h 915"/>
                  <a:gd name="T24" fmla="*/ 138 w 280"/>
                  <a:gd name="T25" fmla="*/ 914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" h="915">
                    <a:moveTo>
                      <a:pt x="138" y="914"/>
                    </a:moveTo>
                    <a:cubicBezTo>
                      <a:pt x="62" y="914"/>
                      <a:pt x="0" y="852"/>
                      <a:pt x="0" y="776"/>
                    </a:cubicBezTo>
                    <a:lnTo>
                      <a:pt x="0" y="42"/>
                    </a:lnTo>
                    <a:cubicBezTo>
                      <a:pt x="0" y="19"/>
                      <a:pt x="20" y="0"/>
                      <a:pt x="42" y="0"/>
                    </a:cubicBezTo>
                    <a:cubicBezTo>
                      <a:pt x="65" y="0"/>
                      <a:pt x="85" y="19"/>
                      <a:pt x="85" y="42"/>
                    </a:cubicBezTo>
                    <a:lnTo>
                      <a:pt x="85" y="776"/>
                    </a:lnTo>
                    <a:cubicBezTo>
                      <a:pt x="85" y="807"/>
                      <a:pt x="110" y="829"/>
                      <a:pt x="138" y="829"/>
                    </a:cubicBezTo>
                    <a:cubicBezTo>
                      <a:pt x="167" y="829"/>
                      <a:pt x="192" y="804"/>
                      <a:pt x="192" y="776"/>
                    </a:cubicBezTo>
                    <a:lnTo>
                      <a:pt x="192" y="42"/>
                    </a:lnTo>
                    <a:cubicBezTo>
                      <a:pt x="192" y="19"/>
                      <a:pt x="212" y="0"/>
                      <a:pt x="234" y="0"/>
                    </a:cubicBezTo>
                    <a:cubicBezTo>
                      <a:pt x="257" y="0"/>
                      <a:pt x="277" y="19"/>
                      <a:pt x="277" y="42"/>
                    </a:cubicBezTo>
                    <a:lnTo>
                      <a:pt x="277" y="776"/>
                    </a:lnTo>
                    <a:cubicBezTo>
                      <a:pt x="279" y="849"/>
                      <a:pt x="215" y="914"/>
                      <a:pt x="138" y="914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defTabSz="932418">
                  <a:defRPr/>
                </a:pPr>
                <a:endParaRPr lang="en-US" sz="1836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85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2" grpId="0"/>
      <p:bldP spid="55" grpId="0"/>
      <p:bldP spid="36" grpId="0"/>
      <p:bldP spid="37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4064D8D-1FB3-4FBB-BC5F-54AAF64C2408}"/>
              </a:ext>
            </a:extLst>
          </p:cNvPr>
          <p:cNvSpPr>
            <a:spLocks noChangeAspect="1"/>
          </p:cNvSpPr>
          <p:nvPr/>
        </p:nvSpPr>
        <p:spPr bwMode="auto">
          <a:xfrm>
            <a:off x="6096001" y="2170"/>
            <a:ext cx="6096000" cy="6855344"/>
          </a:xfrm>
          <a:prstGeom prst="rect">
            <a:avLst/>
          </a:prstGeom>
          <a:solidFill>
            <a:schemeClr val="accent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4D54418-A611-43F4-BEB9-C825F1D85551}"/>
              </a:ext>
            </a:extLst>
          </p:cNvPr>
          <p:cNvGrpSpPr/>
          <p:nvPr/>
        </p:nvGrpSpPr>
        <p:grpSpPr>
          <a:xfrm>
            <a:off x="8790837" y="3644634"/>
            <a:ext cx="695397" cy="921210"/>
            <a:chOff x="3010933" y="4308979"/>
            <a:chExt cx="906899" cy="1201392"/>
          </a:xfrm>
          <a:noFill/>
        </p:grpSpPr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E54CFB74-ECB7-49D9-897D-E9329CDCA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0933" y="4308979"/>
              <a:ext cx="906899" cy="1201392"/>
            </a:xfrm>
            <a:custGeom>
              <a:avLst/>
              <a:gdLst>
                <a:gd name="T0" fmla="*/ 13 w 172"/>
                <a:gd name="T1" fmla="*/ 0 h 228"/>
                <a:gd name="T2" fmla="*/ 0 w 172"/>
                <a:gd name="T3" fmla="*/ 12 h 228"/>
                <a:gd name="T4" fmla="*/ 0 w 172"/>
                <a:gd name="T5" fmla="*/ 216 h 228"/>
                <a:gd name="T6" fmla="*/ 13 w 172"/>
                <a:gd name="T7" fmla="*/ 228 h 228"/>
                <a:gd name="T8" fmla="*/ 159 w 172"/>
                <a:gd name="T9" fmla="*/ 228 h 228"/>
                <a:gd name="T10" fmla="*/ 172 w 172"/>
                <a:gd name="T11" fmla="*/ 216 h 228"/>
                <a:gd name="T12" fmla="*/ 172 w 172"/>
                <a:gd name="T13" fmla="*/ 59 h 228"/>
                <a:gd name="T14" fmla="*/ 110 w 172"/>
                <a:gd name="T15" fmla="*/ 0 h 228"/>
                <a:gd name="T16" fmla="*/ 13 w 172"/>
                <a:gd name="T1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228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23"/>
                    <a:pt x="6" y="228"/>
                    <a:pt x="13" y="228"/>
                  </a:cubicBezTo>
                  <a:cubicBezTo>
                    <a:pt x="159" y="228"/>
                    <a:pt x="159" y="228"/>
                    <a:pt x="159" y="228"/>
                  </a:cubicBezTo>
                  <a:cubicBezTo>
                    <a:pt x="166" y="228"/>
                    <a:pt x="172" y="223"/>
                    <a:pt x="172" y="216"/>
                  </a:cubicBezTo>
                  <a:cubicBezTo>
                    <a:pt x="172" y="59"/>
                    <a:pt x="172" y="59"/>
                    <a:pt x="172" y="59"/>
                  </a:cubicBezTo>
                  <a:cubicBezTo>
                    <a:pt x="110" y="0"/>
                    <a:pt x="110" y="0"/>
                    <a:pt x="110" y="0"/>
                  </a:cubicBezTo>
                  <a:lnTo>
                    <a:pt x="13" y="0"/>
                  </a:ln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F23B9104-8736-4E04-BB67-77FB6E56C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050" y="4308982"/>
              <a:ext cx="310370" cy="306973"/>
            </a:xfrm>
            <a:custGeom>
              <a:avLst/>
              <a:gdLst>
                <a:gd name="T0" fmla="*/ 59 w 59"/>
                <a:gd name="T1" fmla="*/ 58 h 58"/>
                <a:gd name="T2" fmla="*/ 13 w 59"/>
                <a:gd name="T3" fmla="*/ 58 h 58"/>
                <a:gd name="T4" fmla="*/ 0 w 59"/>
                <a:gd name="T5" fmla="*/ 45 h 58"/>
                <a:gd name="T6" fmla="*/ 0 w 59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58">
                  <a:moveTo>
                    <a:pt x="59" y="58"/>
                  </a:moveTo>
                  <a:cubicBezTo>
                    <a:pt x="13" y="58"/>
                    <a:pt x="13" y="58"/>
                    <a:pt x="13" y="58"/>
                  </a:cubicBezTo>
                  <a:cubicBezTo>
                    <a:pt x="6" y="58"/>
                    <a:pt x="0" y="52"/>
                    <a:pt x="0" y="4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836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93" name="Rectangle 31">
              <a:extLst>
                <a:ext uri="{FF2B5EF4-FFF2-40B4-BE49-F238E27FC236}">
                  <a16:creationId xmlns:a16="http://schemas.microsoft.com/office/drawing/2014/main" id="{B8FD69BE-8988-467B-BA19-951EDA34F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596" y="4615955"/>
              <a:ext cx="140877" cy="351142"/>
            </a:xfrm>
            <a:prstGeom prst="rect">
              <a:avLst/>
            </a:pr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94" name="Rectangle 32">
              <a:extLst>
                <a:ext uri="{FF2B5EF4-FFF2-40B4-BE49-F238E27FC236}">
                  <a16:creationId xmlns:a16="http://schemas.microsoft.com/office/drawing/2014/main" id="{8A739771-8F7C-4E4D-8714-79A33A52D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4314" y="4719752"/>
              <a:ext cx="105656" cy="247347"/>
            </a:xfrm>
            <a:prstGeom prst="rect">
              <a:avLst/>
            </a:pr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96" name="Rectangle 33">
              <a:extLst>
                <a:ext uri="{FF2B5EF4-FFF2-40B4-BE49-F238E27FC236}">
                  <a16:creationId xmlns:a16="http://schemas.microsoft.com/office/drawing/2014/main" id="{C88236E9-1253-42AB-BF05-A2D051461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2612" y="4794840"/>
              <a:ext cx="90250" cy="172261"/>
            </a:xfrm>
            <a:prstGeom prst="rect">
              <a:avLst/>
            </a:pr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1511B79E-5F12-4624-AA31-7BEAFF3C5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503" y="4898636"/>
              <a:ext cx="85848" cy="68463"/>
            </a:xfrm>
            <a:custGeom>
              <a:avLst/>
              <a:gdLst>
                <a:gd name="T0" fmla="*/ 36 w 39"/>
                <a:gd name="T1" fmla="*/ 0 h 31"/>
                <a:gd name="T2" fmla="*/ 39 w 39"/>
                <a:gd name="T3" fmla="*/ 0 h 31"/>
                <a:gd name="T4" fmla="*/ 39 w 39"/>
                <a:gd name="T5" fmla="*/ 31 h 31"/>
                <a:gd name="T6" fmla="*/ 0 w 39"/>
                <a:gd name="T7" fmla="*/ 31 h 31"/>
                <a:gd name="T8" fmla="*/ 0 w 39"/>
                <a:gd name="T9" fmla="*/ 0 h 31"/>
                <a:gd name="T10" fmla="*/ 36 w 39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31">
                  <a:moveTo>
                    <a:pt x="36" y="0"/>
                  </a:moveTo>
                  <a:lnTo>
                    <a:pt x="39" y="0"/>
                  </a:lnTo>
                  <a:lnTo>
                    <a:pt x="39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98" name="Line 35">
              <a:extLst>
                <a:ext uri="{FF2B5EF4-FFF2-40B4-BE49-F238E27FC236}">
                  <a16:creationId xmlns:a16="http://schemas.microsoft.com/office/drawing/2014/main" id="{0F4BD41D-AA35-4419-9D4B-70FC379057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8596" y="5095186"/>
              <a:ext cx="242134" cy="0"/>
            </a:xfrm>
            <a:prstGeom prst="line">
              <a:avLst/>
            </a:pr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99" name="Line 36">
              <a:extLst>
                <a:ext uri="{FF2B5EF4-FFF2-40B4-BE49-F238E27FC236}">
                  <a16:creationId xmlns:a16="http://schemas.microsoft.com/office/drawing/2014/main" id="{B023677C-4B70-44AA-BB2A-DD1B1A8782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8596" y="5225488"/>
              <a:ext cx="182701" cy="0"/>
            </a:xfrm>
            <a:prstGeom prst="line">
              <a:avLst/>
            </a:pr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00" name="Line 37">
              <a:extLst>
                <a:ext uri="{FF2B5EF4-FFF2-40B4-BE49-F238E27FC236}">
                  <a16:creationId xmlns:a16="http://schemas.microsoft.com/office/drawing/2014/main" id="{644079A5-1F30-452F-AFC6-468164702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8596" y="5346953"/>
              <a:ext cx="242134" cy="0"/>
            </a:xfrm>
            <a:prstGeom prst="line">
              <a:avLst/>
            </a:pr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01" name="Line 38">
              <a:extLst>
                <a:ext uri="{FF2B5EF4-FFF2-40B4-BE49-F238E27FC236}">
                  <a16:creationId xmlns:a16="http://schemas.microsoft.com/office/drawing/2014/main" id="{F8D9B234-874A-4451-92E9-6A31D7CA81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43618" y="5095186"/>
              <a:ext cx="242134" cy="0"/>
            </a:xfrm>
            <a:prstGeom prst="line">
              <a:avLst/>
            </a:pr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02" name="Line 39">
              <a:extLst>
                <a:ext uri="{FF2B5EF4-FFF2-40B4-BE49-F238E27FC236}">
                  <a16:creationId xmlns:a16="http://schemas.microsoft.com/office/drawing/2014/main" id="{CE412AE2-4B18-4385-B2BE-5304829494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43618" y="5225488"/>
              <a:ext cx="184903" cy="0"/>
            </a:xfrm>
            <a:prstGeom prst="line">
              <a:avLst/>
            </a:pr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03" name="Line 40">
              <a:extLst>
                <a:ext uri="{FF2B5EF4-FFF2-40B4-BE49-F238E27FC236}">
                  <a16:creationId xmlns:a16="http://schemas.microsoft.com/office/drawing/2014/main" id="{B4D02A7C-6C74-4D63-A0EA-78530F5222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43618" y="5346953"/>
              <a:ext cx="242134" cy="0"/>
            </a:xfrm>
            <a:prstGeom prst="line">
              <a:avLst/>
            </a:pr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205" name="inner mask">
            <a:extLst>
              <a:ext uri="{FF2B5EF4-FFF2-40B4-BE49-F238E27FC236}">
                <a16:creationId xmlns:a16="http://schemas.microsoft.com/office/drawing/2014/main" id="{A85A0CC1-E48C-4637-8E95-0E383B40AF0B}"/>
              </a:ext>
            </a:extLst>
          </p:cNvPr>
          <p:cNvSpPr/>
          <p:nvPr/>
        </p:nvSpPr>
        <p:spPr>
          <a:xfrm>
            <a:off x="8322536" y="3350500"/>
            <a:ext cx="1553158" cy="1553156"/>
          </a:xfrm>
          <a:prstGeom prst="donut">
            <a:avLst>
              <a:gd name="adj" fmla="val 3550"/>
            </a:avLst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765" dirty="0">
              <a:solidFill>
                <a:srgbClr val="FFFFFF"/>
              </a:solidFill>
              <a:latin typeface="Segoe U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2B8018-541E-4EB6-9A24-65464C0EDA01}"/>
              </a:ext>
            </a:extLst>
          </p:cNvPr>
          <p:cNvCxnSpPr>
            <a:cxnSpLocks/>
          </p:cNvCxnSpPr>
          <p:nvPr/>
        </p:nvCxnSpPr>
        <p:spPr>
          <a:xfrm flipV="1">
            <a:off x="9836044" y="3284967"/>
            <a:ext cx="485243" cy="378213"/>
          </a:xfrm>
          <a:prstGeom prst="line">
            <a:avLst/>
          </a:prstGeom>
          <a:ln w="57150">
            <a:solidFill>
              <a:schemeClr val="bg1"/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9C6B5C45-69DC-4063-88AE-F6AA3F2AE689}"/>
              </a:ext>
            </a:extLst>
          </p:cNvPr>
          <p:cNvCxnSpPr>
            <a:cxnSpLocks/>
          </p:cNvCxnSpPr>
          <p:nvPr/>
        </p:nvCxnSpPr>
        <p:spPr>
          <a:xfrm>
            <a:off x="9786413" y="4755039"/>
            <a:ext cx="575562" cy="418793"/>
          </a:xfrm>
          <a:prstGeom prst="line">
            <a:avLst/>
          </a:prstGeom>
          <a:ln w="57150">
            <a:solidFill>
              <a:schemeClr val="bg1"/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764B1658-660F-4905-8D92-4C3D52CBCB37}"/>
              </a:ext>
            </a:extLst>
          </p:cNvPr>
          <p:cNvCxnSpPr>
            <a:cxnSpLocks/>
          </p:cNvCxnSpPr>
          <p:nvPr/>
        </p:nvCxnSpPr>
        <p:spPr>
          <a:xfrm flipV="1">
            <a:off x="7579998" y="4123022"/>
            <a:ext cx="652582" cy="0"/>
          </a:xfrm>
          <a:prstGeom prst="line">
            <a:avLst/>
          </a:prstGeom>
          <a:ln w="57150">
            <a:solidFill>
              <a:schemeClr val="bg1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5DB6F50-92A2-4D14-9362-C256065A4E45}"/>
              </a:ext>
            </a:extLst>
          </p:cNvPr>
          <p:cNvSpPr/>
          <p:nvPr/>
        </p:nvSpPr>
        <p:spPr bwMode="auto">
          <a:xfrm>
            <a:off x="10533765" y="3044720"/>
            <a:ext cx="1710873" cy="37921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54856" rIns="91427" bIns="46630" numCol="1" rtlCol="0" anchor="ctr" anchorCtr="0" compatLnSpc="1">
            <a:prstTxWarp prst="textNoShape">
              <a:avLst/>
            </a:prstTxWarp>
          </a:bodyPr>
          <a:lstStyle/>
          <a:p>
            <a:pPr defTabSz="878391">
              <a:lnSpc>
                <a:spcPct val="90000"/>
              </a:lnSpc>
              <a:defRPr/>
            </a:pPr>
            <a:r>
              <a:rPr lang="en-US" sz="1078" b="1" kern="0" spc="98" dirty="0">
                <a:solidFill>
                  <a:srgbClr val="FFFFFF"/>
                </a:solidFill>
                <a:latin typeface="Segoe UI"/>
                <a:cs typeface="Segoe UI Light"/>
              </a:rPr>
              <a:t>HIGHLY CONFIDENTIAL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2C95101-F7AC-47C3-A161-0E3D48A70AB8}"/>
              </a:ext>
            </a:extLst>
          </p:cNvPr>
          <p:cNvSpPr/>
          <p:nvPr/>
        </p:nvSpPr>
        <p:spPr bwMode="auto">
          <a:xfrm>
            <a:off x="10716635" y="3702230"/>
            <a:ext cx="1772294" cy="37921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91427" bIns="46630" numCol="1" rtlCol="0" anchor="ctr" anchorCtr="0" compatLnSpc="1">
            <a:prstTxWarp prst="textNoShape">
              <a:avLst/>
            </a:prstTxWarp>
          </a:bodyPr>
          <a:lstStyle/>
          <a:p>
            <a:pPr defTabSz="878391">
              <a:defRPr/>
            </a:pPr>
            <a:r>
              <a:rPr lang="en-US" sz="1078" b="1" kern="0" spc="98" dirty="0">
                <a:solidFill>
                  <a:srgbClr val="FFFFFF"/>
                </a:solidFill>
                <a:latin typeface="Segoe UI"/>
                <a:cs typeface="Segoe UI Light"/>
              </a:rPr>
              <a:t>CONFIDENTIAL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74D3A25-7DC6-4B16-8136-C34106342FFC}"/>
              </a:ext>
            </a:extLst>
          </p:cNvPr>
          <p:cNvSpPr/>
          <p:nvPr/>
        </p:nvSpPr>
        <p:spPr bwMode="auto">
          <a:xfrm>
            <a:off x="10725335" y="4478446"/>
            <a:ext cx="2025478" cy="37921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91427" bIns="46630" numCol="1" rtlCol="0" anchor="ctr" anchorCtr="0" compatLnSpc="1">
            <a:prstTxWarp prst="textNoShape">
              <a:avLst/>
            </a:prstTxWarp>
          </a:bodyPr>
          <a:lstStyle/>
          <a:p>
            <a:pPr defTabSz="878391">
              <a:defRPr/>
            </a:pPr>
            <a:r>
              <a:rPr lang="en-US" sz="1078" b="1" kern="0" spc="98" dirty="0">
                <a:solidFill>
                  <a:srgbClr val="FFFFFF"/>
                </a:solidFill>
                <a:latin typeface="Segoe UI"/>
                <a:cs typeface="Segoe UI Light"/>
              </a:rPr>
              <a:t>GENERAL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C029C38C-B617-433A-9FA2-D00B47DCA804}"/>
              </a:ext>
            </a:extLst>
          </p:cNvPr>
          <p:cNvSpPr/>
          <p:nvPr/>
        </p:nvSpPr>
        <p:spPr bwMode="auto">
          <a:xfrm>
            <a:off x="10536118" y="5028181"/>
            <a:ext cx="2415340" cy="37921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91427" bIns="46630" numCol="1" rtlCol="0" anchor="ctr" anchorCtr="0" compatLnSpc="1">
            <a:prstTxWarp prst="textNoShape">
              <a:avLst/>
            </a:prstTxWarp>
          </a:bodyPr>
          <a:lstStyle/>
          <a:p>
            <a:pPr defTabSz="878391">
              <a:defRPr/>
            </a:pPr>
            <a:r>
              <a:rPr lang="en-US" sz="1078" b="1" kern="0" spc="98" dirty="0">
                <a:solidFill>
                  <a:srgbClr val="FFFFFF"/>
                </a:solidFill>
                <a:latin typeface="Segoe UI"/>
                <a:cs typeface="Segoe UI Light"/>
              </a:rPr>
              <a:t>PUBLIC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50913E66-0827-4775-B173-06A88EF17A75}"/>
              </a:ext>
            </a:extLst>
          </p:cNvPr>
          <p:cNvSpPr/>
          <p:nvPr/>
        </p:nvSpPr>
        <p:spPr bwMode="auto">
          <a:xfrm>
            <a:off x="6380527" y="3893279"/>
            <a:ext cx="1128611" cy="42391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91427" bIns="46630" numCol="1" rtlCol="0" anchor="ctr" anchorCtr="0" compatLnSpc="1">
            <a:prstTxWarp prst="textNoShape">
              <a:avLst/>
            </a:prstTxWarp>
          </a:bodyPr>
          <a:lstStyle/>
          <a:p>
            <a:pPr algn="r" defTabSz="878391">
              <a:defRPr/>
            </a:pPr>
            <a:r>
              <a:rPr lang="en-US" sz="1078" b="1" kern="0" spc="98" dirty="0">
                <a:solidFill>
                  <a:srgbClr val="FFFFFF"/>
                </a:solidFill>
                <a:latin typeface="Segoe UI"/>
                <a:cs typeface="Segoe UI Light"/>
              </a:rPr>
              <a:t>PERSONAL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CBE2686-B9A3-41A5-85D2-41C5791FD763}"/>
              </a:ext>
            </a:extLst>
          </p:cNvPr>
          <p:cNvGrpSpPr/>
          <p:nvPr/>
        </p:nvGrpSpPr>
        <p:grpSpPr>
          <a:xfrm>
            <a:off x="7761288" y="1004266"/>
            <a:ext cx="2833392" cy="1541833"/>
            <a:chOff x="1705071" y="1646143"/>
            <a:chExt cx="2890207" cy="1572750"/>
          </a:xfrm>
        </p:grpSpPr>
        <p:sp>
          <p:nvSpPr>
            <p:cNvPr id="222" name="Freeform 38">
              <a:extLst>
                <a:ext uri="{FF2B5EF4-FFF2-40B4-BE49-F238E27FC236}">
                  <a16:creationId xmlns:a16="http://schemas.microsoft.com/office/drawing/2014/main" id="{BC0327C4-D4EE-4A74-8A7D-4C535AB65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452" y="1719139"/>
              <a:ext cx="2802826" cy="1499754"/>
            </a:xfrm>
            <a:custGeom>
              <a:avLst/>
              <a:gdLst>
                <a:gd name="T0" fmla="*/ 2242 w 2661"/>
                <a:gd name="T1" fmla="*/ 773 h 1749"/>
                <a:gd name="T2" fmla="*/ 2243 w 2661"/>
                <a:gd name="T3" fmla="*/ 738 h 1749"/>
                <a:gd name="T4" fmla="*/ 1505 w 2661"/>
                <a:gd name="T5" fmla="*/ 0 h 1749"/>
                <a:gd name="T6" fmla="*/ 890 w 2661"/>
                <a:gd name="T7" fmla="*/ 330 h 1749"/>
                <a:gd name="T8" fmla="*/ 677 w 2661"/>
                <a:gd name="T9" fmla="*/ 270 h 1749"/>
                <a:gd name="T10" fmla="*/ 266 w 2661"/>
                <a:gd name="T11" fmla="*/ 681 h 1749"/>
                <a:gd name="T12" fmla="*/ 266 w 2661"/>
                <a:gd name="T13" fmla="*/ 689 h 1749"/>
                <a:gd name="T14" fmla="*/ 0 w 2661"/>
                <a:gd name="T15" fmla="*/ 1174 h 1749"/>
                <a:gd name="T16" fmla="*/ 543 w 2661"/>
                <a:gd name="T17" fmla="*/ 1748 h 1749"/>
                <a:gd name="T18" fmla="*/ 543 w 2661"/>
                <a:gd name="T19" fmla="*/ 1748 h 1749"/>
                <a:gd name="T20" fmla="*/ 544 w 2661"/>
                <a:gd name="T21" fmla="*/ 1748 h 1749"/>
                <a:gd name="T22" fmla="*/ 575 w 2661"/>
                <a:gd name="T23" fmla="*/ 1749 h 1749"/>
                <a:gd name="T24" fmla="*/ 607 w 2661"/>
                <a:gd name="T25" fmla="*/ 1748 h 1749"/>
                <a:gd name="T26" fmla="*/ 2142 w 2661"/>
                <a:gd name="T27" fmla="*/ 1748 h 1749"/>
                <a:gd name="T28" fmla="*/ 2171 w 2661"/>
                <a:gd name="T29" fmla="*/ 1749 h 1749"/>
                <a:gd name="T30" fmla="*/ 2661 w 2661"/>
                <a:gd name="T31" fmla="*/ 1258 h 1749"/>
                <a:gd name="T32" fmla="*/ 2242 w 2661"/>
                <a:gd name="T33" fmla="*/ 773 h 1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61" h="1749">
                  <a:moveTo>
                    <a:pt x="2242" y="773"/>
                  </a:moveTo>
                  <a:cubicBezTo>
                    <a:pt x="2242" y="761"/>
                    <a:pt x="2243" y="749"/>
                    <a:pt x="2243" y="738"/>
                  </a:cubicBezTo>
                  <a:cubicBezTo>
                    <a:pt x="2243" y="330"/>
                    <a:pt x="1912" y="0"/>
                    <a:pt x="1505" y="0"/>
                  </a:cubicBezTo>
                  <a:cubicBezTo>
                    <a:pt x="1248" y="0"/>
                    <a:pt x="1022" y="131"/>
                    <a:pt x="890" y="330"/>
                  </a:cubicBezTo>
                  <a:cubicBezTo>
                    <a:pt x="828" y="292"/>
                    <a:pt x="755" y="270"/>
                    <a:pt x="677" y="270"/>
                  </a:cubicBezTo>
                  <a:cubicBezTo>
                    <a:pt x="450" y="270"/>
                    <a:pt x="266" y="454"/>
                    <a:pt x="266" y="681"/>
                  </a:cubicBezTo>
                  <a:cubicBezTo>
                    <a:pt x="266" y="684"/>
                    <a:pt x="266" y="686"/>
                    <a:pt x="266" y="689"/>
                  </a:cubicBezTo>
                  <a:cubicBezTo>
                    <a:pt x="106" y="791"/>
                    <a:pt x="0" y="970"/>
                    <a:pt x="0" y="1174"/>
                  </a:cubicBezTo>
                  <a:cubicBezTo>
                    <a:pt x="0" y="1481"/>
                    <a:pt x="240" y="1732"/>
                    <a:pt x="543" y="1748"/>
                  </a:cubicBezTo>
                  <a:cubicBezTo>
                    <a:pt x="543" y="1748"/>
                    <a:pt x="543" y="1748"/>
                    <a:pt x="543" y="1748"/>
                  </a:cubicBezTo>
                  <a:cubicBezTo>
                    <a:pt x="544" y="1748"/>
                    <a:pt x="544" y="1748"/>
                    <a:pt x="544" y="1748"/>
                  </a:cubicBezTo>
                  <a:cubicBezTo>
                    <a:pt x="554" y="1749"/>
                    <a:pt x="565" y="1749"/>
                    <a:pt x="575" y="1749"/>
                  </a:cubicBezTo>
                  <a:cubicBezTo>
                    <a:pt x="586" y="1749"/>
                    <a:pt x="596" y="1749"/>
                    <a:pt x="607" y="1748"/>
                  </a:cubicBezTo>
                  <a:cubicBezTo>
                    <a:pt x="2142" y="1748"/>
                    <a:pt x="2142" y="1748"/>
                    <a:pt x="2142" y="1748"/>
                  </a:cubicBezTo>
                  <a:cubicBezTo>
                    <a:pt x="2151" y="1749"/>
                    <a:pt x="2161" y="1749"/>
                    <a:pt x="2171" y="1749"/>
                  </a:cubicBezTo>
                  <a:cubicBezTo>
                    <a:pt x="2442" y="1749"/>
                    <a:pt x="2661" y="1530"/>
                    <a:pt x="2661" y="1258"/>
                  </a:cubicBezTo>
                  <a:cubicBezTo>
                    <a:pt x="2661" y="1011"/>
                    <a:pt x="2479" y="807"/>
                    <a:pt x="2242" y="77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19" name="Freeform 38">
              <a:extLst>
                <a:ext uri="{FF2B5EF4-FFF2-40B4-BE49-F238E27FC236}">
                  <a16:creationId xmlns:a16="http://schemas.microsoft.com/office/drawing/2014/main" id="{0050C1C0-6FFF-4567-8DC0-4BD212D6C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5071" y="1646143"/>
              <a:ext cx="2802826" cy="1499754"/>
            </a:xfrm>
            <a:custGeom>
              <a:avLst/>
              <a:gdLst>
                <a:gd name="T0" fmla="*/ 2242 w 2661"/>
                <a:gd name="T1" fmla="*/ 773 h 1749"/>
                <a:gd name="T2" fmla="*/ 2243 w 2661"/>
                <a:gd name="T3" fmla="*/ 738 h 1749"/>
                <a:gd name="T4" fmla="*/ 1505 w 2661"/>
                <a:gd name="T5" fmla="*/ 0 h 1749"/>
                <a:gd name="T6" fmla="*/ 890 w 2661"/>
                <a:gd name="T7" fmla="*/ 330 h 1749"/>
                <a:gd name="T8" fmla="*/ 677 w 2661"/>
                <a:gd name="T9" fmla="*/ 270 h 1749"/>
                <a:gd name="T10" fmla="*/ 266 w 2661"/>
                <a:gd name="T11" fmla="*/ 681 h 1749"/>
                <a:gd name="T12" fmla="*/ 266 w 2661"/>
                <a:gd name="T13" fmla="*/ 689 h 1749"/>
                <a:gd name="T14" fmla="*/ 0 w 2661"/>
                <a:gd name="T15" fmla="*/ 1174 h 1749"/>
                <a:gd name="T16" fmla="*/ 543 w 2661"/>
                <a:gd name="T17" fmla="*/ 1748 h 1749"/>
                <a:gd name="T18" fmla="*/ 543 w 2661"/>
                <a:gd name="T19" fmla="*/ 1748 h 1749"/>
                <a:gd name="T20" fmla="*/ 544 w 2661"/>
                <a:gd name="T21" fmla="*/ 1748 h 1749"/>
                <a:gd name="T22" fmla="*/ 575 w 2661"/>
                <a:gd name="T23" fmla="*/ 1749 h 1749"/>
                <a:gd name="T24" fmla="*/ 607 w 2661"/>
                <a:gd name="T25" fmla="*/ 1748 h 1749"/>
                <a:gd name="T26" fmla="*/ 2142 w 2661"/>
                <a:gd name="T27" fmla="*/ 1748 h 1749"/>
                <a:gd name="T28" fmla="*/ 2171 w 2661"/>
                <a:gd name="T29" fmla="*/ 1749 h 1749"/>
                <a:gd name="T30" fmla="*/ 2661 w 2661"/>
                <a:gd name="T31" fmla="*/ 1258 h 1749"/>
                <a:gd name="T32" fmla="*/ 2242 w 2661"/>
                <a:gd name="T33" fmla="*/ 773 h 1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61" h="1749">
                  <a:moveTo>
                    <a:pt x="2242" y="773"/>
                  </a:moveTo>
                  <a:cubicBezTo>
                    <a:pt x="2242" y="761"/>
                    <a:pt x="2243" y="749"/>
                    <a:pt x="2243" y="738"/>
                  </a:cubicBezTo>
                  <a:cubicBezTo>
                    <a:pt x="2243" y="330"/>
                    <a:pt x="1912" y="0"/>
                    <a:pt x="1505" y="0"/>
                  </a:cubicBezTo>
                  <a:cubicBezTo>
                    <a:pt x="1248" y="0"/>
                    <a:pt x="1022" y="131"/>
                    <a:pt x="890" y="330"/>
                  </a:cubicBezTo>
                  <a:cubicBezTo>
                    <a:pt x="828" y="292"/>
                    <a:pt x="755" y="270"/>
                    <a:pt x="677" y="270"/>
                  </a:cubicBezTo>
                  <a:cubicBezTo>
                    <a:pt x="450" y="270"/>
                    <a:pt x="266" y="454"/>
                    <a:pt x="266" y="681"/>
                  </a:cubicBezTo>
                  <a:cubicBezTo>
                    <a:pt x="266" y="684"/>
                    <a:pt x="266" y="686"/>
                    <a:pt x="266" y="689"/>
                  </a:cubicBezTo>
                  <a:cubicBezTo>
                    <a:pt x="106" y="791"/>
                    <a:pt x="0" y="970"/>
                    <a:pt x="0" y="1174"/>
                  </a:cubicBezTo>
                  <a:cubicBezTo>
                    <a:pt x="0" y="1481"/>
                    <a:pt x="240" y="1732"/>
                    <a:pt x="543" y="1748"/>
                  </a:cubicBezTo>
                  <a:cubicBezTo>
                    <a:pt x="543" y="1748"/>
                    <a:pt x="543" y="1748"/>
                    <a:pt x="543" y="1748"/>
                  </a:cubicBezTo>
                  <a:cubicBezTo>
                    <a:pt x="544" y="1748"/>
                    <a:pt x="544" y="1748"/>
                    <a:pt x="544" y="1748"/>
                  </a:cubicBezTo>
                  <a:cubicBezTo>
                    <a:pt x="554" y="1749"/>
                    <a:pt x="565" y="1749"/>
                    <a:pt x="575" y="1749"/>
                  </a:cubicBezTo>
                  <a:cubicBezTo>
                    <a:pt x="586" y="1749"/>
                    <a:pt x="596" y="1749"/>
                    <a:pt x="607" y="1748"/>
                  </a:cubicBezTo>
                  <a:cubicBezTo>
                    <a:pt x="2142" y="1748"/>
                    <a:pt x="2142" y="1748"/>
                    <a:pt x="2142" y="1748"/>
                  </a:cubicBezTo>
                  <a:cubicBezTo>
                    <a:pt x="2151" y="1749"/>
                    <a:pt x="2161" y="1749"/>
                    <a:pt x="2171" y="1749"/>
                  </a:cubicBezTo>
                  <a:cubicBezTo>
                    <a:pt x="2442" y="1749"/>
                    <a:pt x="2661" y="1530"/>
                    <a:pt x="2661" y="1258"/>
                  </a:cubicBezTo>
                  <a:cubicBezTo>
                    <a:pt x="2661" y="1011"/>
                    <a:pt x="2479" y="807"/>
                    <a:pt x="2242" y="7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220" name="Rectangle 219">
            <a:extLst>
              <a:ext uri="{FF2B5EF4-FFF2-40B4-BE49-F238E27FC236}">
                <a16:creationId xmlns:a16="http://schemas.microsoft.com/office/drawing/2014/main" id="{8114B3DE-175C-40E0-BF47-E9FE53B82A46}"/>
              </a:ext>
            </a:extLst>
          </p:cNvPr>
          <p:cNvSpPr/>
          <p:nvPr/>
        </p:nvSpPr>
        <p:spPr>
          <a:xfrm>
            <a:off x="7877148" y="1847143"/>
            <a:ext cx="2416851" cy="452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25">
              <a:defRPr/>
            </a:pPr>
            <a:r>
              <a:rPr lang="en-US" sz="1176" kern="0" dirty="0">
                <a:solidFill>
                  <a:srgbClr val="002050"/>
                </a:solidFill>
                <a:latin typeface="Segoe UI"/>
              </a:rPr>
              <a:t> </a:t>
            </a:r>
            <a:r>
              <a:rPr lang="en-US" sz="1176" b="1" kern="0" dirty="0">
                <a:solidFill>
                  <a:srgbClr val="505050"/>
                </a:solidFill>
                <a:latin typeface="Segoe UI"/>
              </a:rPr>
              <a:t>Business-lead</a:t>
            </a:r>
            <a:r>
              <a:rPr lang="en-US" sz="1176" kern="0" dirty="0">
                <a:solidFill>
                  <a:srgbClr val="505050"/>
                </a:solidFill>
                <a:latin typeface="Segoe UI"/>
              </a:rPr>
              <a:t> </a:t>
            </a:r>
            <a:r>
              <a:rPr lang="en-US" sz="1176" b="1" kern="0" dirty="0">
                <a:solidFill>
                  <a:srgbClr val="505050"/>
                </a:solidFill>
                <a:latin typeface="Segoe UI"/>
              </a:rPr>
              <a:t>policies &amp; rules; </a:t>
            </a:r>
            <a:br>
              <a:rPr lang="en-US" sz="1176" b="1" kern="0" dirty="0">
                <a:solidFill>
                  <a:srgbClr val="505050"/>
                </a:solidFill>
                <a:latin typeface="Segoe UI"/>
              </a:rPr>
            </a:br>
            <a:r>
              <a:rPr lang="en-US" sz="1176" b="1" kern="0" dirty="0">
                <a:solidFill>
                  <a:srgbClr val="505050"/>
                </a:solidFill>
                <a:latin typeface="Segoe UI"/>
              </a:rPr>
              <a:t>configured by IT</a:t>
            </a: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DFFD4932-28E0-411C-A6F3-37CA9C69ACE7}"/>
              </a:ext>
            </a:extLst>
          </p:cNvPr>
          <p:cNvCxnSpPr>
            <a:cxnSpLocks/>
          </p:cNvCxnSpPr>
          <p:nvPr/>
        </p:nvCxnSpPr>
        <p:spPr>
          <a:xfrm>
            <a:off x="9968309" y="4482977"/>
            <a:ext cx="565455" cy="138859"/>
          </a:xfrm>
          <a:prstGeom prst="line">
            <a:avLst/>
          </a:prstGeom>
          <a:ln w="57150">
            <a:solidFill>
              <a:schemeClr val="bg1"/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29A2550E-BD92-4604-BD93-E4DFB078AE94}"/>
              </a:ext>
            </a:extLst>
          </p:cNvPr>
          <p:cNvCxnSpPr>
            <a:cxnSpLocks/>
          </p:cNvCxnSpPr>
          <p:nvPr/>
        </p:nvCxnSpPr>
        <p:spPr>
          <a:xfrm flipV="1">
            <a:off x="10011272" y="3916152"/>
            <a:ext cx="565455" cy="138859"/>
          </a:xfrm>
          <a:prstGeom prst="line">
            <a:avLst/>
          </a:prstGeom>
          <a:ln w="57150">
            <a:solidFill>
              <a:schemeClr val="bg1"/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5B87664D-6108-4F04-9CF9-68182D8F47A9}"/>
              </a:ext>
            </a:extLst>
          </p:cNvPr>
          <p:cNvGrpSpPr/>
          <p:nvPr/>
        </p:nvGrpSpPr>
        <p:grpSpPr>
          <a:xfrm>
            <a:off x="8922682" y="1261272"/>
            <a:ext cx="481170" cy="568889"/>
            <a:chOff x="3051962" y="1300819"/>
            <a:chExt cx="673698" cy="796516"/>
          </a:xfrm>
          <a:solidFill>
            <a:schemeClr val="bg1">
              <a:lumMod val="75000"/>
            </a:schemeClr>
          </a:solidFill>
        </p:grpSpPr>
        <p:sp>
          <p:nvSpPr>
            <p:cNvPr id="225" name="Freeform 5">
              <a:extLst>
                <a:ext uri="{FF2B5EF4-FFF2-40B4-BE49-F238E27FC236}">
                  <a16:creationId xmlns:a16="http://schemas.microsoft.com/office/drawing/2014/main" id="{18D93408-F18B-4FC1-82B5-7E19A07758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7142" y="1793413"/>
              <a:ext cx="318518" cy="303922"/>
            </a:xfrm>
            <a:custGeom>
              <a:avLst/>
              <a:gdLst>
                <a:gd name="T0" fmla="*/ 410 w 821"/>
                <a:gd name="T1" fmla="*/ 0 h 821"/>
                <a:gd name="T2" fmla="*/ 0 w 821"/>
                <a:gd name="T3" fmla="*/ 411 h 821"/>
                <a:gd name="T4" fmla="*/ 410 w 821"/>
                <a:gd name="T5" fmla="*/ 821 h 821"/>
                <a:gd name="T6" fmla="*/ 821 w 821"/>
                <a:gd name="T7" fmla="*/ 411 h 821"/>
                <a:gd name="T8" fmla="*/ 410 w 821"/>
                <a:gd name="T9" fmla="*/ 0 h 821"/>
                <a:gd name="T10" fmla="*/ 336 w 821"/>
                <a:gd name="T11" fmla="*/ 584 h 821"/>
                <a:gd name="T12" fmla="*/ 192 w 821"/>
                <a:gd name="T13" fmla="*/ 387 h 821"/>
                <a:gd name="T14" fmla="*/ 297 w 821"/>
                <a:gd name="T15" fmla="*/ 387 h 821"/>
                <a:gd name="T16" fmla="*/ 440 w 821"/>
                <a:gd name="T17" fmla="*/ 584 h 821"/>
                <a:gd name="T18" fmla="*/ 336 w 821"/>
                <a:gd name="T19" fmla="*/ 584 h 821"/>
                <a:gd name="T20" fmla="*/ 455 w 821"/>
                <a:gd name="T21" fmla="*/ 569 h 821"/>
                <a:gd name="T22" fmla="*/ 397 w 821"/>
                <a:gd name="T23" fmla="*/ 489 h 821"/>
                <a:gd name="T24" fmla="*/ 528 w 821"/>
                <a:gd name="T25" fmla="*/ 226 h 821"/>
                <a:gd name="T26" fmla="*/ 623 w 821"/>
                <a:gd name="T27" fmla="*/ 226 h 821"/>
                <a:gd name="T28" fmla="*/ 455 w 821"/>
                <a:gd name="T29" fmla="*/ 569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1" h="821">
                  <a:moveTo>
                    <a:pt x="410" y="0"/>
                  </a:moveTo>
                  <a:cubicBezTo>
                    <a:pt x="184" y="0"/>
                    <a:pt x="0" y="184"/>
                    <a:pt x="0" y="411"/>
                  </a:cubicBezTo>
                  <a:cubicBezTo>
                    <a:pt x="0" y="637"/>
                    <a:pt x="184" y="821"/>
                    <a:pt x="410" y="821"/>
                  </a:cubicBezTo>
                  <a:cubicBezTo>
                    <a:pt x="637" y="821"/>
                    <a:pt x="821" y="637"/>
                    <a:pt x="821" y="411"/>
                  </a:cubicBezTo>
                  <a:cubicBezTo>
                    <a:pt x="821" y="184"/>
                    <a:pt x="637" y="0"/>
                    <a:pt x="410" y="0"/>
                  </a:cubicBezTo>
                  <a:close/>
                  <a:moveTo>
                    <a:pt x="336" y="584"/>
                  </a:moveTo>
                  <a:cubicBezTo>
                    <a:pt x="192" y="387"/>
                    <a:pt x="192" y="387"/>
                    <a:pt x="192" y="387"/>
                  </a:cubicBezTo>
                  <a:cubicBezTo>
                    <a:pt x="297" y="387"/>
                    <a:pt x="297" y="387"/>
                    <a:pt x="297" y="387"/>
                  </a:cubicBezTo>
                  <a:cubicBezTo>
                    <a:pt x="440" y="584"/>
                    <a:pt x="440" y="584"/>
                    <a:pt x="440" y="584"/>
                  </a:cubicBezTo>
                  <a:lnTo>
                    <a:pt x="336" y="584"/>
                  </a:lnTo>
                  <a:close/>
                  <a:moveTo>
                    <a:pt x="455" y="569"/>
                  </a:moveTo>
                  <a:cubicBezTo>
                    <a:pt x="397" y="489"/>
                    <a:pt x="397" y="489"/>
                    <a:pt x="397" y="489"/>
                  </a:cubicBezTo>
                  <a:cubicBezTo>
                    <a:pt x="528" y="226"/>
                    <a:pt x="528" y="226"/>
                    <a:pt x="528" y="226"/>
                  </a:cubicBezTo>
                  <a:cubicBezTo>
                    <a:pt x="623" y="226"/>
                    <a:pt x="623" y="226"/>
                    <a:pt x="623" y="226"/>
                  </a:cubicBezTo>
                  <a:lnTo>
                    <a:pt x="455" y="56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ker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26" name="Freeform 6">
              <a:extLst>
                <a:ext uri="{FF2B5EF4-FFF2-40B4-BE49-F238E27FC236}">
                  <a16:creationId xmlns:a16="http://schemas.microsoft.com/office/drawing/2014/main" id="{AC9D56FB-B95D-4516-9C1E-0EE1BCE32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2" y="1300819"/>
              <a:ext cx="542285" cy="657456"/>
            </a:xfrm>
            <a:custGeom>
              <a:avLst/>
              <a:gdLst>
                <a:gd name="T0" fmla="*/ 872 w 1398"/>
                <a:gd name="T1" fmla="*/ 1776 h 1776"/>
                <a:gd name="T2" fmla="*/ 867 w 1398"/>
                <a:gd name="T3" fmla="*/ 1711 h 1776"/>
                <a:gd name="T4" fmla="*/ 1304 w 1398"/>
                <a:gd name="T5" fmla="*/ 1273 h 1776"/>
                <a:gd name="T6" fmla="*/ 1398 w 1398"/>
                <a:gd name="T7" fmla="*/ 1284 h 1776"/>
                <a:gd name="T8" fmla="*/ 1192 w 1398"/>
                <a:gd name="T9" fmla="*/ 1174 h 1776"/>
                <a:gd name="T10" fmla="*/ 982 w 1398"/>
                <a:gd name="T11" fmla="*/ 1073 h 1776"/>
                <a:gd name="T12" fmla="*/ 982 w 1398"/>
                <a:gd name="T13" fmla="*/ 1000 h 1776"/>
                <a:gd name="T14" fmla="*/ 1238 w 1398"/>
                <a:gd name="T15" fmla="*/ 502 h 1776"/>
                <a:gd name="T16" fmla="*/ 819 w 1398"/>
                <a:gd name="T17" fmla="*/ 0 h 1776"/>
                <a:gd name="T18" fmla="*/ 400 w 1398"/>
                <a:gd name="T19" fmla="*/ 502 h 1776"/>
                <a:gd name="T20" fmla="*/ 655 w 1398"/>
                <a:gd name="T21" fmla="*/ 1000 h 1776"/>
                <a:gd name="T22" fmla="*/ 655 w 1398"/>
                <a:gd name="T23" fmla="*/ 1073 h 1776"/>
                <a:gd name="T24" fmla="*/ 446 w 1398"/>
                <a:gd name="T25" fmla="*/ 1174 h 1776"/>
                <a:gd name="T26" fmla="*/ 0 w 1398"/>
                <a:gd name="T27" fmla="*/ 1519 h 1776"/>
                <a:gd name="T28" fmla="*/ 0 w 1398"/>
                <a:gd name="T29" fmla="*/ 1776 h 1776"/>
                <a:gd name="T30" fmla="*/ 774 w 1398"/>
                <a:gd name="T31" fmla="*/ 1776 h 1776"/>
                <a:gd name="T32" fmla="*/ 774 w 1398"/>
                <a:gd name="T33" fmla="*/ 1776 h 1776"/>
                <a:gd name="T34" fmla="*/ 872 w 1398"/>
                <a:gd name="T35" fmla="*/ 1776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8" h="1776">
                  <a:moveTo>
                    <a:pt x="872" y="1776"/>
                  </a:moveTo>
                  <a:cubicBezTo>
                    <a:pt x="869" y="1755"/>
                    <a:pt x="867" y="1733"/>
                    <a:pt x="867" y="1711"/>
                  </a:cubicBezTo>
                  <a:cubicBezTo>
                    <a:pt x="867" y="1469"/>
                    <a:pt x="1063" y="1273"/>
                    <a:pt x="1304" y="1273"/>
                  </a:cubicBezTo>
                  <a:cubicBezTo>
                    <a:pt x="1336" y="1273"/>
                    <a:pt x="1368" y="1277"/>
                    <a:pt x="1398" y="1284"/>
                  </a:cubicBezTo>
                  <a:cubicBezTo>
                    <a:pt x="1326" y="1242"/>
                    <a:pt x="1251" y="1204"/>
                    <a:pt x="1192" y="1174"/>
                  </a:cubicBezTo>
                  <a:cubicBezTo>
                    <a:pt x="1029" y="1093"/>
                    <a:pt x="982" y="1073"/>
                    <a:pt x="982" y="1073"/>
                  </a:cubicBezTo>
                  <a:cubicBezTo>
                    <a:pt x="982" y="1000"/>
                    <a:pt x="982" y="1000"/>
                    <a:pt x="982" y="1000"/>
                  </a:cubicBezTo>
                  <a:cubicBezTo>
                    <a:pt x="1132" y="918"/>
                    <a:pt x="1238" y="726"/>
                    <a:pt x="1238" y="502"/>
                  </a:cubicBezTo>
                  <a:cubicBezTo>
                    <a:pt x="1238" y="203"/>
                    <a:pt x="1050" y="0"/>
                    <a:pt x="819" y="0"/>
                  </a:cubicBezTo>
                  <a:cubicBezTo>
                    <a:pt x="587" y="0"/>
                    <a:pt x="400" y="203"/>
                    <a:pt x="400" y="502"/>
                  </a:cubicBezTo>
                  <a:cubicBezTo>
                    <a:pt x="400" y="726"/>
                    <a:pt x="505" y="918"/>
                    <a:pt x="655" y="1000"/>
                  </a:cubicBezTo>
                  <a:cubicBezTo>
                    <a:pt x="655" y="1073"/>
                    <a:pt x="655" y="1073"/>
                    <a:pt x="655" y="1073"/>
                  </a:cubicBezTo>
                  <a:cubicBezTo>
                    <a:pt x="655" y="1073"/>
                    <a:pt x="608" y="1093"/>
                    <a:pt x="446" y="1174"/>
                  </a:cubicBezTo>
                  <a:cubicBezTo>
                    <a:pt x="284" y="1256"/>
                    <a:pt x="0" y="1397"/>
                    <a:pt x="0" y="1519"/>
                  </a:cubicBezTo>
                  <a:cubicBezTo>
                    <a:pt x="0" y="1641"/>
                    <a:pt x="0" y="1776"/>
                    <a:pt x="0" y="1776"/>
                  </a:cubicBezTo>
                  <a:cubicBezTo>
                    <a:pt x="774" y="1776"/>
                    <a:pt x="774" y="1776"/>
                    <a:pt x="774" y="1776"/>
                  </a:cubicBezTo>
                  <a:cubicBezTo>
                    <a:pt x="774" y="1776"/>
                    <a:pt x="774" y="1776"/>
                    <a:pt x="774" y="1776"/>
                  </a:cubicBezTo>
                  <a:lnTo>
                    <a:pt x="872" y="177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847EF43-CF87-453E-A8C1-2BFB36A80C86}"/>
              </a:ext>
            </a:extLst>
          </p:cNvPr>
          <p:cNvGrpSpPr/>
          <p:nvPr/>
        </p:nvGrpSpPr>
        <p:grpSpPr>
          <a:xfrm>
            <a:off x="9003875" y="2616849"/>
            <a:ext cx="224926" cy="606729"/>
            <a:chOff x="3321297" y="2969785"/>
            <a:chExt cx="229436" cy="774224"/>
          </a:xfrm>
        </p:grpSpPr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406E985F-1ABB-4CF6-8A75-02B6C17DE9BA}"/>
                </a:ext>
              </a:extLst>
            </p:cNvPr>
            <p:cNvCxnSpPr/>
            <p:nvPr/>
          </p:nvCxnSpPr>
          <p:spPr>
            <a:xfrm rot="5400000">
              <a:off x="3163621" y="3356897"/>
              <a:ext cx="774224" cy="0"/>
            </a:xfrm>
            <a:prstGeom prst="straightConnector1">
              <a:avLst/>
            </a:prstGeom>
            <a:noFill/>
            <a:ln w="57150" cap="flat" cmpd="sng" algn="ctr">
              <a:solidFill>
                <a:schemeClr val="bg1"/>
              </a:solidFill>
              <a:prstDash val="solid"/>
              <a:tailEnd type="triangle" w="med" len="sm"/>
            </a:ln>
            <a:effectLst/>
          </p:spPr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08F6086C-7562-4600-9F2D-CFC361B401E6}"/>
                </a:ext>
              </a:extLst>
            </p:cNvPr>
            <p:cNvCxnSpPr/>
            <p:nvPr/>
          </p:nvCxnSpPr>
          <p:spPr>
            <a:xfrm rot="16200000" flipV="1">
              <a:off x="2934185" y="3356897"/>
              <a:ext cx="774224" cy="0"/>
            </a:xfrm>
            <a:prstGeom prst="straightConnector1">
              <a:avLst/>
            </a:prstGeom>
            <a:noFill/>
            <a:ln w="57150" cap="flat" cmpd="sng" algn="ctr">
              <a:solidFill>
                <a:schemeClr val="bg1"/>
              </a:solidFill>
              <a:prstDash val="solid"/>
              <a:tailEnd type="triangle" w="med" len="sm"/>
            </a:ln>
            <a:effectLst/>
          </p:spPr>
        </p:cxnSp>
      </p:grpSp>
      <p:sp>
        <p:nvSpPr>
          <p:cNvPr id="52" name="Rectangle 24">
            <a:extLst>
              <a:ext uri="{FF2B5EF4-FFF2-40B4-BE49-F238E27FC236}">
                <a16:creationId xmlns:a16="http://schemas.microsoft.com/office/drawing/2014/main" id="{18915F9B-3719-4008-A498-7931105435DF}"/>
              </a:ext>
            </a:extLst>
          </p:cNvPr>
          <p:cNvSpPr/>
          <p:nvPr/>
        </p:nvSpPr>
        <p:spPr>
          <a:xfrm>
            <a:off x="464295" y="1990415"/>
            <a:ext cx="5152544" cy="91427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46632" rIns="91426" bIns="46632" anchor="ctr" anchorCtr="0" compatLnSpc="1">
            <a:noAutofit/>
          </a:bodyPr>
          <a:lstStyle/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68" b="1" kern="0" dirty="0">
                <a:solidFill>
                  <a:srgbClr val="505050"/>
                </a:solidFill>
                <a:latin typeface="Segoe UI"/>
              </a:rPr>
              <a:t>Automatic classification</a:t>
            </a:r>
          </a:p>
          <a:p>
            <a:pPr defTabSz="932295">
              <a:spcAft>
                <a:spcPts val="588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68" kern="0" dirty="0">
                <a:solidFill>
                  <a:srgbClr val="505050"/>
                </a:solidFill>
                <a:latin typeface="Segoe UI"/>
              </a:rPr>
              <a:t>Policies can be set by IT Admins for automatically  applying classification and protection to data</a:t>
            </a:r>
          </a:p>
        </p:txBody>
      </p:sp>
      <p:sp>
        <p:nvSpPr>
          <p:cNvPr id="53" name="Rectangle 24">
            <a:extLst>
              <a:ext uri="{FF2B5EF4-FFF2-40B4-BE49-F238E27FC236}">
                <a16:creationId xmlns:a16="http://schemas.microsoft.com/office/drawing/2014/main" id="{3DEDDF86-0ECE-4077-A91E-038F9402E640}"/>
              </a:ext>
            </a:extLst>
          </p:cNvPr>
          <p:cNvSpPr/>
          <p:nvPr/>
        </p:nvSpPr>
        <p:spPr>
          <a:xfrm>
            <a:off x="464295" y="3089897"/>
            <a:ext cx="5152544" cy="91427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46632" rIns="91426" bIns="46632" anchor="ctr" anchorCtr="0" compatLnSpc="1">
            <a:noAutofit/>
          </a:bodyPr>
          <a:lstStyle/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68" b="1" kern="0" dirty="0">
                <a:solidFill>
                  <a:srgbClr val="505050"/>
                </a:solidFill>
                <a:latin typeface="Segoe UI"/>
              </a:rPr>
              <a:t>Recommended classification</a:t>
            </a:r>
          </a:p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68" kern="0" dirty="0">
                <a:solidFill>
                  <a:srgbClr val="505050"/>
                </a:solidFill>
                <a:latin typeface="Segoe UI"/>
              </a:rPr>
              <a:t>Based on the content you’re working on, you can be prompted with suggested classification</a:t>
            </a:r>
          </a:p>
        </p:txBody>
      </p:sp>
      <p:sp>
        <p:nvSpPr>
          <p:cNvPr id="54" name="Rectangle 24">
            <a:extLst>
              <a:ext uri="{FF2B5EF4-FFF2-40B4-BE49-F238E27FC236}">
                <a16:creationId xmlns:a16="http://schemas.microsoft.com/office/drawing/2014/main" id="{534E6CBD-6759-4D4C-AE0C-263177E21AE7}"/>
              </a:ext>
            </a:extLst>
          </p:cNvPr>
          <p:cNvSpPr/>
          <p:nvPr/>
        </p:nvSpPr>
        <p:spPr>
          <a:xfrm>
            <a:off x="464295" y="4189379"/>
            <a:ext cx="5152544" cy="91427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46632" rIns="91426" bIns="46632" anchor="ctr" anchorCtr="0" compatLnSpc="1">
            <a:noAutofit/>
          </a:bodyPr>
          <a:lstStyle/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68" b="1" kern="0" dirty="0">
                <a:solidFill>
                  <a:srgbClr val="505050"/>
                </a:solidFill>
                <a:latin typeface="Segoe UI"/>
              </a:rPr>
              <a:t>Manual reclassification</a:t>
            </a:r>
          </a:p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68" kern="0" dirty="0">
                <a:solidFill>
                  <a:srgbClr val="505050"/>
                </a:solidFill>
                <a:latin typeface="Segoe UI"/>
              </a:rPr>
              <a:t>You can override a classification and optionally be required to provide a justification</a:t>
            </a:r>
          </a:p>
        </p:txBody>
      </p:sp>
      <p:sp>
        <p:nvSpPr>
          <p:cNvPr id="55" name="Rectangle 24">
            <a:extLst>
              <a:ext uri="{FF2B5EF4-FFF2-40B4-BE49-F238E27FC236}">
                <a16:creationId xmlns:a16="http://schemas.microsoft.com/office/drawing/2014/main" id="{0C9836D2-98EB-4F20-B4A1-047D77F59CBD}"/>
              </a:ext>
            </a:extLst>
          </p:cNvPr>
          <p:cNvSpPr/>
          <p:nvPr/>
        </p:nvSpPr>
        <p:spPr>
          <a:xfrm>
            <a:off x="464295" y="5288862"/>
            <a:ext cx="5152544" cy="91427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46632" rIns="91426" bIns="46632" anchor="ctr" anchorCtr="0" compatLnSpc="1">
            <a:noAutofit/>
          </a:bodyPr>
          <a:lstStyle/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68" b="1" kern="0" dirty="0">
                <a:solidFill>
                  <a:srgbClr val="505050"/>
                </a:solidFill>
                <a:latin typeface="Segoe UI"/>
              </a:rPr>
              <a:t>User-specified classification</a:t>
            </a:r>
          </a:p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68" kern="0" dirty="0">
                <a:solidFill>
                  <a:srgbClr val="505050"/>
                </a:solidFill>
                <a:latin typeface="Segoe UI"/>
              </a:rPr>
              <a:t>Users can choose to apply a sensitivity label to the email or file they are working on with a single click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9B0B8150-E57F-4745-8A1D-4E295CC89C10}"/>
              </a:ext>
            </a:extLst>
          </p:cNvPr>
          <p:cNvSpPr txBox="1">
            <a:spLocks/>
          </p:cNvSpPr>
          <p:nvPr/>
        </p:nvSpPr>
        <p:spPr>
          <a:xfrm>
            <a:off x="1163093" y="472187"/>
            <a:ext cx="5109621" cy="863849"/>
          </a:xfrm>
          <a:prstGeom prst="rect">
            <a:avLst/>
          </a:prstGeom>
          <a:noFill/>
          <a:ln>
            <a:noFill/>
          </a:ln>
        </p:spPr>
        <p:txBody>
          <a:bodyPr vert="horz" wrap="square" lIns="143428" tIns="89642" rIns="0" bIns="89642" anchor="ctr" anchorCtr="0" compatLnSpc="1">
            <a:noAutofit/>
          </a:bodyPr>
          <a:lstStyle>
            <a:lvl1pPr marL="0" marR="0" lvl="0" indent="0" algn="l" defTabSz="932742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200" b="0" i="0" u="none" strike="noStrike" kern="0" cap="all" spc="120" baseline="0">
                <a:solidFill>
                  <a:srgbClr val="000000"/>
                </a:solidFill>
                <a:uFillTx/>
                <a:latin typeface="Segoe UI"/>
                <a:ea typeface="Segoe UI Black" pitchFamily="34"/>
                <a:cs typeface="Segoe UI Black" pitchFamily="34"/>
              </a:defRPr>
            </a:lvl1pPr>
          </a:lstStyle>
          <a:p>
            <a:pPr defTabSz="914367">
              <a:defRPr/>
            </a:pPr>
            <a:r>
              <a:rPr lang="en-US" sz="2745" spc="118" dirty="0">
                <a:solidFill>
                  <a:srgbClr val="505050"/>
                </a:solidFill>
              </a:rPr>
              <a:t>Classify information</a:t>
            </a:r>
          </a:p>
          <a:p>
            <a:pPr defTabSz="914367">
              <a:defRPr/>
            </a:pPr>
            <a:r>
              <a:rPr lang="en-US" sz="2745" spc="118" dirty="0">
                <a:solidFill>
                  <a:srgbClr val="505050"/>
                </a:solidFill>
              </a:rPr>
              <a:t>based on </a:t>
            </a:r>
            <a:r>
              <a:rPr lang="en-US" sz="2745" b="1" spc="118" dirty="0">
                <a:solidFill>
                  <a:schemeClr val="accent1"/>
                </a:solidFill>
              </a:rPr>
              <a:t>sensitivity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BED1CB-FCC2-47F0-843A-1ED376CFCCCC}"/>
              </a:ext>
            </a:extLst>
          </p:cNvPr>
          <p:cNvGrpSpPr/>
          <p:nvPr/>
        </p:nvGrpSpPr>
        <p:grpSpPr>
          <a:xfrm>
            <a:off x="316523" y="478645"/>
            <a:ext cx="846571" cy="782628"/>
            <a:chOff x="3632703" y="1562572"/>
            <a:chExt cx="2349391" cy="2349391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6B25805-2EC1-434B-83EA-7746A635B0BD}"/>
                </a:ext>
              </a:extLst>
            </p:cNvPr>
            <p:cNvSpPr/>
            <p:nvPr/>
          </p:nvSpPr>
          <p:spPr bwMode="auto">
            <a:xfrm>
              <a:off x="3632703" y="1562572"/>
              <a:ext cx="2349391" cy="2349391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00096DFF-A89F-4B99-BAEF-574BC6EBE3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4529" y="2154792"/>
              <a:ext cx="1485738" cy="1232076"/>
            </a:xfrm>
            <a:custGeom>
              <a:avLst/>
              <a:gdLst>
                <a:gd name="T0" fmla="*/ 200 w 246"/>
                <a:gd name="T1" fmla="*/ 38 h 204"/>
                <a:gd name="T2" fmla="*/ 219 w 246"/>
                <a:gd name="T3" fmla="*/ 50 h 204"/>
                <a:gd name="T4" fmla="*/ 233 w 246"/>
                <a:gd name="T5" fmla="*/ 67 h 204"/>
                <a:gd name="T6" fmla="*/ 243 w 246"/>
                <a:gd name="T7" fmla="*/ 87 h 204"/>
                <a:gd name="T8" fmla="*/ 246 w 246"/>
                <a:gd name="T9" fmla="*/ 110 h 204"/>
                <a:gd name="T10" fmla="*/ 240 w 246"/>
                <a:gd name="T11" fmla="*/ 141 h 204"/>
                <a:gd name="T12" fmla="*/ 224 w 246"/>
                <a:gd name="T13" fmla="*/ 165 h 204"/>
                <a:gd name="T14" fmla="*/ 199 w 246"/>
                <a:gd name="T15" fmla="*/ 182 h 204"/>
                <a:gd name="T16" fmla="*/ 169 w 246"/>
                <a:gd name="T17" fmla="*/ 188 h 204"/>
                <a:gd name="T18" fmla="*/ 145 w 246"/>
                <a:gd name="T19" fmla="*/ 184 h 204"/>
                <a:gd name="T20" fmla="*/ 123 w 246"/>
                <a:gd name="T21" fmla="*/ 173 h 204"/>
                <a:gd name="T22" fmla="*/ 93 w 246"/>
                <a:gd name="T23" fmla="*/ 204 h 204"/>
                <a:gd name="T24" fmla="*/ 0 w 246"/>
                <a:gd name="T25" fmla="*/ 110 h 204"/>
                <a:gd name="T26" fmla="*/ 108 w 246"/>
                <a:gd name="T27" fmla="*/ 0 h 204"/>
                <a:gd name="T28" fmla="*/ 200 w 246"/>
                <a:gd name="T29" fmla="*/ 0 h 204"/>
                <a:gd name="T30" fmla="*/ 200 w 246"/>
                <a:gd name="T31" fmla="*/ 38 h 204"/>
                <a:gd name="T32" fmla="*/ 93 w 246"/>
                <a:gd name="T33" fmla="*/ 182 h 204"/>
                <a:gd name="T34" fmla="*/ 185 w 246"/>
                <a:gd name="T35" fmla="*/ 88 h 204"/>
                <a:gd name="T36" fmla="*/ 185 w 246"/>
                <a:gd name="T37" fmla="*/ 49 h 204"/>
                <a:gd name="T38" fmla="*/ 179 w 246"/>
                <a:gd name="T39" fmla="*/ 49 h 204"/>
                <a:gd name="T40" fmla="*/ 173 w 246"/>
                <a:gd name="T41" fmla="*/ 48 h 204"/>
                <a:gd name="T42" fmla="*/ 166 w 246"/>
                <a:gd name="T43" fmla="*/ 48 h 204"/>
                <a:gd name="T44" fmla="*/ 160 w 246"/>
                <a:gd name="T45" fmla="*/ 46 h 204"/>
                <a:gd name="T46" fmla="*/ 156 w 246"/>
                <a:gd name="T47" fmla="*/ 44 h 204"/>
                <a:gd name="T48" fmla="*/ 154 w 246"/>
                <a:gd name="T49" fmla="*/ 39 h 204"/>
                <a:gd name="T50" fmla="*/ 156 w 246"/>
                <a:gd name="T51" fmla="*/ 34 h 204"/>
                <a:gd name="T52" fmla="*/ 162 w 246"/>
                <a:gd name="T53" fmla="*/ 32 h 204"/>
                <a:gd name="T54" fmla="*/ 173 w 246"/>
                <a:gd name="T55" fmla="*/ 32 h 204"/>
                <a:gd name="T56" fmla="*/ 185 w 246"/>
                <a:gd name="T57" fmla="*/ 33 h 204"/>
                <a:gd name="T58" fmla="*/ 185 w 246"/>
                <a:gd name="T59" fmla="*/ 16 h 204"/>
                <a:gd name="T60" fmla="*/ 114 w 246"/>
                <a:gd name="T61" fmla="*/ 16 h 204"/>
                <a:gd name="T62" fmla="*/ 22 w 246"/>
                <a:gd name="T63" fmla="*/ 110 h 204"/>
                <a:gd name="T64" fmla="*/ 93 w 246"/>
                <a:gd name="T65" fmla="*/ 182 h 204"/>
                <a:gd name="T66" fmla="*/ 169 w 246"/>
                <a:gd name="T67" fmla="*/ 173 h 204"/>
                <a:gd name="T68" fmla="*/ 193 w 246"/>
                <a:gd name="T69" fmla="*/ 168 h 204"/>
                <a:gd name="T70" fmla="*/ 213 w 246"/>
                <a:gd name="T71" fmla="*/ 154 h 204"/>
                <a:gd name="T72" fmla="*/ 226 w 246"/>
                <a:gd name="T73" fmla="*/ 134 h 204"/>
                <a:gd name="T74" fmla="*/ 231 w 246"/>
                <a:gd name="T75" fmla="*/ 110 h 204"/>
                <a:gd name="T76" fmla="*/ 228 w 246"/>
                <a:gd name="T77" fmla="*/ 94 h 204"/>
                <a:gd name="T78" fmla="*/ 222 w 246"/>
                <a:gd name="T79" fmla="*/ 79 h 204"/>
                <a:gd name="T80" fmla="*/ 213 w 246"/>
                <a:gd name="T81" fmla="*/ 66 h 204"/>
                <a:gd name="T82" fmla="*/ 200 w 246"/>
                <a:gd name="T83" fmla="*/ 56 h 204"/>
                <a:gd name="T84" fmla="*/ 200 w 246"/>
                <a:gd name="T85" fmla="*/ 94 h 204"/>
                <a:gd name="T86" fmla="*/ 134 w 246"/>
                <a:gd name="T87" fmla="*/ 161 h 204"/>
                <a:gd name="T88" fmla="*/ 151 w 246"/>
                <a:gd name="T89" fmla="*/ 170 h 204"/>
                <a:gd name="T90" fmla="*/ 169 w 246"/>
                <a:gd name="T91" fmla="*/ 17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6" h="204">
                  <a:moveTo>
                    <a:pt x="200" y="38"/>
                  </a:moveTo>
                  <a:cubicBezTo>
                    <a:pt x="207" y="41"/>
                    <a:pt x="213" y="45"/>
                    <a:pt x="219" y="50"/>
                  </a:cubicBezTo>
                  <a:cubicBezTo>
                    <a:pt x="225" y="55"/>
                    <a:pt x="230" y="61"/>
                    <a:pt x="233" y="67"/>
                  </a:cubicBezTo>
                  <a:cubicBezTo>
                    <a:pt x="237" y="73"/>
                    <a:pt x="241" y="80"/>
                    <a:pt x="243" y="87"/>
                  </a:cubicBezTo>
                  <a:cubicBezTo>
                    <a:pt x="245" y="95"/>
                    <a:pt x="246" y="102"/>
                    <a:pt x="246" y="110"/>
                  </a:cubicBezTo>
                  <a:cubicBezTo>
                    <a:pt x="246" y="121"/>
                    <a:pt x="244" y="131"/>
                    <a:pt x="240" y="141"/>
                  </a:cubicBezTo>
                  <a:cubicBezTo>
                    <a:pt x="236" y="150"/>
                    <a:pt x="230" y="158"/>
                    <a:pt x="224" y="165"/>
                  </a:cubicBezTo>
                  <a:cubicBezTo>
                    <a:pt x="217" y="173"/>
                    <a:pt x="208" y="178"/>
                    <a:pt x="199" y="182"/>
                  </a:cubicBezTo>
                  <a:cubicBezTo>
                    <a:pt x="190" y="186"/>
                    <a:pt x="180" y="188"/>
                    <a:pt x="169" y="188"/>
                  </a:cubicBezTo>
                  <a:cubicBezTo>
                    <a:pt x="161" y="188"/>
                    <a:pt x="153" y="187"/>
                    <a:pt x="145" y="184"/>
                  </a:cubicBezTo>
                  <a:cubicBezTo>
                    <a:pt x="137" y="182"/>
                    <a:pt x="130" y="178"/>
                    <a:pt x="123" y="173"/>
                  </a:cubicBezTo>
                  <a:cubicBezTo>
                    <a:pt x="93" y="204"/>
                    <a:pt x="93" y="204"/>
                    <a:pt x="93" y="204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200" y="38"/>
                    <a:pt x="200" y="38"/>
                    <a:pt x="200" y="38"/>
                  </a:cubicBezTo>
                  <a:close/>
                  <a:moveTo>
                    <a:pt x="93" y="182"/>
                  </a:moveTo>
                  <a:cubicBezTo>
                    <a:pt x="185" y="88"/>
                    <a:pt x="185" y="88"/>
                    <a:pt x="185" y="88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3" y="49"/>
                    <a:pt x="181" y="49"/>
                    <a:pt x="179" y="49"/>
                  </a:cubicBezTo>
                  <a:cubicBezTo>
                    <a:pt x="177" y="48"/>
                    <a:pt x="175" y="48"/>
                    <a:pt x="173" y="48"/>
                  </a:cubicBezTo>
                  <a:cubicBezTo>
                    <a:pt x="171" y="48"/>
                    <a:pt x="168" y="48"/>
                    <a:pt x="166" y="48"/>
                  </a:cubicBezTo>
                  <a:cubicBezTo>
                    <a:pt x="164" y="47"/>
                    <a:pt x="162" y="47"/>
                    <a:pt x="160" y="46"/>
                  </a:cubicBezTo>
                  <a:cubicBezTo>
                    <a:pt x="158" y="46"/>
                    <a:pt x="157" y="45"/>
                    <a:pt x="156" y="44"/>
                  </a:cubicBezTo>
                  <a:cubicBezTo>
                    <a:pt x="154" y="43"/>
                    <a:pt x="154" y="41"/>
                    <a:pt x="154" y="39"/>
                  </a:cubicBezTo>
                  <a:cubicBezTo>
                    <a:pt x="154" y="37"/>
                    <a:pt x="155" y="35"/>
                    <a:pt x="156" y="34"/>
                  </a:cubicBezTo>
                  <a:cubicBezTo>
                    <a:pt x="158" y="32"/>
                    <a:pt x="159" y="32"/>
                    <a:pt x="162" y="32"/>
                  </a:cubicBezTo>
                  <a:cubicBezTo>
                    <a:pt x="165" y="32"/>
                    <a:pt x="169" y="32"/>
                    <a:pt x="173" y="32"/>
                  </a:cubicBezTo>
                  <a:cubicBezTo>
                    <a:pt x="177" y="32"/>
                    <a:pt x="181" y="32"/>
                    <a:pt x="185" y="33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93" y="182"/>
                    <a:pt x="93" y="182"/>
                    <a:pt x="93" y="182"/>
                  </a:cubicBezTo>
                  <a:close/>
                  <a:moveTo>
                    <a:pt x="169" y="173"/>
                  </a:moveTo>
                  <a:cubicBezTo>
                    <a:pt x="178" y="173"/>
                    <a:pt x="186" y="171"/>
                    <a:pt x="193" y="168"/>
                  </a:cubicBezTo>
                  <a:cubicBezTo>
                    <a:pt x="201" y="164"/>
                    <a:pt x="207" y="160"/>
                    <a:pt x="213" y="154"/>
                  </a:cubicBezTo>
                  <a:cubicBezTo>
                    <a:pt x="218" y="149"/>
                    <a:pt x="223" y="142"/>
                    <a:pt x="226" y="134"/>
                  </a:cubicBezTo>
                  <a:cubicBezTo>
                    <a:pt x="229" y="127"/>
                    <a:pt x="231" y="119"/>
                    <a:pt x="231" y="110"/>
                  </a:cubicBezTo>
                  <a:cubicBezTo>
                    <a:pt x="231" y="104"/>
                    <a:pt x="230" y="99"/>
                    <a:pt x="228" y="94"/>
                  </a:cubicBezTo>
                  <a:cubicBezTo>
                    <a:pt x="227" y="88"/>
                    <a:pt x="225" y="83"/>
                    <a:pt x="222" y="79"/>
                  </a:cubicBezTo>
                  <a:cubicBezTo>
                    <a:pt x="220" y="74"/>
                    <a:pt x="216" y="70"/>
                    <a:pt x="213" y="66"/>
                  </a:cubicBezTo>
                  <a:cubicBezTo>
                    <a:pt x="209" y="62"/>
                    <a:pt x="205" y="58"/>
                    <a:pt x="200" y="56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34" y="161"/>
                    <a:pt x="134" y="161"/>
                    <a:pt x="134" y="161"/>
                  </a:cubicBezTo>
                  <a:cubicBezTo>
                    <a:pt x="139" y="165"/>
                    <a:pt x="145" y="168"/>
                    <a:pt x="151" y="170"/>
                  </a:cubicBezTo>
                  <a:cubicBezTo>
                    <a:pt x="157" y="172"/>
                    <a:pt x="163" y="173"/>
                    <a:pt x="169" y="17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87857" tIns="43929" rIns="87857" bIns="43929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29">
                <a:solidFill>
                  <a:srgbClr val="50505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56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/>
      <p:bldP spid="212" grpId="0"/>
      <p:bldP spid="213" grpId="0"/>
      <p:bldP spid="214" grpId="0"/>
      <p:bldP spid="217" grpId="0"/>
      <p:bldP spid="218" grpId="0"/>
      <p:bldP spid="2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4064D8D-1FB3-4FBB-BC5F-54AAF64C2408}"/>
              </a:ext>
            </a:extLst>
          </p:cNvPr>
          <p:cNvSpPr>
            <a:spLocks noChangeAspect="1"/>
          </p:cNvSpPr>
          <p:nvPr/>
        </p:nvSpPr>
        <p:spPr bwMode="auto">
          <a:xfrm>
            <a:off x="6096001" y="2170"/>
            <a:ext cx="6096000" cy="6855344"/>
          </a:xfrm>
          <a:prstGeom prst="rect">
            <a:avLst/>
          </a:prstGeom>
          <a:solidFill>
            <a:schemeClr val="accent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8" name="Rectangle 33">
            <a:extLst>
              <a:ext uri="{FF2B5EF4-FFF2-40B4-BE49-F238E27FC236}">
                <a16:creationId xmlns:a16="http://schemas.microsoft.com/office/drawing/2014/main" id="{496B4A1E-1367-49E7-ADF4-94BDE7BA2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3871" y="4491428"/>
            <a:ext cx="2356505" cy="26892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r>
              <a:rPr lang="en-US" sz="1568" b="1" kern="0" dirty="0">
                <a:solidFill>
                  <a:sysClr val="windowText" lastClr="000000"/>
                </a:solidFill>
                <a:latin typeface="Segoe UI"/>
              </a:rPr>
              <a:t>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4DAE931-F3EA-4890-80F0-68548493C08E}"/>
              </a:ext>
            </a:extLst>
          </p:cNvPr>
          <p:cNvSpPr/>
          <p:nvPr/>
        </p:nvSpPr>
        <p:spPr bwMode="auto">
          <a:xfrm>
            <a:off x="7903871" y="4132351"/>
            <a:ext cx="2356505" cy="268927"/>
          </a:xfrm>
          <a:prstGeom prst="rect">
            <a:avLst/>
          </a:prstGeom>
          <a:solidFill>
            <a:srgbClr val="C00000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spc="98" dirty="0">
                <a:solidFill>
                  <a:srgbClr val="FFFFFF"/>
                </a:solidFill>
                <a:latin typeface="Segoe UI"/>
              </a:rPr>
              <a:t>FINANCE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FD3E5A-AA98-40AF-A68A-E98D4AF58C52}"/>
              </a:ext>
            </a:extLst>
          </p:cNvPr>
          <p:cNvSpPr/>
          <p:nvPr/>
        </p:nvSpPr>
        <p:spPr bwMode="auto">
          <a:xfrm>
            <a:off x="7903871" y="4850506"/>
            <a:ext cx="2356505" cy="268927"/>
          </a:xfrm>
          <a:prstGeom prst="rect">
            <a:avLst/>
          </a:prstGeom>
          <a:solidFill>
            <a:srgbClr val="C00000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spc="98" dirty="0">
                <a:solidFill>
                  <a:srgbClr val="FFFFFF"/>
                </a:solidFill>
                <a:latin typeface="Segoe UI"/>
              </a:rPr>
              <a:t>CONFIDENTIAL</a:t>
            </a:r>
          </a:p>
        </p:txBody>
      </p:sp>
      <p:sp>
        <p:nvSpPr>
          <p:cNvPr id="51" name="Rectangle 33">
            <a:extLst>
              <a:ext uri="{FF2B5EF4-FFF2-40B4-BE49-F238E27FC236}">
                <a16:creationId xmlns:a16="http://schemas.microsoft.com/office/drawing/2014/main" id="{45AAFE72-3D6A-47C8-8FAA-D8DD07321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3871" y="3773273"/>
            <a:ext cx="2356505" cy="26892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algn="ctr" defTabSz="914225">
              <a:defRPr/>
            </a:pPr>
            <a:r>
              <a:rPr lang="en-US" sz="1568" b="1" kern="0" dirty="0">
                <a:solidFill>
                  <a:sysClr val="windowText" lastClr="000000"/>
                </a:solidFill>
                <a:latin typeface="Segoe UI"/>
              </a:rPr>
              <a:t> </a:t>
            </a:r>
          </a:p>
        </p:txBody>
      </p:sp>
      <p:sp>
        <p:nvSpPr>
          <p:cNvPr id="56" name="Rectangle 33">
            <a:extLst>
              <a:ext uri="{FF2B5EF4-FFF2-40B4-BE49-F238E27FC236}">
                <a16:creationId xmlns:a16="http://schemas.microsoft.com/office/drawing/2014/main" id="{951C9A2A-BF80-4D68-9E18-522665E6F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3871" y="3414195"/>
            <a:ext cx="2356505" cy="26892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sz="1568" b="1" kern="0" dirty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0A91DAD4-5EDC-4C70-B22F-95ADD7CA3568}"/>
              </a:ext>
            </a:extLst>
          </p:cNvPr>
          <p:cNvSpPr txBox="1">
            <a:spLocks/>
          </p:cNvSpPr>
          <p:nvPr/>
        </p:nvSpPr>
        <p:spPr>
          <a:xfrm>
            <a:off x="1163093" y="472187"/>
            <a:ext cx="4294887" cy="1301162"/>
          </a:xfrm>
          <a:prstGeom prst="rect">
            <a:avLst/>
          </a:prstGeom>
          <a:noFill/>
          <a:ln>
            <a:noFill/>
          </a:ln>
        </p:spPr>
        <p:txBody>
          <a:bodyPr vert="horz" wrap="square" lIns="143428" tIns="89642" rIns="0" bIns="89642" anchor="ctr" anchorCtr="0" compatLnSpc="1">
            <a:noAutofit/>
          </a:bodyPr>
          <a:lstStyle>
            <a:lvl1pPr marL="0" marR="0" lvl="0" indent="0" algn="l" defTabSz="932742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200" b="0" i="0" u="none" strike="noStrike" kern="0" cap="all" spc="120" baseline="0">
                <a:solidFill>
                  <a:srgbClr val="000000"/>
                </a:solidFill>
                <a:uFillTx/>
                <a:latin typeface="Segoe UI"/>
                <a:ea typeface="Segoe UI Black" pitchFamily="34"/>
                <a:cs typeface="Segoe UI Black" pitchFamily="34"/>
              </a:defRPr>
            </a:lvl1pPr>
          </a:lstStyle>
          <a:p>
            <a:pPr defTabSz="914367">
              <a:defRPr/>
            </a:pPr>
            <a:r>
              <a:rPr lang="en-US" sz="2745" spc="118" dirty="0">
                <a:solidFill>
                  <a:srgbClr val="505050"/>
                </a:solidFill>
              </a:rPr>
              <a:t>Sensitivity labels </a:t>
            </a:r>
            <a:r>
              <a:rPr lang="en-US" sz="2745" b="1" spc="118" dirty="0">
                <a:solidFill>
                  <a:schemeClr val="accent1"/>
                </a:solidFill>
              </a:rPr>
              <a:t>persist with the document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3E58057-D50E-4BD2-AB14-D829CB78DBC3}"/>
              </a:ext>
            </a:extLst>
          </p:cNvPr>
          <p:cNvGrpSpPr/>
          <p:nvPr/>
        </p:nvGrpSpPr>
        <p:grpSpPr>
          <a:xfrm>
            <a:off x="7903870" y="1752249"/>
            <a:ext cx="2798883" cy="3707751"/>
            <a:chOff x="3010933" y="4308979"/>
            <a:chExt cx="906899" cy="1201392"/>
          </a:xfrm>
          <a:noFill/>
        </p:grpSpPr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3841AE1D-3A23-4BE0-BB9B-B0A4784B4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0933" y="4308979"/>
              <a:ext cx="906899" cy="1201392"/>
            </a:xfrm>
            <a:custGeom>
              <a:avLst/>
              <a:gdLst>
                <a:gd name="T0" fmla="*/ 13 w 172"/>
                <a:gd name="T1" fmla="*/ 0 h 228"/>
                <a:gd name="T2" fmla="*/ 0 w 172"/>
                <a:gd name="T3" fmla="*/ 12 h 228"/>
                <a:gd name="T4" fmla="*/ 0 w 172"/>
                <a:gd name="T5" fmla="*/ 216 h 228"/>
                <a:gd name="T6" fmla="*/ 13 w 172"/>
                <a:gd name="T7" fmla="*/ 228 h 228"/>
                <a:gd name="T8" fmla="*/ 159 w 172"/>
                <a:gd name="T9" fmla="*/ 228 h 228"/>
                <a:gd name="T10" fmla="*/ 172 w 172"/>
                <a:gd name="T11" fmla="*/ 216 h 228"/>
                <a:gd name="T12" fmla="*/ 172 w 172"/>
                <a:gd name="T13" fmla="*/ 59 h 228"/>
                <a:gd name="T14" fmla="*/ 110 w 172"/>
                <a:gd name="T15" fmla="*/ 0 h 228"/>
                <a:gd name="T16" fmla="*/ 13 w 172"/>
                <a:gd name="T1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228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23"/>
                    <a:pt x="6" y="228"/>
                    <a:pt x="13" y="228"/>
                  </a:cubicBezTo>
                  <a:cubicBezTo>
                    <a:pt x="159" y="228"/>
                    <a:pt x="159" y="228"/>
                    <a:pt x="159" y="228"/>
                  </a:cubicBezTo>
                  <a:cubicBezTo>
                    <a:pt x="166" y="228"/>
                    <a:pt x="172" y="223"/>
                    <a:pt x="172" y="216"/>
                  </a:cubicBezTo>
                  <a:cubicBezTo>
                    <a:pt x="172" y="59"/>
                    <a:pt x="172" y="59"/>
                    <a:pt x="172" y="59"/>
                  </a:cubicBezTo>
                  <a:cubicBezTo>
                    <a:pt x="110" y="0"/>
                    <a:pt x="110" y="0"/>
                    <a:pt x="110" y="0"/>
                  </a:cubicBezTo>
                  <a:lnTo>
                    <a:pt x="13" y="0"/>
                  </a:lnTo>
                  <a:close/>
                </a:path>
              </a:pathLst>
            </a:custGeom>
            <a:noFill/>
            <a:ln w="571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43EEC5D5-31A8-468F-973A-50390CAD7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050" y="4308982"/>
              <a:ext cx="310370" cy="306973"/>
            </a:xfrm>
            <a:custGeom>
              <a:avLst/>
              <a:gdLst>
                <a:gd name="T0" fmla="*/ 59 w 59"/>
                <a:gd name="T1" fmla="*/ 58 h 58"/>
                <a:gd name="T2" fmla="*/ 13 w 59"/>
                <a:gd name="T3" fmla="*/ 58 h 58"/>
                <a:gd name="T4" fmla="*/ 0 w 59"/>
                <a:gd name="T5" fmla="*/ 45 h 58"/>
                <a:gd name="T6" fmla="*/ 0 w 59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58">
                  <a:moveTo>
                    <a:pt x="59" y="58"/>
                  </a:moveTo>
                  <a:cubicBezTo>
                    <a:pt x="13" y="58"/>
                    <a:pt x="13" y="58"/>
                    <a:pt x="13" y="58"/>
                  </a:cubicBezTo>
                  <a:cubicBezTo>
                    <a:pt x="6" y="58"/>
                    <a:pt x="0" y="52"/>
                    <a:pt x="0" y="4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571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836" dirty="0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C3C9755-2F6F-45DE-926C-BAD0EA3629B2}"/>
              </a:ext>
            </a:extLst>
          </p:cNvPr>
          <p:cNvGrpSpPr/>
          <p:nvPr/>
        </p:nvGrpSpPr>
        <p:grpSpPr>
          <a:xfrm>
            <a:off x="7202502" y="1399686"/>
            <a:ext cx="1850979" cy="1579820"/>
            <a:chOff x="576836" y="1381830"/>
            <a:chExt cx="1485738" cy="1268085"/>
          </a:xfrm>
        </p:grpSpPr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1498AF8C-FD03-484B-A2A2-6DD4821C5379}"/>
                </a:ext>
              </a:extLst>
            </p:cNvPr>
            <p:cNvSpPr>
              <a:spLocks noEditPoints="1"/>
            </p:cNvSpPr>
            <p:nvPr/>
          </p:nvSpPr>
          <p:spPr bwMode="auto">
            <a:xfrm rot="2559750">
              <a:off x="829262" y="1595410"/>
              <a:ext cx="731061" cy="87264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87857" tIns="43929" rIns="87857" bIns="43929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2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9" name="Freeform 14">
              <a:extLst>
                <a:ext uri="{FF2B5EF4-FFF2-40B4-BE49-F238E27FC236}">
                  <a16:creationId xmlns:a16="http://schemas.microsoft.com/office/drawing/2014/main" id="{4C8101E7-875E-4E21-BEF6-CA398DE86100}"/>
                </a:ext>
              </a:extLst>
            </p:cNvPr>
            <p:cNvSpPr>
              <a:spLocks noEditPoints="1"/>
            </p:cNvSpPr>
            <p:nvPr/>
          </p:nvSpPr>
          <p:spPr bwMode="auto">
            <a:xfrm rot="2559750">
              <a:off x="1232656" y="1381830"/>
              <a:ext cx="731061" cy="406341"/>
            </a:xfrm>
            <a:prstGeom prst="flowChartExtract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87857" tIns="43929" rIns="87857" bIns="43929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2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0" name="Freeform 110">
              <a:extLst>
                <a:ext uri="{FF2B5EF4-FFF2-40B4-BE49-F238E27FC236}">
                  <a16:creationId xmlns:a16="http://schemas.microsoft.com/office/drawing/2014/main" id="{EAEF5BAB-B950-4BE0-860A-90B8D0B4E92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970629" y="1681761"/>
              <a:ext cx="489668" cy="493923"/>
            </a:xfrm>
            <a:custGeom>
              <a:avLst/>
              <a:gdLst>
                <a:gd name="T0" fmla="*/ 9 w 70"/>
                <a:gd name="T1" fmla="*/ 68 h 70"/>
                <a:gd name="T2" fmla="*/ 10 w 70"/>
                <a:gd name="T3" fmla="*/ 66 h 70"/>
                <a:gd name="T4" fmla="*/ 4 w 70"/>
                <a:gd name="T5" fmla="*/ 60 h 70"/>
                <a:gd name="T6" fmla="*/ 2 w 70"/>
                <a:gd name="T7" fmla="*/ 61 h 70"/>
                <a:gd name="T8" fmla="*/ 0 w 70"/>
                <a:gd name="T9" fmla="*/ 68 h 70"/>
                <a:gd name="T10" fmla="*/ 2 w 70"/>
                <a:gd name="T11" fmla="*/ 70 h 70"/>
                <a:gd name="T12" fmla="*/ 9 w 70"/>
                <a:gd name="T13" fmla="*/ 68 h 70"/>
                <a:gd name="T14" fmla="*/ 64 w 70"/>
                <a:gd name="T15" fmla="*/ 6 h 70"/>
                <a:gd name="T16" fmla="*/ 52 w 70"/>
                <a:gd name="T17" fmla="*/ 4 h 70"/>
                <a:gd name="T18" fmla="*/ 49 w 70"/>
                <a:gd name="T19" fmla="*/ 7 h 70"/>
                <a:gd name="T20" fmla="*/ 49 w 70"/>
                <a:gd name="T21" fmla="*/ 11 h 70"/>
                <a:gd name="T22" fmla="*/ 60 w 70"/>
                <a:gd name="T23" fmla="*/ 21 h 70"/>
                <a:gd name="T24" fmla="*/ 63 w 70"/>
                <a:gd name="T25" fmla="*/ 21 h 70"/>
                <a:gd name="T26" fmla="*/ 66 w 70"/>
                <a:gd name="T27" fmla="*/ 18 h 70"/>
                <a:gd name="T28" fmla="*/ 64 w 70"/>
                <a:gd name="T29" fmla="*/ 6 h 70"/>
                <a:gd name="T30" fmla="*/ 22 w 70"/>
                <a:gd name="T31" fmla="*/ 62 h 70"/>
                <a:gd name="T32" fmla="*/ 19 w 70"/>
                <a:gd name="T33" fmla="*/ 62 h 70"/>
                <a:gd name="T34" fmla="*/ 8 w 70"/>
                <a:gd name="T35" fmla="*/ 51 h 70"/>
                <a:gd name="T36" fmla="*/ 8 w 70"/>
                <a:gd name="T37" fmla="*/ 48 h 70"/>
                <a:gd name="T38" fmla="*/ 42 w 70"/>
                <a:gd name="T39" fmla="*/ 14 h 70"/>
                <a:gd name="T40" fmla="*/ 45 w 70"/>
                <a:gd name="T41" fmla="*/ 14 h 70"/>
                <a:gd name="T42" fmla="*/ 56 w 70"/>
                <a:gd name="T43" fmla="*/ 25 h 70"/>
                <a:gd name="T44" fmla="*/ 56 w 70"/>
                <a:gd name="T45" fmla="*/ 28 h 70"/>
                <a:gd name="T46" fmla="*/ 22 w 70"/>
                <a:gd name="T47" fmla="*/ 6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70">
                  <a:moveTo>
                    <a:pt x="9" y="68"/>
                  </a:moveTo>
                  <a:cubicBezTo>
                    <a:pt x="10" y="67"/>
                    <a:pt x="11" y="67"/>
                    <a:pt x="10" y="66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9"/>
                    <a:pt x="3" y="60"/>
                    <a:pt x="2" y="6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9"/>
                    <a:pt x="1" y="70"/>
                    <a:pt x="2" y="70"/>
                  </a:cubicBezTo>
                  <a:lnTo>
                    <a:pt x="9" y="68"/>
                  </a:lnTo>
                  <a:close/>
                  <a:moveTo>
                    <a:pt x="64" y="6"/>
                  </a:moveTo>
                  <a:cubicBezTo>
                    <a:pt x="58" y="0"/>
                    <a:pt x="52" y="4"/>
                    <a:pt x="52" y="4"/>
                  </a:cubicBezTo>
                  <a:cubicBezTo>
                    <a:pt x="51" y="5"/>
                    <a:pt x="50" y="6"/>
                    <a:pt x="49" y="7"/>
                  </a:cubicBezTo>
                  <a:cubicBezTo>
                    <a:pt x="48" y="8"/>
                    <a:pt x="48" y="10"/>
                    <a:pt x="49" y="1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0" y="22"/>
                    <a:pt x="62" y="22"/>
                    <a:pt x="63" y="21"/>
                  </a:cubicBezTo>
                  <a:cubicBezTo>
                    <a:pt x="64" y="20"/>
                    <a:pt x="65" y="19"/>
                    <a:pt x="66" y="18"/>
                  </a:cubicBezTo>
                  <a:cubicBezTo>
                    <a:pt x="66" y="18"/>
                    <a:pt x="70" y="12"/>
                    <a:pt x="64" y="6"/>
                  </a:cubicBezTo>
                  <a:moveTo>
                    <a:pt x="22" y="62"/>
                  </a:moveTo>
                  <a:cubicBezTo>
                    <a:pt x="21" y="63"/>
                    <a:pt x="20" y="63"/>
                    <a:pt x="19" y="62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49"/>
                    <a:pt x="8" y="48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3"/>
                    <a:pt x="44" y="13"/>
                    <a:pt x="45" y="14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6"/>
                    <a:pt x="57" y="27"/>
                    <a:pt x="56" y="28"/>
                  </a:cubicBezTo>
                  <a:lnTo>
                    <a:pt x="22" y="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1527FF33-1382-4C1F-B047-7ECEFF3D43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836" y="1417839"/>
              <a:ext cx="1485738" cy="1232076"/>
            </a:xfrm>
            <a:custGeom>
              <a:avLst/>
              <a:gdLst>
                <a:gd name="T0" fmla="*/ 200 w 246"/>
                <a:gd name="T1" fmla="*/ 38 h 204"/>
                <a:gd name="T2" fmla="*/ 219 w 246"/>
                <a:gd name="T3" fmla="*/ 50 h 204"/>
                <a:gd name="T4" fmla="*/ 233 w 246"/>
                <a:gd name="T5" fmla="*/ 67 h 204"/>
                <a:gd name="T6" fmla="*/ 243 w 246"/>
                <a:gd name="T7" fmla="*/ 87 h 204"/>
                <a:gd name="T8" fmla="*/ 246 w 246"/>
                <a:gd name="T9" fmla="*/ 110 h 204"/>
                <a:gd name="T10" fmla="*/ 240 w 246"/>
                <a:gd name="T11" fmla="*/ 141 h 204"/>
                <a:gd name="T12" fmla="*/ 224 w 246"/>
                <a:gd name="T13" fmla="*/ 165 h 204"/>
                <a:gd name="T14" fmla="*/ 199 w 246"/>
                <a:gd name="T15" fmla="*/ 182 h 204"/>
                <a:gd name="T16" fmla="*/ 169 w 246"/>
                <a:gd name="T17" fmla="*/ 188 h 204"/>
                <a:gd name="T18" fmla="*/ 145 w 246"/>
                <a:gd name="T19" fmla="*/ 184 h 204"/>
                <a:gd name="T20" fmla="*/ 123 w 246"/>
                <a:gd name="T21" fmla="*/ 173 h 204"/>
                <a:gd name="T22" fmla="*/ 93 w 246"/>
                <a:gd name="T23" fmla="*/ 204 h 204"/>
                <a:gd name="T24" fmla="*/ 0 w 246"/>
                <a:gd name="T25" fmla="*/ 110 h 204"/>
                <a:gd name="T26" fmla="*/ 108 w 246"/>
                <a:gd name="T27" fmla="*/ 0 h 204"/>
                <a:gd name="T28" fmla="*/ 200 w 246"/>
                <a:gd name="T29" fmla="*/ 0 h 204"/>
                <a:gd name="T30" fmla="*/ 200 w 246"/>
                <a:gd name="T31" fmla="*/ 38 h 204"/>
                <a:gd name="T32" fmla="*/ 93 w 246"/>
                <a:gd name="T33" fmla="*/ 182 h 204"/>
                <a:gd name="T34" fmla="*/ 185 w 246"/>
                <a:gd name="T35" fmla="*/ 88 h 204"/>
                <a:gd name="T36" fmla="*/ 185 w 246"/>
                <a:gd name="T37" fmla="*/ 49 h 204"/>
                <a:gd name="T38" fmla="*/ 179 w 246"/>
                <a:gd name="T39" fmla="*/ 49 h 204"/>
                <a:gd name="T40" fmla="*/ 173 w 246"/>
                <a:gd name="T41" fmla="*/ 48 h 204"/>
                <a:gd name="T42" fmla="*/ 166 w 246"/>
                <a:gd name="T43" fmla="*/ 48 h 204"/>
                <a:gd name="T44" fmla="*/ 160 w 246"/>
                <a:gd name="T45" fmla="*/ 46 h 204"/>
                <a:gd name="T46" fmla="*/ 156 w 246"/>
                <a:gd name="T47" fmla="*/ 44 h 204"/>
                <a:gd name="T48" fmla="*/ 154 w 246"/>
                <a:gd name="T49" fmla="*/ 39 h 204"/>
                <a:gd name="T50" fmla="*/ 156 w 246"/>
                <a:gd name="T51" fmla="*/ 34 h 204"/>
                <a:gd name="T52" fmla="*/ 162 w 246"/>
                <a:gd name="T53" fmla="*/ 32 h 204"/>
                <a:gd name="T54" fmla="*/ 173 w 246"/>
                <a:gd name="T55" fmla="*/ 32 h 204"/>
                <a:gd name="T56" fmla="*/ 185 w 246"/>
                <a:gd name="T57" fmla="*/ 33 h 204"/>
                <a:gd name="T58" fmla="*/ 185 w 246"/>
                <a:gd name="T59" fmla="*/ 16 h 204"/>
                <a:gd name="T60" fmla="*/ 114 w 246"/>
                <a:gd name="T61" fmla="*/ 16 h 204"/>
                <a:gd name="T62" fmla="*/ 22 w 246"/>
                <a:gd name="T63" fmla="*/ 110 h 204"/>
                <a:gd name="T64" fmla="*/ 93 w 246"/>
                <a:gd name="T65" fmla="*/ 182 h 204"/>
                <a:gd name="T66" fmla="*/ 169 w 246"/>
                <a:gd name="T67" fmla="*/ 173 h 204"/>
                <a:gd name="T68" fmla="*/ 193 w 246"/>
                <a:gd name="T69" fmla="*/ 168 h 204"/>
                <a:gd name="T70" fmla="*/ 213 w 246"/>
                <a:gd name="T71" fmla="*/ 154 h 204"/>
                <a:gd name="T72" fmla="*/ 226 w 246"/>
                <a:gd name="T73" fmla="*/ 134 h 204"/>
                <a:gd name="T74" fmla="*/ 231 w 246"/>
                <a:gd name="T75" fmla="*/ 110 h 204"/>
                <a:gd name="T76" fmla="*/ 228 w 246"/>
                <a:gd name="T77" fmla="*/ 94 h 204"/>
                <a:gd name="T78" fmla="*/ 222 w 246"/>
                <a:gd name="T79" fmla="*/ 79 h 204"/>
                <a:gd name="T80" fmla="*/ 213 w 246"/>
                <a:gd name="T81" fmla="*/ 66 h 204"/>
                <a:gd name="T82" fmla="*/ 200 w 246"/>
                <a:gd name="T83" fmla="*/ 56 h 204"/>
                <a:gd name="T84" fmla="*/ 200 w 246"/>
                <a:gd name="T85" fmla="*/ 94 h 204"/>
                <a:gd name="T86" fmla="*/ 134 w 246"/>
                <a:gd name="T87" fmla="*/ 161 h 204"/>
                <a:gd name="T88" fmla="*/ 151 w 246"/>
                <a:gd name="T89" fmla="*/ 170 h 204"/>
                <a:gd name="T90" fmla="*/ 169 w 246"/>
                <a:gd name="T91" fmla="*/ 17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6" h="204">
                  <a:moveTo>
                    <a:pt x="200" y="38"/>
                  </a:moveTo>
                  <a:cubicBezTo>
                    <a:pt x="207" y="41"/>
                    <a:pt x="213" y="45"/>
                    <a:pt x="219" y="50"/>
                  </a:cubicBezTo>
                  <a:cubicBezTo>
                    <a:pt x="225" y="55"/>
                    <a:pt x="230" y="61"/>
                    <a:pt x="233" y="67"/>
                  </a:cubicBezTo>
                  <a:cubicBezTo>
                    <a:pt x="237" y="73"/>
                    <a:pt x="241" y="80"/>
                    <a:pt x="243" y="87"/>
                  </a:cubicBezTo>
                  <a:cubicBezTo>
                    <a:pt x="245" y="95"/>
                    <a:pt x="246" y="102"/>
                    <a:pt x="246" y="110"/>
                  </a:cubicBezTo>
                  <a:cubicBezTo>
                    <a:pt x="246" y="121"/>
                    <a:pt x="244" y="131"/>
                    <a:pt x="240" y="141"/>
                  </a:cubicBezTo>
                  <a:cubicBezTo>
                    <a:pt x="236" y="150"/>
                    <a:pt x="230" y="158"/>
                    <a:pt x="224" y="165"/>
                  </a:cubicBezTo>
                  <a:cubicBezTo>
                    <a:pt x="217" y="173"/>
                    <a:pt x="208" y="178"/>
                    <a:pt x="199" y="182"/>
                  </a:cubicBezTo>
                  <a:cubicBezTo>
                    <a:pt x="190" y="186"/>
                    <a:pt x="180" y="188"/>
                    <a:pt x="169" y="188"/>
                  </a:cubicBezTo>
                  <a:cubicBezTo>
                    <a:pt x="161" y="188"/>
                    <a:pt x="153" y="187"/>
                    <a:pt x="145" y="184"/>
                  </a:cubicBezTo>
                  <a:cubicBezTo>
                    <a:pt x="137" y="182"/>
                    <a:pt x="130" y="178"/>
                    <a:pt x="123" y="173"/>
                  </a:cubicBezTo>
                  <a:cubicBezTo>
                    <a:pt x="93" y="204"/>
                    <a:pt x="93" y="204"/>
                    <a:pt x="93" y="204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200" y="38"/>
                    <a:pt x="200" y="38"/>
                    <a:pt x="200" y="38"/>
                  </a:cubicBezTo>
                  <a:close/>
                  <a:moveTo>
                    <a:pt x="93" y="182"/>
                  </a:moveTo>
                  <a:cubicBezTo>
                    <a:pt x="185" y="88"/>
                    <a:pt x="185" y="88"/>
                    <a:pt x="185" y="88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3" y="49"/>
                    <a:pt x="181" y="49"/>
                    <a:pt x="179" y="49"/>
                  </a:cubicBezTo>
                  <a:cubicBezTo>
                    <a:pt x="177" y="48"/>
                    <a:pt x="175" y="48"/>
                    <a:pt x="173" y="48"/>
                  </a:cubicBezTo>
                  <a:cubicBezTo>
                    <a:pt x="171" y="48"/>
                    <a:pt x="168" y="48"/>
                    <a:pt x="166" y="48"/>
                  </a:cubicBezTo>
                  <a:cubicBezTo>
                    <a:pt x="164" y="47"/>
                    <a:pt x="162" y="47"/>
                    <a:pt x="160" y="46"/>
                  </a:cubicBezTo>
                  <a:cubicBezTo>
                    <a:pt x="158" y="46"/>
                    <a:pt x="157" y="45"/>
                    <a:pt x="156" y="44"/>
                  </a:cubicBezTo>
                  <a:cubicBezTo>
                    <a:pt x="154" y="43"/>
                    <a:pt x="154" y="41"/>
                    <a:pt x="154" y="39"/>
                  </a:cubicBezTo>
                  <a:cubicBezTo>
                    <a:pt x="154" y="37"/>
                    <a:pt x="155" y="35"/>
                    <a:pt x="156" y="34"/>
                  </a:cubicBezTo>
                  <a:cubicBezTo>
                    <a:pt x="158" y="32"/>
                    <a:pt x="159" y="32"/>
                    <a:pt x="162" y="32"/>
                  </a:cubicBezTo>
                  <a:cubicBezTo>
                    <a:pt x="165" y="32"/>
                    <a:pt x="169" y="32"/>
                    <a:pt x="173" y="32"/>
                  </a:cubicBezTo>
                  <a:cubicBezTo>
                    <a:pt x="177" y="32"/>
                    <a:pt x="181" y="32"/>
                    <a:pt x="185" y="33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93" y="182"/>
                    <a:pt x="93" y="182"/>
                    <a:pt x="93" y="182"/>
                  </a:cubicBezTo>
                  <a:close/>
                  <a:moveTo>
                    <a:pt x="169" y="173"/>
                  </a:moveTo>
                  <a:cubicBezTo>
                    <a:pt x="178" y="173"/>
                    <a:pt x="186" y="171"/>
                    <a:pt x="193" y="168"/>
                  </a:cubicBezTo>
                  <a:cubicBezTo>
                    <a:pt x="201" y="164"/>
                    <a:pt x="207" y="160"/>
                    <a:pt x="213" y="154"/>
                  </a:cubicBezTo>
                  <a:cubicBezTo>
                    <a:pt x="218" y="149"/>
                    <a:pt x="223" y="142"/>
                    <a:pt x="226" y="134"/>
                  </a:cubicBezTo>
                  <a:cubicBezTo>
                    <a:pt x="229" y="127"/>
                    <a:pt x="231" y="119"/>
                    <a:pt x="231" y="110"/>
                  </a:cubicBezTo>
                  <a:cubicBezTo>
                    <a:pt x="231" y="104"/>
                    <a:pt x="230" y="99"/>
                    <a:pt x="228" y="94"/>
                  </a:cubicBezTo>
                  <a:cubicBezTo>
                    <a:pt x="227" y="88"/>
                    <a:pt x="225" y="83"/>
                    <a:pt x="222" y="79"/>
                  </a:cubicBezTo>
                  <a:cubicBezTo>
                    <a:pt x="220" y="74"/>
                    <a:pt x="216" y="70"/>
                    <a:pt x="213" y="66"/>
                  </a:cubicBezTo>
                  <a:cubicBezTo>
                    <a:pt x="209" y="62"/>
                    <a:pt x="205" y="58"/>
                    <a:pt x="200" y="56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34" y="161"/>
                    <a:pt x="134" y="161"/>
                    <a:pt x="134" y="161"/>
                  </a:cubicBezTo>
                  <a:cubicBezTo>
                    <a:pt x="139" y="165"/>
                    <a:pt x="145" y="168"/>
                    <a:pt x="151" y="170"/>
                  </a:cubicBezTo>
                  <a:cubicBezTo>
                    <a:pt x="157" y="172"/>
                    <a:pt x="163" y="173"/>
                    <a:pt x="169" y="1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7857" tIns="43929" rIns="87857" bIns="43929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29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F2E3F1D-BC1E-4CC6-A983-3D9939033629}"/>
              </a:ext>
            </a:extLst>
          </p:cNvPr>
          <p:cNvSpPr/>
          <p:nvPr/>
        </p:nvSpPr>
        <p:spPr bwMode="auto">
          <a:xfrm>
            <a:off x="6096001" y="2979506"/>
            <a:ext cx="1777597" cy="263338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EAEACA-0C38-4464-B638-A95F773EEE9A}"/>
              </a:ext>
            </a:extLst>
          </p:cNvPr>
          <p:cNvSpPr/>
          <p:nvPr/>
        </p:nvSpPr>
        <p:spPr bwMode="auto">
          <a:xfrm>
            <a:off x="1" y="2917693"/>
            <a:ext cx="6096000" cy="2633380"/>
          </a:xfrm>
          <a:prstGeom prst="rect">
            <a:avLst/>
          </a:prstGeom>
          <a:solidFill>
            <a:srgbClr val="F8F8F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24">
            <a:extLst>
              <a:ext uri="{FF2B5EF4-FFF2-40B4-BE49-F238E27FC236}">
                <a16:creationId xmlns:a16="http://schemas.microsoft.com/office/drawing/2014/main" id="{18915F9B-3719-4008-A498-7931105435DF}"/>
              </a:ext>
            </a:extLst>
          </p:cNvPr>
          <p:cNvSpPr/>
          <p:nvPr/>
        </p:nvSpPr>
        <p:spPr>
          <a:xfrm>
            <a:off x="448214" y="2073437"/>
            <a:ext cx="5202668" cy="312321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46632" rIns="91426" bIns="46632" anchor="ctr" anchorCtr="0" compatLnSpc="1">
            <a:noAutofit/>
          </a:bodyPr>
          <a:lstStyle/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61" b="1" kern="0" dirty="0">
                <a:solidFill>
                  <a:srgbClr val="505050"/>
                </a:solidFill>
                <a:latin typeface="Segoe UI"/>
              </a:rPr>
              <a:t>Document labeling – what is it? </a:t>
            </a:r>
          </a:p>
          <a:p>
            <a:pPr defTabSz="932295">
              <a:spcAft>
                <a:spcPts val="1765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68" kern="0" dirty="0">
                <a:solidFill>
                  <a:srgbClr val="505050"/>
                </a:solidFill>
                <a:latin typeface="Segoe UI"/>
              </a:rPr>
              <a:t>Metadata written into document files </a:t>
            </a:r>
          </a:p>
          <a:p>
            <a:pPr defTabSz="932295">
              <a:spcAft>
                <a:spcPts val="1765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68" kern="0" dirty="0">
                <a:solidFill>
                  <a:srgbClr val="505050"/>
                </a:solidFill>
                <a:latin typeface="Segoe UI"/>
              </a:rPr>
              <a:t>Travels with the document as it moves</a:t>
            </a:r>
          </a:p>
          <a:p>
            <a:pPr defTabSz="932295">
              <a:spcAft>
                <a:spcPts val="1765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68" kern="0" dirty="0">
                <a:solidFill>
                  <a:srgbClr val="505050"/>
                </a:solidFill>
                <a:latin typeface="Segoe UI"/>
              </a:rPr>
              <a:t>In clear text so that other systems such as a DLP engine can read it</a:t>
            </a:r>
          </a:p>
          <a:p>
            <a:pPr defTabSz="932295">
              <a:spcAft>
                <a:spcPts val="1765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68" kern="0" dirty="0">
                <a:solidFill>
                  <a:srgbClr val="505050"/>
                </a:solidFill>
                <a:latin typeface="Segoe UI"/>
              </a:rPr>
              <a:t>Used for the purpose of apply a protection action or data governance action – determined by policy</a:t>
            </a:r>
          </a:p>
          <a:p>
            <a:pPr defTabSz="932295">
              <a:spcAft>
                <a:spcPts val="1765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68" kern="0" dirty="0">
                <a:solidFill>
                  <a:srgbClr val="505050"/>
                </a:solidFill>
                <a:latin typeface="Segoe UI"/>
              </a:rPr>
              <a:t>Can be customized per the organization’s needs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2BED1CB-FCC2-47F0-843A-1ED376CFCCCC}"/>
              </a:ext>
            </a:extLst>
          </p:cNvPr>
          <p:cNvGrpSpPr/>
          <p:nvPr/>
        </p:nvGrpSpPr>
        <p:grpSpPr>
          <a:xfrm>
            <a:off x="316523" y="478645"/>
            <a:ext cx="846571" cy="782628"/>
            <a:chOff x="3632703" y="1562572"/>
            <a:chExt cx="2349391" cy="234939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6B25805-2EC1-434B-83EA-7746A635B0BD}"/>
                </a:ext>
              </a:extLst>
            </p:cNvPr>
            <p:cNvSpPr/>
            <p:nvPr/>
          </p:nvSpPr>
          <p:spPr bwMode="auto">
            <a:xfrm>
              <a:off x="3632703" y="1562572"/>
              <a:ext cx="2349391" cy="2349391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00096DFF-A89F-4B99-BAEF-574BC6EBE3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4529" y="2154792"/>
              <a:ext cx="1485738" cy="1232076"/>
            </a:xfrm>
            <a:custGeom>
              <a:avLst/>
              <a:gdLst>
                <a:gd name="T0" fmla="*/ 200 w 246"/>
                <a:gd name="T1" fmla="*/ 38 h 204"/>
                <a:gd name="T2" fmla="*/ 219 w 246"/>
                <a:gd name="T3" fmla="*/ 50 h 204"/>
                <a:gd name="T4" fmla="*/ 233 w 246"/>
                <a:gd name="T5" fmla="*/ 67 h 204"/>
                <a:gd name="T6" fmla="*/ 243 w 246"/>
                <a:gd name="T7" fmla="*/ 87 h 204"/>
                <a:gd name="T8" fmla="*/ 246 w 246"/>
                <a:gd name="T9" fmla="*/ 110 h 204"/>
                <a:gd name="T10" fmla="*/ 240 w 246"/>
                <a:gd name="T11" fmla="*/ 141 h 204"/>
                <a:gd name="T12" fmla="*/ 224 w 246"/>
                <a:gd name="T13" fmla="*/ 165 h 204"/>
                <a:gd name="T14" fmla="*/ 199 w 246"/>
                <a:gd name="T15" fmla="*/ 182 h 204"/>
                <a:gd name="T16" fmla="*/ 169 w 246"/>
                <a:gd name="T17" fmla="*/ 188 h 204"/>
                <a:gd name="T18" fmla="*/ 145 w 246"/>
                <a:gd name="T19" fmla="*/ 184 h 204"/>
                <a:gd name="T20" fmla="*/ 123 w 246"/>
                <a:gd name="T21" fmla="*/ 173 h 204"/>
                <a:gd name="T22" fmla="*/ 93 w 246"/>
                <a:gd name="T23" fmla="*/ 204 h 204"/>
                <a:gd name="T24" fmla="*/ 0 w 246"/>
                <a:gd name="T25" fmla="*/ 110 h 204"/>
                <a:gd name="T26" fmla="*/ 108 w 246"/>
                <a:gd name="T27" fmla="*/ 0 h 204"/>
                <a:gd name="T28" fmla="*/ 200 w 246"/>
                <a:gd name="T29" fmla="*/ 0 h 204"/>
                <a:gd name="T30" fmla="*/ 200 w 246"/>
                <a:gd name="T31" fmla="*/ 38 h 204"/>
                <a:gd name="T32" fmla="*/ 93 w 246"/>
                <a:gd name="T33" fmla="*/ 182 h 204"/>
                <a:gd name="T34" fmla="*/ 185 w 246"/>
                <a:gd name="T35" fmla="*/ 88 h 204"/>
                <a:gd name="T36" fmla="*/ 185 w 246"/>
                <a:gd name="T37" fmla="*/ 49 h 204"/>
                <a:gd name="T38" fmla="*/ 179 w 246"/>
                <a:gd name="T39" fmla="*/ 49 h 204"/>
                <a:gd name="T40" fmla="*/ 173 w 246"/>
                <a:gd name="T41" fmla="*/ 48 h 204"/>
                <a:gd name="T42" fmla="*/ 166 w 246"/>
                <a:gd name="T43" fmla="*/ 48 h 204"/>
                <a:gd name="T44" fmla="*/ 160 w 246"/>
                <a:gd name="T45" fmla="*/ 46 h 204"/>
                <a:gd name="T46" fmla="*/ 156 w 246"/>
                <a:gd name="T47" fmla="*/ 44 h 204"/>
                <a:gd name="T48" fmla="*/ 154 w 246"/>
                <a:gd name="T49" fmla="*/ 39 h 204"/>
                <a:gd name="T50" fmla="*/ 156 w 246"/>
                <a:gd name="T51" fmla="*/ 34 h 204"/>
                <a:gd name="T52" fmla="*/ 162 w 246"/>
                <a:gd name="T53" fmla="*/ 32 h 204"/>
                <a:gd name="T54" fmla="*/ 173 w 246"/>
                <a:gd name="T55" fmla="*/ 32 h 204"/>
                <a:gd name="T56" fmla="*/ 185 w 246"/>
                <a:gd name="T57" fmla="*/ 33 h 204"/>
                <a:gd name="T58" fmla="*/ 185 w 246"/>
                <a:gd name="T59" fmla="*/ 16 h 204"/>
                <a:gd name="T60" fmla="*/ 114 w 246"/>
                <a:gd name="T61" fmla="*/ 16 h 204"/>
                <a:gd name="T62" fmla="*/ 22 w 246"/>
                <a:gd name="T63" fmla="*/ 110 h 204"/>
                <a:gd name="T64" fmla="*/ 93 w 246"/>
                <a:gd name="T65" fmla="*/ 182 h 204"/>
                <a:gd name="T66" fmla="*/ 169 w 246"/>
                <a:gd name="T67" fmla="*/ 173 h 204"/>
                <a:gd name="T68" fmla="*/ 193 w 246"/>
                <a:gd name="T69" fmla="*/ 168 h 204"/>
                <a:gd name="T70" fmla="*/ 213 w 246"/>
                <a:gd name="T71" fmla="*/ 154 h 204"/>
                <a:gd name="T72" fmla="*/ 226 w 246"/>
                <a:gd name="T73" fmla="*/ 134 h 204"/>
                <a:gd name="T74" fmla="*/ 231 w 246"/>
                <a:gd name="T75" fmla="*/ 110 h 204"/>
                <a:gd name="T76" fmla="*/ 228 w 246"/>
                <a:gd name="T77" fmla="*/ 94 h 204"/>
                <a:gd name="T78" fmla="*/ 222 w 246"/>
                <a:gd name="T79" fmla="*/ 79 h 204"/>
                <a:gd name="T80" fmla="*/ 213 w 246"/>
                <a:gd name="T81" fmla="*/ 66 h 204"/>
                <a:gd name="T82" fmla="*/ 200 w 246"/>
                <a:gd name="T83" fmla="*/ 56 h 204"/>
                <a:gd name="T84" fmla="*/ 200 w 246"/>
                <a:gd name="T85" fmla="*/ 94 h 204"/>
                <a:gd name="T86" fmla="*/ 134 w 246"/>
                <a:gd name="T87" fmla="*/ 161 h 204"/>
                <a:gd name="T88" fmla="*/ 151 w 246"/>
                <a:gd name="T89" fmla="*/ 170 h 204"/>
                <a:gd name="T90" fmla="*/ 169 w 246"/>
                <a:gd name="T91" fmla="*/ 17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6" h="204">
                  <a:moveTo>
                    <a:pt x="200" y="38"/>
                  </a:moveTo>
                  <a:cubicBezTo>
                    <a:pt x="207" y="41"/>
                    <a:pt x="213" y="45"/>
                    <a:pt x="219" y="50"/>
                  </a:cubicBezTo>
                  <a:cubicBezTo>
                    <a:pt x="225" y="55"/>
                    <a:pt x="230" y="61"/>
                    <a:pt x="233" y="67"/>
                  </a:cubicBezTo>
                  <a:cubicBezTo>
                    <a:pt x="237" y="73"/>
                    <a:pt x="241" y="80"/>
                    <a:pt x="243" y="87"/>
                  </a:cubicBezTo>
                  <a:cubicBezTo>
                    <a:pt x="245" y="95"/>
                    <a:pt x="246" y="102"/>
                    <a:pt x="246" y="110"/>
                  </a:cubicBezTo>
                  <a:cubicBezTo>
                    <a:pt x="246" y="121"/>
                    <a:pt x="244" y="131"/>
                    <a:pt x="240" y="141"/>
                  </a:cubicBezTo>
                  <a:cubicBezTo>
                    <a:pt x="236" y="150"/>
                    <a:pt x="230" y="158"/>
                    <a:pt x="224" y="165"/>
                  </a:cubicBezTo>
                  <a:cubicBezTo>
                    <a:pt x="217" y="173"/>
                    <a:pt x="208" y="178"/>
                    <a:pt x="199" y="182"/>
                  </a:cubicBezTo>
                  <a:cubicBezTo>
                    <a:pt x="190" y="186"/>
                    <a:pt x="180" y="188"/>
                    <a:pt x="169" y="188"/>
                  </a:cubicBezTo>
                  <a:cubicBezTo>
                    <a:pt x="161" y="188"/>
                    <a:pt x="153" y="187"/>
                    <a:pt x="145" y="184"/>
                  </a:cubicBezTo>
                  <a:cubicBezTo>
                    <a:pt x="137" y="182"/>
                    <a:pt x="130" y="178"/>
                    <a:pt x="123" y="173"/>
                  </a:cubicBezTo>
                  <a:cubicBezTo>
                    <a:pt x="93" y="204"/>
                    <a:pt x="93" y="204"/>
                    <a:pt x="93" y="204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200" y="38"/>
                    <a:pt x="200" y="38"/>
                    <a:pt x="200" y="38"/>
                  </a:cubicBezTo>
                  <a:close/>
                  <a:moveTo>
                    <a:pt x="93" y="182"/>
                  </a:moveTo>
                  <a:cubicBezTo>
                    <a:pt x="185" y="88"/>
                    <a:pt x="185" y="88"/>
                    <a:pt x="185" y="88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3" y="49"/>
                    <a:pt x="181" y="49"/>
                    <a:pt x="179" y="49"/>
                  </a:cubicBezTo>
                  <a:cubicBezTo>
                    <a:pt x="177" y="48"/>
                    <a:pt x="175" y="48"/>
                    <a:pt x="173" y="48"/>
                  </a:cubicBezTo>
                  <a:cubicBezTo>
                    <a:pt x="171" y="48"/>
                    <a:pt x="168" y="48"/>
                    <a:pt x="166" y="48"/>
                  </a:cubicBezTo>
                  <a:cubicBezTo>
                    <a:pt x="164" y="47"/>
                    <a:pt x="162" y="47"/>
                    <a:pt x="160" y="46"/>
                  </a:cubicBezTo>
                  <a:cubicBezTo>
                    <a:pt x="158" y="46"/>
                    <a:pt x="157" y="45"/>
                    <a:pt x="156" y="44"/>
                  </a:cubicBezTo>
                  <a:cubicBezTo>
                    <a:pt x="154" y="43"/>
                    <a:pt x="154" y="41"/>
                    <a:pt x="154" y="39"/>
                  </a:cubicBezTo>
                  <a:cubicBezTo>
                    <a:pt x="154" y="37"/>
                    <a:pt x="155" y="35"/>
                    <a:pt x="156" y="34"/>
                  </a:cubicBezTo>
                  <a:cubicBezTo>
                    <a:pt x="158" y="32"/>
                    <a:pt x="159" y="32"/>
                    <a:pt x="162" y="32"/>
                  </a:cubicBezTo>
                  <a:cubicBezTo>
                    <a:pt x="165" y="32"/>
                    <a:pt x="169" y="32"/>
                    <a:pt x="173" y="32"/>
                  </a:cubicBezTo>
                  <a:cubicBezTo>
                    <a:pt x="177" y="32"/>
                    <a:pt x="181" y="32"/>
                    <a:pt x="185" y="33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93" y="182"/>
                    <a:pt x="93" y="182"/>
                    <a:pt x="93" y="182"/>
                  </a:cubicBezTo>
                  <a:close/>
                  <a:moveTo>
                    <a:pt x="169" y="173"/>
                  </a:moveTo>
                  <a:cubicBezTo>
                    <a:pt x="178" y="173"/>
                    <a:pt x="186" y="171"/>
                    <a:pt x="193" y="168"/>
                  </a:cubicBezTo>
                  <a:cubicBezTo>
                    <a:pt x="201" y="164"/>
                    <a:pt x="207" y="160"/>
                    <a:pt x="213" y="154"/>
                  </a:cubicBezTo>
                  <a:cubicBezTo>
                    <a:pt x="218" y="149"/>
                    <a:pt x="223" y="142"/>
                    <a:pt x="226" y="134"/>
                  </a:cubicBezTo>
                  <a:cubicBezTo>
                    <a:pt x="229" y="127"/>
                    <a:pt x="231" y="119"/>
                    <a:pt x="231" y="110"/>
                  </a:cubicBezTo>
                  <a:cubicBezTo>
                    <a:pt x="231" y="104"/>
                    <a:pt x="230" y="99"/>
                    <a:pt x="228" y="94"/>
                  </a:cubicBezTo>
                  <a:cubicBezTo>
                    <a:pt x="227" y="88"/>
                    <a:pt x="225" y="83"/>
                    <a:pt x="222" y="79"/>
                  </a:cubicBezTo>
                  <a:cubicBezTo>
                    <a:pt x="220" y="74"/>
                    <a:pt x="216" y="70"/>
                    <a:pt x="213" y="66"/>
                  </a:cubicBezTo>
                  <a:cubicBezTo>
                    <a:pt x="209" y="62"/>
                    <a:pt x="205" y="58"/>
                    <a:pt x="200" y="56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34" y="161"/>
                    <a:pt x="134" y="161"/>
                    <a:pt x="134" y="161"/>
                  </a:cubicBezTo>
                  <a:cubicBezTo>
                    <a:pt x="139" y="165"/>
                    <a:pt x="145" y="168"/>
                    <a:pt x="151" y="170"/>
                  </a:cubicBezTo>
                  <a:cubicBezTo>
                    <a:pt x="157" y="172"/>
                    <a:pt x="163" y="173"/>
                    <a:pt x="169" y="17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87857" tIns="43929" rIns="87857" bIns="43929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29">
                <a:solidFill>
                  <a:srgbClr val="50505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724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C:\Users\pragyap\AppData\Local\Microsoft\Windows\INetCache\Content.Word\Account log.jpg">
            <a:extLst>
              <a:ext uri="{FF2B5EF4-FFF2-40B4-BE49-F238E27FC236}">
                <a16:creationId xmlns:a16="http://schemas.microsoft.com/office/drawing/2014/main" id="{C5E6A530-47D7-4782-8A20-3BB515D8B6FF}"/>
              </a:ext>
            </a:extLst>
          </p:cNvPr>
          <p:cNvPicPr/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1974"/>
          <a:stretch/>
        </p:blipFill>
        <p:spPr bwMode="auto">
          <a:xfrm>
            <a:off x="448213" y="2758069"/>
            <a:ext cx="11415681" cy="2754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C:\Users\pragyap\AppData\Local\Microsoft\Windows\INetCache\Content.Word\Account log.jpg">
            <a:extLst>
              <a:ext uri="{FF2B5EF4-FFF2-40B4-BE49-F238E27FC236}">
                <a16:creationId xmlns:a16="http://schemas.microsoft.com/office/drawing/2014/main" id="{8A068B17-DD8B-4DA3-B99A-43C09CE65B7B}"/>
              </a:ext>
            </a:extLst>
          </p:cNvPr>
          <p:cNvPicPr/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28314" y="2597786"/>
            <a:ext cx="1374645" cy="1356574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</p:pic>
      <p:pic>
        <p:nvPicPr>
          <p:cNvPr id="24" name="Picture 23" descr="C:\Users\pragyap\AppData\Local\Microsoft\Windows\INetCache\Content.Word\Account log.jpg">
            <a:extLst>
              <a:ext uri="{FF2B5EF4-FFF2-40B4-BE49-F238E27FC236}">
                <a16:creationId xmlns:a16="http://schemas.microsoft.com/office/drawing/2014/main" id="{98EB82CC-3A90-4955-8D41-96F0B1383512}"/>
              </a:ext>
            </a:extLst>
          </p:cNvPr>
          <p:cNvPicPr/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931"/>
          <a:stretch/>
        </p:blipFill>
        <p:spPr bwMode="auto">
          <a:xfrm>
            <a:off x="3483419" y="2430620"/>
            <a:ext cx="1844751" cy="1820500"/>
          </a:xfrm>
          <a:prstGeom prst="ellipse">
            <a:avLst/>
          </a:prstGeom>
          <a:solidFill>
            <a:srgbClr val="F8F8F8"/>
          </a:solidFill>
          <a:ln w="57150">
            <a:solidFill>
              <a:schemeClr val="tx2"/>
            </a:solidFill>
          </a:ln>
        </p:spPr>
      </p:pic>
      <p:pic>
        <p:nvPicPr>
          <p:cNvPr id="39" name="Picture 38" descr="C:\Users\pragyap\AppData\Local\Microsoft\Windows\INetCache\Content.Word\Account log.jpg">
            <a:extLst>
              <a:ext uri="{FF2B5EF4-FFF2-40B4-BE49-F238E27FC236}">
                <a16:creationId xmlns:a16="http://schemas.microsoft.com/office/drawing/2014/main" id="{9AEDDF95-E564-41A2-84BA-213AF4BEA88A}"/>
              </a:ext>
            </a:extLst>
          </p:cNvPr>
          <p:cNvPicPr/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49335" y="3791198"/>
            <a:ext cx="2399601" cy="2368057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D25F651-C3B5-4A53-8C8C-F9F1AEB64FB6}"/>
              </a:ext>
            </a:extLst>
          </p:cNvPr>
          <p:cNvGrpSpPr/>
          <p:nvPr/>
        </p:nvGrpSpPr>
        <p:grpSpPr>
          <a:xfrm>
            <a:off x="1888528" y="1656418"/>
            <a:ext cx="7960527" cy="941368"/>
            <a:chOff x="1926396" y="1689136"/>
            <a:chExt cx="8120152" cy="96024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EEF0CA2-7F6F-42F9-852C-E9D69F73369B}"/>
                </a:ext>
              </a:extLst>
            </p:cNvPr>
            <p:cNvGrpSpPr/>
            <p:nvPr/>
          </p:nvGrpSpPr>
          <p:grpSpPr>
            <a:xfrm>
              <a:off x="1926396" y="1875640"/>
              <a:ext cx="386870" cy="773740"/>
              <a:chOff x="1926396" y="1875640"/>
              <a:chExt cx="386870" cy="773740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F1C5764D-0157-4B69-A974-B73FE22795D1}"/>
                  </a:ext>
                </a:extLst>
              </p:cNvPr>
              <p:cNvCxnSpPr>
                <a:stCxn id="23" idx="0"/>
              </p:cNvCxnSpPr>
              <p:nvPr/>
            </p:nvCxnSpPr>
            <p:spPr>
              <a:xfrm flipV="1">
                <a:off x="1954048" y="1875640"/>
                <a:ext cx="0" cy="773740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3133DE3-3BC4-4A6D-9DC0-A1827B2A58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6396" y="1875640"/>
                <a:ext cx="386870" cy="0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D99D2B-0ACD-4795-AA87-1E7B8620999F}"/>
                </a:ext>
              </a:extLst>
            </p:cNvPr>
            <p:cNvSpPr txBox="1"/>
            <p:nvPr/>
          </p:nvSpPr>
          <p:spPr>
            <a:xfrm>
              <a:off x="2350507" y="1689136"/>
              <a:ext cx="7696041" cy="373007"/>
            </a:xfrm>
            <a:prstGeom prst="rect">
              <a:avLst/>
            </a:prstGeom>
            <a:noFill/>
          </p:spPr>
          <p:txBody>
            <a:bodyPr wrap="square" lIns="91427" tIns="91427" rIns="91427" bIns="91427" rtlCol="0">
              <a:spAutoFit/>
            </a:bodyPr>
            <a:lstStyle>
              <a:defPPr>
                <a:defRPr lang="en-US"/>
              </a:defPPr>
              <a:lvl1pPr lvl="0">
                <a:defRPr kern="0"/>
              </a:lvl1pPr>
            </a:lstStyle>
            <a:p>
              <a:pPr defTabSz="914367">
                <a:defRPr/>
              </a:pPr>
              <a:r>
                <a:rPr lang="en-US" sz="1176" dirty="0">
                  <a:solidFill>
                    <a:srgbClr val="0078D7"/>
                  </a:solidFill>
                  <a:latin typeface="Segoe UI"/>
                </a:rPr>
                <a:t>Labels are persistent and readable by other systems e.g. DLP engine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C0672B2-8EA1-4765-AA39-477C6E4CF831}"/>
              </a:ext>
            </a:extLst>
          </p:cNvPr>
          <p:cNvGrpSpPr/>
          <p:nvPr/>
        </p:nvGrpSpPr>
        <p:grpSpPr>
          <a:xfrm>
            <a:off x="4347576" y="2022933"/>
            <a:ext cx="2848556" cy="396340"/>
            <a:chOff x="4434753" y="2063000"/>
            <a:chExt cx="2905675" cy="40428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576DAD4-E534-4F06-A741-B35C1541F35B}"/>
                </a:ext>
              </a:extLst>
            </p:cNvPr>
            <p:cNvGrpSpPr/>
            <p:nvPr/>
          </p:nvGrpSpPr>
          <p:grpSpPr>
            <a:xfrm>
              <a:off x="4434753" y="2211463"/>
              <a:ext cx="386870" cy="255824"/>
              <a:chOff x="1927379" y="1875640"/>
              <a:chExt cx="386870" cy="255824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065C193-9EA2-4E14-8E8A-A1F809E18C6C}"/>
                  </a:ext>
                </a:extLst>
              </p:cNvPr>
              <p:cNvCxnSpPr>
                <a:cxnSpLocks/>
                <a:stCxn id="24" idx="0"/>
              </p:cNvCxnSpPr>
              <p:nvPr/>
            </p:nvCxnSpPr>
            <p:spPr>
              <a:xfrm flipH="1" flipV="1">
                <a:off x="1954049" y="1875640"/>
                <a:ext cx="0" cy="255824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29B53C0-B0A6-4232-BB18-C24709E6D1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7379" y="1901680"/>
                <a:ext cx="386870" cy="0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75D7977-DE24-4A23-BD73-66631569C47C}"/>
                </a:ext>
              </a:extLst>
            </p:cNvPr>
            <p:cNvSpPr txBox="1"/>
            <p:nvPr/>
          </p:nvSpPr>
          <p:spPr>
            <a:xfrm>
              <a:off x="4848294" y="2063000"/>
              <a:ext cx="2492134" cy="373007"/>
            </a:xfrm>
            <a:prstGeom prst="rect">
              <a:avLst/>
            </a:prstGeom>
            <a:noFill/>
          </p:spPr>
          <p:txBody>
            <a:bodyPr wrap="square" lIns="91427" tIns="91427" rIns="91427" bIns="91427" rtlCol="0">
              <a:spAutoFit/>
            </a:bodyPr>
            <a:lstStyle>
              <a:defPPr>
                <a:defRPr lang="en-US"/>
              </a:defPPr>
              <a:lvl1pPr lvl="0">
                <a:defRPr kern="0"/>
              </a:lvl1pPr>
            </a:lstStyle>
            <a:p>
              <a:pPr defTabSz="914367">
                <a:defRPr/>
              </a:pPr>
              <a:r>
                <a:rPr lang="en-US" sz="1176" dirty="0">
                  <a:solidFill>
                    <a:srgbClr val="0078D7"/>
                  </a:solidFill>
                  <a:latin typeface="Segoe UI"/>
                </a:rPr>
                <a:t>Label is metadata written to data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7884955-8335-4FF1-A1B7-AE9D377330F0}"/>
              </a:ext>
            </a:extLst>
          </p:cNvPr>
          <p:cNvGrpSpPr/>
          <p:nvPr/>
        </p:nvGrpSpPr>
        <p:grpSpPr>
          <a:xfrm>
            <a:off x="6832044" y="2376252"/>
            <a:ext cx="3698111" cy="1384353"/>
            <a:chOff x="6969040" y="2423404"/>
            <a:chExt cx="3772266" cy="141211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F34B40B-4F3A-4696-ADC7-6C3EA2403BBA}"/>
                </a:ext>
              </a:extLst>
            </p:cNvPr>
            <p:cNvGrpSpPr/>
            <p:nvPr/>
          </p:nvGrpSpPr>
          <p:grpSpPr>
            <a:xfrm>
              <a:off x="6969040" y="2599504"/>
              <a:ext cx="386870" cy="1236012"/>
              <a:chOff x="1925761" y="1875640"/>
              <a:chExt cx="386870" cy="773740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ADA8392-C4AC-4988-8706-CCD1D7F5B6FB}"/>
                  </a:ext>
                </a:extLst>
              </p:cNvPr>
              <p:cNvCxnSpPr/>
              <p:nvPr/>
            </p:nvCxnSpPr>
            <p:spPr>
              <a:xfrm flipV="1">
                <a:off x="1954048" y="1875640"/>
                <a:ext cx="0" cy="773740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DC9BBD6-9ADE-4A59-A985-CDD555EEEB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5761" y="1875640"/>
                <a:ext cx="386870" cy="0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40D099-FA2F-476E-8AAD-C67E6A251885}"/>
                </a:ext>
              </a:extLst>
            </p:cNvPr>
            <p:cNvSpPr txBox="1"/>
            <p:nvPr/>
          </p:nvSpPr>
          <p:spPr>
            <a:xfrm>
              <a:off x="7400524" y="2423404"/>
              <a:ext cx="3340782" cy="373007"/>
            </a:xfrm>
            <a:prstGeom prst="rect">
              <a:avLst/>
            </a:prstGeom>
            <a:noFill/>
          </p:spPr>
          <p:txBody>
            <a:bodyPr wrap="square" lIns="91427" tIns="91427" rIns="91427" bIns="91427" rtlCol="0">
              <a:spAutoFit/>
            </a:bodyPr>
            <a:lstStyle>
              <a:defPPr>
                <a:defRPr lang="en-US"/>
              </a:defPPr>
              <a:lvl1pPr lvl="0">
                <a:defRPr kern="0"/>
              </a:lvl1pPr>
            </a:lstStyle>
            <a:p>
              <a:pPr defTabSz="914367">
                <a:defRPr/>
              </a:pPr>
              <a:r>
                <a:rPr lang="en-US" sz="1176" dirty="0">
                  <a:solidFill>
                    <a:srgbClr val="0078D7"/>
                  </a:solidFill>
                  <a:latin typeface="Segoe UI"/>
                </a:rPr>
                <a:t>Sensitive data is automatically detected</a:t>
              </a:r>
            </a:p>
          </p:txBody>
        </p:sp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FC1727DE-E728-47DD-8E8B-DA2777C4C7AE}"/>
              </a:ext>
            </a:extLst>
          </p:cNvPr>
          <p:cNvSpPr txBox="1">
            <a:spLocks/>
          </p:cNvSpPr>
          <p:nvPr/>
        </p:nvSpPr>
        <p:spPr>
          <a:xfrm>
            <a:off x="1163093" y="470488"/>
            <a:ext cx="10447631" cy="550955"/>
          </a:xfrm>
          <a:prstGeom prst="rect">
            <a:avLst/>
          </a:prstGeom>
          <a:noFill/>
          <a:ln>
            <a:noFill/>
          </a:ln>
        </p:spPr>
        <p:txBody>
          <a:bodyPr vert="horz" wrap="square" lIns="143428" tIns="89642" rIns="0" bIns="89642" anchor="ctr" anchorCtr="0" compatLnSpc="1">
            <a:noAutofit/>
          </a:bodyPr>
          <a:lstStyle>
            <a:lvl1pPr marL="0" marR="0" lvl="0" indent="0" algn="l" defTabSz="932742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200" b="0" i="0" u="none" strike="noStrike" kern="0" cap="all" spc="120" baseline="0">
                <a:solidFill>
                  <a:srgbClr val="000000"/>
                </a:solidFill>
                <a:uFillTx/>
                <a:latin typeface="Segoe UI"/>
                <a:ea typeface="Segoe UI Black" pitchFamily="34"/>
                <a:cs typeface="Segoe UI Black" pitchFamily="34"/>
              </a:defRPr>
            </a:lvl1pPr>
          </a:lstStyle>
          <a:p>
            <a:pPr defTabSz="914367">
              <a:lnSpc>
                <a:spcPct val="100000"/>
              </a:lnSpc>
              <a:defRPr/>
            </a:pPr>
            <a:r>
              <a:rPr lang="en-US" sz="2745" spc="118" dirty="0">
                <a:solidFill>
                  <a:srgbClr val="505050"/>
                </a:solidFill>
              </a:rPr>
              <a:t>Classification &amp; labeling example – </a:t>
            </a:r>
            <a:r>
              <a:rPr lang="en-US" sz="2745" b="1" spc="118" dirty="0">
                <a:solidFill>
                  <a:schemeClr val="accent1"/>
                </a:solidFill>
              </a:rPr>
              <a:t>sensitive data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65673DE-9780-4A4E-BF1E-0968F2E7EDA2}"/>
              </a:ext>
            </a:extLst>
          </p:cNvPr>
          <p:cNvSpPr/>
          <p:nvPr/>
        </p:nvSpPr>
        <p:spPr>
          <a:xfrm>
            <a:off x="1163094" y="897609"/>
            <a:ext cx="9475721" cy="392245"/>
          </a:xfrm>
          <a:prstGeom prst="rect">
            <a:avLst/>
          </a:prstGeom>
        </p:spPr>
        <p:txBody>
          <a:bodyPr wrap="square" lIns="143428">
            <a:spAutoFit/>
          </a:bodyPr>
          <a:lstStyle/>
          <a:p>
            <a:pPr defTabSz="914367">
              <a:defRPr/>
            </a:pPr>
            <a:r>
              <a:rPr lang="en-US" sz="1961" dirty="0">
                <a:solidFill>
                  <a:srgbClr val="505050"/>
                </a:solidFill>
                <a:latin typeface="Segoe UI"/>
              </a:rPr>
              <a:t>Discover personal data and apply persistent labels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2BED1CB-FCC2-47F0-843A-1ED376CFCCCC}"/>
              </a:ext>
            </a:extLst>
          </p:cNvPr>
          <p:cNvGrpSpPr/>
          <p:nvPr/>
        </p:nvGrpSpPr>
        <p:grpSpPr>
          <a:xfrm>
            <a:off x="316523" y="478645"/>
            <a:ext cx="846571" cy="782628"/>
            <a:chOff x="3632703" y="1562572"/>
            <a:chExt cx="2349391" cy="234939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6B25805-2EC1-434B-83EA-7746A635B0BD}"/>
                </a:ext>
              </a:extLst>
            </p:cNvPr>
            <p:cNvSpPr/>
            <p:nvPr/>
          </p:nvSpPr>
          <p:spPr bwMode="auto">
            <a:xfrm>
              <a:off x="3632703" y="1562572"/>
              <a:ext cx="2349391" cy="2349391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00096DFF-A89F-4B99-BAEF-574BC6EBE3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4529" y="2154792"/>
              <a:ext cx="1485738" cy="1232076"/>
            </a:xfrm>
            <a:custGeom>
              <a:avLst/>
              <a:gdLst>
                <a:gd name="T0" fmla="*/ 200 w 246"/>
                <a:gd name="T1" fmla="*/ 38 h 204"/>
                <a:gd name="T2" fmla="*/ 219 w 246"/>
                <a:gd name="T3" fmla="*/ 50 h 204"/>
                <a:gd name="T4" fmla="*/ 233 w 246"/>
                <a:gd name="T5" fmla="*/ 67 h 204"/>
                <a:gd name="T6" fmla="*/ 243 w 246"/>
                <a:gd name="T7" fmla="*/ 87 h 204"/>
                <a:gd name="T8" fmla="*/ 246 w 246"/>
                <a:gd name="T9" fmla="*/ 110 h 204"/>
                <a:gd name="T10" fmla="*/ 240 w 246"/>
                <a:gd name="T11" fmla="*/ 141 h 204"/>
                <a:gd name="T12" fmla="*/ 224 w 246"/>
                <a:gd name="T13" fmla="*/ 165 h 204"/>
                <a:gd name="T14" fmla="*/ 199 w 246"/>
                <a:gd name="T15" fmla="*/ 182 h 204"/>
                <a:gd name="T16" fmla="*/ 169 w 246"/>
                <a:gd name="T17" fmla="*/ 188 h 204"/>
                <a:gd name="T18" fmla="*/ 145 w 246"/>
                <a:gd name="T19" fmla="*/ 184 h 204"/>
                <a:gd name="T20" fmla="*/ 123 w 246"/>
                <a:gd name="T21" fmla="*/ 173 h 204"/>
                <a:gd name="T22" fmla="*/ 93 w 246"/>
                <a:gd name="T23" fmla="*/ 204 h 204"/>
                <a:gd name="T24" fmla="*/ 0 w 246"/>
                <a:gd name="T25" fmla="*/ 110 h 204"/>
                <a:gd name="T26" fmla="*/ 108 w 246"/>
                <a:gd name="T27" fmla="*/ 0 h 204"/>
                <a:gd name="T28" fmla="*/ 200 w 246"/>
                <a:gd name="T29" fmla="*/ 0 h 204"/>
                <a:gd name="T30" fmla="*/ 200 w 246"/>
                <a:gd name="T31" fmla="*/ 38 h 204"/>
                <a:gd name="T32" fmla="*/ 93 w 246"/>
                <a:gd name="T33" fmla="*/ 182 h 204"/>
                <a:gd name="T34" fmla="*/ 185 w 246"/>
                <a:gd name="T35" fmla="*/ 88 h 204"/>
                <a:gd name="T36" fmla="*/ 185 w 246"/>
                <a:gd name="T37" fmla="*/ 49 h 204"/>
                <a:gd name="T38" fmla="*/ 179 w 246"/>
                <a:gd name="T39" fmla="*/ 49 h 204"/>
                <a:gd name="T40" fmla="*/ 173 w 246"/>
                <a:gd name="T41" fmla="*/ 48 h 204"/>
                <a:gd name="T42" fmla="*/ 166 w 246"/>
                <a:gd name="T43" fmla="*/ 48 h 204"/>
                <a:gd name="T44" fmla="*/ 160 w 246"/>
                <a:gd name="T45" fmla="*/ 46 h 204"/>
                <a:gd name="T46" fmla="*/ 156 w 246"/>
                <a:gd name="T47" fmla="*/ 44 h 204"/>
                <a:gd name="T48" fmla="*/ 154 w 246"/>
                <a:gd name="T49" fmla="*/ 39 h 204"/>
                <a:gd name="T50" fmla="*/ 156 w 246"/>
                <a:gd name="T51" fmla="*/ 34 h 204"/>
                <a:gd name="T52" fmla="*/ 162 w 246"/>
                <a:gd name="T53" fmla="*/ 32 h 204"/>
                <a:gd name="T54" fmla="*/ 173 w 246"/>
                <a:gd name="T55" fmla="*/ 32 h 204"/>
                <a:gd name="T56" fmla="*/ 185 w 246"/>
                <a:gd name="T57" fmla="*/ 33 h 204"/>
                <a:gd name="T58" fmla="*/ 185 w 246"/>
                <a:gd name="T59" fmla="*/ 16 h 204"/>
                <a:gd name="T60" fmla="*/ 114 w 246"/>
                <a:gd name="T61" fmla="*/ 16 h 204"/>
                <a:gd name="T62" fmla="*/ 22 w 246"/>
                <a:gd name="T63" fmla="*/ 110 h 204"/>
                <a:gd name="T64" fmla="*/ 93 w 246"/>
                <a:gd name="T65" fmla="*/ 182 h 204"/>
                <a:gd name="T66" fmla="*/ 169 w 246"/>
                <a:gd name="T67" fmla="*/ 173 h 204"/>
                <a:gd name="T68" fmla="*/ 193 w 246"/>
                <a:gd name="T69" fmla="*/ 168 h 204"/>
                <a:gd name="T70" fmla="*/ 213 w 246"/>
                <a:gd name="T71" fmla="*/ 154 h 204"/>
                <a:gd name="T72" fmla="*/ 226 w 246"/>
                <a:gd name="T73" fmla="*/ 134 h 204"/>
                <a:gd name="T74" fmla="*/ 231 w 246"/>
                <a:gd name="T75" fmla="*/ 110 h 204"/>
                <a:gd name="T76" fmla="*/ 228 w 246"/>
                <a:gd name="T77" fmla="*/ 94 h 204"/>
                <a:gd name="T78" fmla="*/ 222 w 246"/>
                <a:gd name="T79" fmla="*/ 79 h 204"/>
                <a:gd name="T80" fmla="*/ 213 w 246"/>
                <a:gd name="T81" fmla="*/ 66 h 204"/>
                <a:gd name="T82" fmla="*/ 200 w 246"/>
                <a:gd name="T83" fmla="*/ 56 h 204"/>
                <a:gd name="T84" fmla="*/ 200 w 246"/>
                <a:gd name="T85" fmla="*/ 94 h 204"/>
                <a:gd name="T86" fmla="*/ 134 w 246"/>
                <a:gd name="T87" fmla="*/ 161 h 204"/>
                <a:gd name="T88" fmla="*/ 151 w 246"/>
                <a:gd name="T89" fmla="*/ 170 h 204"/>
                <a:gd name="T90" fmla="*/ 169 w 246"/>
                <a:gd name="T91" fmla="*/ 17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6" h="204">
                  <a:moveTo>
                    <a:pt x="200" y="38"/>
                  </a:moveTo>
                  <a:cubicBezTo>
                    <a:pt x="207" y="41"/>
                    <a:pt x="213" y="45"/>
                    <a:pt x="219" y="50"/>
                  </a:cubicBezTo>
                  <a:cubicBezTo>
                    <a:pt x="225" y="55"/>
                    <a:pt x="230" y="61"/>
                    <a:pt x="233" y="67"/>
                  </a:cubicBezTo>
                  <a:cubicBezTo>
                    <a:pt x="237" y="73"/>
                    <a:pt x="241" y="80"/>
                    <a:pt x="243" y="87"/>
                  </a:cubicBezTo>
                  <a:cubicBezTo>
                    <a:pt x="245" y="95"/>
                    <a:pt x="246" y="102"/>
                    <a:pt x="246" y="110"/>
                  </a:cubicBezTo>
                  <a:cubicBezTo>
                    <a:pt x="246" y="121"/>
                    <a:pt x="244" y="131"/>
                    <a:pt x="240" y="141"/>
                  </a:cubicBezTo>
                  <a:cubicBezTo>
                    <a:pt x="236" y="150"/>
                    <a:pt x="230" y="158"/>
                    <a:pt x="224" y="165"/>
                  </a:cubicBezTo>
                  <a:cubicBezTo>
                    <a:pt x="217" y="173"/>
                    <a:pt x="208" y="178"/>
                    <a:pt x="199" y="182"/>
                  </a:cubicBezTo>
                  <a:cubicBezTo>
                    <a:pt x="190" y="186"/>
                    <a:pt x="180" y="188"/>
                    <a:pt x="169" y="188"/>
                  </a:cubicBezTo>
                  <a:cubicBezTo>
                    <a:pt x="161" y="188"/>
                    <a:pt x="153" y="187"/>
                    <a:pt x="145" y="184"/>
                  </a:cubicBezTo>
                  <a:cubicBezTo>
                    <a:pt x="137" y="182"/>
                    <a:pt x="130" y="178"/>
                    <a:pt x="123" y="173"/>
                  </a:cubicBezTo>
                  <a:cubicBezTo>
                    <a:pt x="93" y="204"/>
                    <a:pt x="93" y="204"/>
                    <a:pt x="93" y="204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200" y="38"/>
                    <a:pt x="200" y="38"/>
                    <a:pt x="200" y="38"/>
                  </a:cubicBezTo>
                  <a:close/>
                  <a:moveTo>
                    <a:pt x="93" y="182"/>
                  </a:moveTo>
                  <a:cubicBezTo>
                    <a:pt x="185" y="88"/>
                    <a:pt x="185" y="88"/>
                    <a:pt x="185" y="88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3" y="49"/>
                    <a:pt x="181" y="49"/>
                    <a:pt x="179" y="49"/>
                  </a:cubicBezTo>
                  <a:cubicBezTo>
                    <a:pt x="177" y="48"/>
                    <a:pt x="175" y="48"/>
                    <a:pt x="173" y="48"/>
                  </a:cubicBezTo>
                  <a:cubicBezTo>
                    <a:pt x="171" y="48"/>
                    <a:pt x="168" y="48"/>
                    <a:pt x="166" y="48"/>
                  </a:cubicBezTo>
                  <a:cubicBezTo>
                    <a:pt x="164" y="47"/>
                    <a:pt x="162" y="47"/>
                    <a:pt x="160" y="46"/>
                  </a:cubicBezTo>
                  <a:cubicBezTo>
                    <a:pt x="158" y="46"/>
                    <a:pt x="157" y="45"/>
                    <a:pt x="156" y="44"/>
                  </a:cubicBezTo>
                  <a:cubicBezTo>
                    <a:pt x="154" y="43"/>
                    <a:pt x="154" y="41"/>
                    <a:pt x="154" y="39"/>
                  </a:cubicBezTo>
                  <a:cubicBezTo>
                    <a:pt x="154" y="37"/>
                    <a:pt x="155" y="35"/>
                    <a:pt x="156" y="34"/>
                  </a:cubicBezTo>
                  <a:cubicBezTo>
                    <a:pt x="158" y="32"/>
                    <a:pt x="159" y="32"/>
                    <a:pt x="162" y="32"/>
                  </a:cubicBezTo>
                  <a:cubicBezTo>
                    <a:pt x="165" y="32"/>
                    <a:pt x="169" y="32"/>
                    <a:pt x="173" y="32"/>
                  </a:cubicBezTo>
                  <a:cubicBezTo>
                    <a:pt x="177" y="32"/>
                    <a:pt x="181" y="32"/>
                    <a:pt x="185" y="33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93" y="182"/>
                    <a:pt x="93" y="182"/>
                    <a:pt x="93" y="182"/>
                  </a:cubicBezTo>
                  <a:close/>
                  <a:moveTo>
                    <a:pt x="169" y="173"/>
                  </a:moveTo>
                  <a:cubicBezTo>
                    <a:pt x="178" y="173"/>
                    <a:pt x="186" y="171"/>
                    <a:pt x="193" y="168"/>
                  </a:cubicBezTo>
                  <a:cubicBezTo>
                    <a:pt x="201" y="164"/>
                    <a:pt x="207" y="160"/>
                    <a:pt x="213" y="154"/>
                  </a:cubicBezTo>
                  <a:cubicBezTo>
                    <a:pt x="218" y="149"/>
                    <a:pt x="223" y="142"/>
                    <a:pt x="226" y="134"/>
                  </a:cubicBezTo>
                  <a:cubicBezTo>
                    <a:pt x="229" y="127"/>
                    <a:pt x="231" y="119"/>
                    <a:pt x="231" y="110"/>
                  </a:cubicBezTo>
                  <a:cubicBezTo>
                    <a:pt x="231" y="104"/>
                    <a:pt x="230" y="99"/>
                    <a:pt x="228" y="94"/>
                  </a:cubicBezTo>
                  <a:cubicBezTo>
                    <a:pt x="227" y="88"/>
                    <a:pt x="225" y="83"/>
                    <a:pt x="222" y="79"/>
                  </a:cubicBezTo>
                  <a:cubicBezTo>
                    <a:pt x="220" y="74"/>
                    <a:pt x="216" y="70"/>
                    <a:pt x="213" y="66"/>
                  </a:cubicBezTo>
                  <a:cubicBezTo>
                    <a:pt x="209" y="62"/>
                    <a:pt x="205" y="58"/>
                    <a:pt x="200" y="56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34" y="161"/>
                    <a:pt x="134" y="161"/>
                    <a:pt x="134" y="161"/>
                  </a:cubicBezTo>
                  <a:cubicBezTo>
                    <a:pt x="139" y="165"/>
                    <a:pt x="145" y="168"/>
                    <a:pt x="151" y="170"/>
                  </a:cubicBezTo>
                  <a:cubicBezTo>
                    <a:pt x="157" y="172"/>
                    <a:pt x="163" y="173"/>
                    <a:pt x="169" y="17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87857" tIns="43929" rIns="87857" bIns="43929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29">
                <a:solidFill>
                  <a:srgbClr val="50505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75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0258F41-7DCC-4236-A554-048249742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915" y="1838352"/>
            <a:ext cx="5862663" cy="329774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2" name="Picture 11" descr="A screen shot of an open computer sitting on a desk&#10;&#10;Description generated with very high confidence">
            <a:extLst>
              <a:ext uri="{FF2B5EF4-FFF2-40B4-BE49-F238E27FC236}">
                <a16:creationId xmlns:a16="http://schemas.microsoft.com/office/drawing/2014/main" id="{B3519F77-0B51-46A5-94FB-9B7C4674AE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2877" y="1510469"/>
            <a:ext cx="8279124" cy="493307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BB7E5CD-6BBF-4971-AE79-23B9BEC02FF7}"/>
              </a:ext>
            </a:extLst>
          </p:cNvPr>
          <p:cNvGrpSpPr/>
          <p:nvPr/>
        </p:nvGrpSpPr>
        <p:grpSpPr>
          <a:xfrm>
            <a:off x="802245" y="4058489"/>
            <a:ext cx="8635117" cy="1154222"/>
            <a:chOff x="818331" y="3255018"/>
            <a:chExt cx="8808269" cy="11773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4EA831A-0C73-453F-B135-B22F5585387F}"/>
                </a:ext>
              </a:extLst>
            </p:cNvPr>
            <p:cNvCxnSpPr>
              <a:cxnSpLocks/>
            </p:cNvCxnSpPr>
            <p:nvPr/>
          </p:nvCxnSpPr>
          <p:spPr>
            <a:xfrm>
              <a:off x="3772476" y="3282651"/>
              <a:ext cx="5854124" cy="0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115D15C-50C2-46B5-89E5-4FD2B63DB07A}"/>
                </a:ext>
              </a:extLst>
            </p:cNvPr>
            <p:cNvCxnSpPr>
              <a:cxnSpLocks/>
            </p:cNvCxnSpPr>
            <p:nvPr/>
          </p:nvCxnSpPr>
          <p:spPr>
            <a:xfrm>
              <a:off x="3799849" y="3255018"/>
              <a:ext cx="0" cy="533018"/>
            </a:xfrm>
            <a:prstGeom prst="line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9CDCD84-6BFC-4784-8E0F-EB6C8EB04038}"/>
                </a:ext>
              </a:extLst>
            </p:cNvPr>
            <p:cNvSpPr/>
            <p:nvPr/>
          </p:nvSpPr>
          <p:spPr>
            <a:xfrm>
              <a:off x="818331" y="3847610"/>
              <a:ext cx="317300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896214">
                <a:defRPr/>
              </a:pPr>
              <a:r>
                <a:rPr lang="en-US" sz="1568" kern="0" dirty="0">
                  <a:solidFill>
                    <a:srgbClr val="0078D7"/>
                  </a:solidFill>
                  <a:latin typeface="Segoe UI"/>
                  <a:cs typeface="Segoe UI" pitchFamily="34" charset="0"/>
                </a:rPr>
                <a:t>Labeling can be end-user driven or automatically applied</a:t>
              </a:r>
              <a:endParaRPr lang="en-US" sz="1568" kern="0" dirty="0">
                <a:solidFill>
                  <a:srgbClr val="0078D7"/>
                </a:solidFill>
                <a:latin typeface="Segoe UI"/>
              </a:endParaRPr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576004D0-B77B-45A0-8577-E329776C1B2D}"/>
              </a:ext>
            </a:extLst>
          </p:cNvPr>
          <p:cNvSpPr txBox="1">
            <a:spLocks/>
          </p:cNvSpPr>
          <p:nvPr/>
        </p:nvSpPr>
        <p:spPr>
          <a:xfrm>
            <a:off x="1163093" y="470488"/>
            <a:ext cx="11028907" cy="550955"/>
          </a:xfrm>
          <a:prstGeom prst="rect">
            <a:avLst/>
          </a:prstGeom>
          <a:noFill/>
          <a:ln>
            <a:noFill/>
          </a:ln>
        </p:spPr>
        <p:txBody>
          <a:bodyPr vert="horz" wrap="square" lIns="143428" tIns="89642" rIns="0" bIns="89642" anchor="ctr" anchorCtr="0" compatLnSpc="1">
            <a:noAutofit/>
          </a:bodyPr>
          <a:lstStyle>
            <a:lvl1pPr marL="0" marR="0" lvl="0" indent="0" algn="l" defTabSz="932742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200" b="0" i="0" u="none" strike="noStrike" kern="0" cap="all" spc="120" baseline="0">
                <a:solidFill>
                  <a:srgbClr val="000000"/>
                </a:solidFill>
                <a:uFillTx/>
                <a:latin typeface="Segoe UI"/>
                <a:ea typeface="Segoe UI Black" pitchFamily="34"/>
                <a:cs typeface="Segoe UI Black" pitchFamily="34"/>
              </a:defRPr>
            </a:lvl1pPr>
          </a:lstStyle>
          <a:p>
            <a:pPr defTabSz="914367">
              <a:lnSpc>
                <a:spcPct val="100000"/>
              </a:lnSpc>
              <a:defRPr/>
            </a:pPr>
            <a:r>
              <a:rPr lang="en-US" sz="2745" spc="118" dirty="0">
                <a:solidFill>
                  <a:srgbClr val="505050"/>
                </a:solidFill>
              </a:rPr>
              <a:t>Classification &amp; labeling example – </a:t>
            </a:r>
            <a:r>
              <a:rPr lang="en-US" sz="2745" b="1" spc="118" dirty="0">
                <a:solidFill>
                  <a:schemeClr val="accent1"/>
                </a:solidFill>
              </a:rPr>
              <a:t>data governance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BED1CB-FCC2-47F0-843A-1ED376CFCCCC}"/>
              </a:ext>
            </a:extLst>
          </p:cNvPr>
          <p:cNvGrpSpPr/>
          <p:nvPr/>
        </p:nvGrpSpPr>
        <p:grpSpPr>
          <a:xfrm>
            <a:off x="316523" y="478645"/>
            <a:ext cx="846571" cy="782628"/>
            <a:chOff x="3632703" y="1562572"/>
            <a:chExt cx="2349391" cy="234939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6B25805-2EC1-434B-83EA-7746A635B0BD}"/>
                </a:ext>
              </a:extLst>
            </p:cNvPr>
            <p:cNvSpPr/>
            <p:nvPr/>
          </p:nvSpPr>
          <p:spPr bwMode="auto">
            <a:xfrm>
              <a:off x="3632703" y="1562572"/>
              <a:ext cx="2349391" cy="2349391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0096DFF-A89F-4B99-BAEF-574BC6EBE3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4529" y="2154792"/>
              <a:ext cx="1485738" cy="1232076"/>
            </a:xfrm>
            <a:custGeom>
              <a:avLst/>
              <a:gdLst>
                <a:gd name="T0" fmla="*/ 200 w 246"/>
                <a:gd name="T1" fmla="*/ 38 h 204"/>
                <a:gd name="T2" fmla="*/ 219 w 246"/>
                <a:gd name="T3" fmla="*/ 50 h 204"/>
                <a:gd name="T4" fmla="*/ 233 w 246"/>
                <a:gd name="T5" fmla="*/ 67 h 204"/>
                <a:gd name="T6" fmla="*/ 243 w 246"/>
                <a:gd name="T7" fmla="*/ 87 h 204"/>
                <a:gd name="T8" fmla="*/ 246 w 246"/>
                <a:gd name="T9" fmla="*/ 110 h 204"/>
                <a:gd name="T10" fmla="*/ 240 w 246"/>
                <a:gd name="T11" fmla="*/ 141 h 204"/>
                <a:gd name="T12" fmla="*/ 224 w 246"/>
                <a:gd name="T13" fmla="*/ 165 h 204"/>
                <a:gd name="T14" fmla="*/ 199 w 246"/>
                <a:gd name="T15" fmla="*/ 182 h 204"/>
                <a:gd name="T16" fmla="*/ 169 w 246"/>
                <a:gd name="T17" fmla="*/ 188 h 204"/>
                <a:gd name="T18" fmla="*/ 145 w 246"/>
                <a:gd name="T19" fmla="*/ 184 h 204"/>
                <a:gd name="T20" fmla="*/ 123 w 246"/>
                <a:gd name="T21" fmla="*/ 173 h 204"/>
                <a:gd name="T22" fmla="*/ 93 w 246"/>
                <a:gd name="T23" fmla="*/ 204 h 204"/>
                <a:gd name="T24" fmla="*/ 0 w 246"/>
                <a:gd name="T25" fmla="*/ 110 h 204"/>
                <a:gd name="T26" fmla="*/ 108 w 246"/>
                <a:gd name="T27" fmla="*/ 0 h 204"/>
                <a:gd name="T28" fmla="*/ 200 w 246"/>
                <a:gd name="T29" fmla="*/ 0 h 204"/>
                <a:gd name="T30" fmla="*/ 200 w 246"/>
                <a:gd name="T31" fmla="*/ 38 h 204"/>
                <a:gd name="T32" fmla="*/ 93 w 246"/>
                <a:gd name="T33" fmla="*/ 182 h 204"/>
                <a:gd name="T34" fmla="*/ 185 w 246"/>
                <a:gd name="T35" fmla="*/ 88 h 204"/>
                <a:gd name="T36" fmla="*/ 185 w 246"/>
                <a:gd name="T37" fmla="*/ 49 h 204"/>
                <a:gd name="T38" fmla="*/ 179 w 246"/>
                <a:gd name="T39" fmla="*/ 49 h 204"/>
                <a:gd name="T40" fmla="*/ 173 w 246"/>
                <a:gd name="T41" fmla="*/ 48 h 204"/>
                <a:gd name="T42" fmla="*/ 166 w 246"/>
                <a:gd name="T43" fmla="*/ 48 h 204"/>
                <a:gd name="T44" fmla="*/ 160 w 246"/>
                <a:gd name="T45" fmla="*/ 46 h 204"/>
                <a:gd name="T46" fmla="*/ 156 w 246"/>
                <a:gd name="T47" fmla="*/ 44 h 204"/>
                <a:gd name="T48" fmla="*/ 154 w 246"/>
                <a:gd name="T49" fmla="*/ 39 h 204"/>
                <a:gd name="T50" fmla="*/ 156 w 246"/>
                <a:gd name="T51" fmla="*/ 34 h 204"/>
                <a:gd name="T52" fmla="*/ 162 w 246"/>
                <a:gd name="T53" fmla="*/ 32 h 204"/>
                <a:gd name="T54" fmla="*/ 173 w 246"/>
                <a:gd name="T55" fmla="*/ 32 h 204"/>
                <a:gd name="T56" fmla="*/ 185 w 246"/>
                <a:gd name="T57" fmla="*/ 33 h 204"/>
                <a:gd name="T58" fmla="*/ 185 w 246"/>
                <a:gd name="T59" fmla="*/ 16 h 204"/>
                <a:gd name="T60" fmla="*/ 114 w 246"/>
                <a:gd name="T61" fmla="*/ 16 h 204"/>
                <a:gd name="T62" fmla="*/ 22 w 246"/>
                <a:gd name="T63" fmla="*/ 110 h 204"/>
                <a:gd name="T64" fmla="*/ 93 w 246"/>
                <a:gd name="T65" fmla="*/ 182 h 204"/>
                <a:gd name="T66" fmla="*/ 169 w 246"/>
                <a:gd name="T67" fmla="*/ 173 h 204"/>
                <a:gd name="T68" fmla="*/ 193 w 246"/>
                <a:gd name="T69" fmla="*/ 168 h 204"/>
                <a:gd name="T70" fmla="*/ 213 w 246"/>
                <a:gd name="T71" fmla="*/ 154 h 204"/>
                <a:gd name="T72" fmla="*/ 226 w 246"/>
                <a:gd name="T73" fmla="*/ 134 h 204"/>
                <a:gd name="T74" fmla="*/ 231 w 246"/>
                <a:gd name="T75" fmla="*/ 110 h 204"/>
                <a:gd name="T76" fmla="*/ 228 w 246"/>
                <a:gd name="T77" fmla="*/ 94 h 204"/>
                <a:gd name="T78" fmla="*/ 222 w 246"/>
                <a:gd name="T79" fmla="*/ 79 h 204"/>
                <a:gd name="T80" fmla="*/ 213 w 246"/>
                <a:gd name="T81" fmla="*/ 66 h 204"/>
                <a:gd name="T82" fmla="*/ 200 w 246"/>
                <a:gd name="T83" fmla="*/ 56 h 204"/>
                <a:gd name="T84" fmla="*/ 200 w 246"/>
                <a:gd name="T85" fmla="*/ 94 h 204"/>
                <a:gd name="T86" fmla="*/ 134 w 246"/>
                <a:gd name="T87" fmla="*/ 161 h 204"/>
                <a:gd name="T88" fmla="*/ 151 w 246"/>
                <a:gd name="T89" fmla="*/ 170 h 204"/>
                <a:gd name="T90" fmla="*/ 169 w 246"/>
                <a:gd name="T91" fmla="*/ 17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6" h="204">
                  <a:moveTo>
                    <a:pt x="200" y="38"/>
                  </a:moveTo>
                  <a:cubicBezTo>
                    <a:pt x="207" y="41"/>
                    <a:pt x="213" y="45"/>
                    <a:pt x="219" y="50"/>
                  </a:cubicBezTo>
                  <a:cubicBezTo>
                    <a:pt x="225" y="55"/>
                    <a:pt x="230" y="61"/>
                    <a:pt x="233" y="67"/>
                  </a:cubicBezTo>
                  <a:cubicBezTo>
                    <a:pt x="237" y="73"/>
                    <a:pt x="241" y="80"/>
                    <a:pt x="243" y="87"/>
                  </a:cubicBezTo>
                  <a:cubicBezTo>
                    <a:pt x="245" y="95"/>
                    <a:pt x="246" y="102"/>
                    <a:pt x="246" y="110"/>
                  </a:cubicBezTo>
                  <a:cubicBezTo>
                    <a:pt x="246" y="121"/>
                    <a:pt x="244" y="131"/>
                    <a:pt x="240" y="141"/>
                  </a:cubicBezTo>
                  <a:cubicBezTo>
                    <a:pt x="236" y="150"/>
                    <a:pt x="230" y="158"/>
                    <a:pt x="224" y="165"/>
                  </a:cubicBezTo>
                  <a:cubicBezTo>
                    <a:pt x="217" y="173"/>
                    <a:pt x="208" y="178"/>
                    <a:pt x="199" y="182"/>
                  </a:cubicBezTo>
                  <a:cubicBezTo>
                    <a:pt x="190" y="186"/>
                    <a:pt x="180" y="188"/>
                    <a:pt x="169" y="188"/>
                  </a:cubicBezTo>
                  <a:cubicBezTo>
                    <a:pt x="161" y="188"/>
                    <a:pt x="153" y="187"/>
                    <a:pt x="145" y="184"/>
                  </a:cubicBezTo>
                  <a:cubicBezTo>
                    <a:pt x="137" y="182"/>
                    <a:pt x="130" y="178"/>
                    <a:pt x="123" y="173"/>
                  </a:cubicBezTo>
                  <a:cubicBezTo>
                    <a:pt x="93" y="204"/>
                    <a:pt x="93" y="204"/>
                    <a:pt x="93" y="204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200" y="38"/>
                    <a:pt x="200" y="38"/>
                    <a:pt x="200" y="38"/>
                  </a:cubicBezTo>
                  <a:close/>
                  <a:moveTo>
                    <a:pt x="93" y="182"/>
                  </a:moveTo>
                  <a:cubicBezTo>
                    <a:pt x="185" y="88"/>
                    <a:pt x="185" y="88"/>
                    <a:pt x="185" y="88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3" y="49"/>
                    <a:pt x="181" y="49"/>
                    <a:pt x="179" y="49"/>
                  </a:cubicBezTo>
                  <a:cubicBezTo>
                    <a:pt x="177" y="48"/>
                    <a:pt x="175" y="48"/>
                    <a:pt x="173" y="48"/>
                  </a:cubicBezTo>
                  <a:cubicBezTo>
                    <a:pt x="171" y="48"/>
                    <a:pt x="168" y="48"/>
                    <a:pt x="166" y="48"/>
                  </a:cubicBezTo>
                  <a:cubicBezTo>
                    <a:pt x="164" y="47"/>
                    <a:pt x="162" y="47"/>
                    <a:pt x="160" y="46"/>
                  </a:cubicBezTo>
                  <a:cubicBezTo>
                    <a:pt x="158" y="46"/>
                    <a:pt x="157" y="45"/>
                    <a:pt x="156" y="44"/>
                  </a:cubicBezTo>
                  <a:cubicBezTo>
                    <a:pt x="154" y="43"/>
                    <a:pt x="154" y="41"/>
                    <a:pt x="154" y="39"/>
                  </a:cubicBezTo>
                  <a:cubicBezTo>
                    <a:pt x="154" y="37"/>
                    <a:pt x="155" y="35"/>
                    <a:pt x="156" y="34"/>
                  </a:cubicBezTo>
                  <a:cubicBezTo>
                    <a:pt x="158" y="32"/>
                    <a:pt x="159" y="32"/>
                    <a:pt x="162" y="32"/>
                  </a:cubicBezTo>
                  <a:cubicBezTo>
                    <a:pt x="165" y="32"/>
                    <a:pt x="169" y="32"/>
                    <a:pt x="173" y="32"/>
                  </a:cubicBezTo>
                  <a:cubicBezTo>
                    <a:pt x="177" y="32"/>
                    <a:pt x="181" y="32"/>
                    <a:pt x="185" y="33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93" y="182"/>
                    <a:pt x="93" y="182"/>
                    <a:pt x="93" y="182"/>
                  </a:cubicBezTo>
                  <a:close/>
                  <a:moveTo>
                    <a:pt x="169" y="173"/>
                  </a:moveTo>
                  <a:cubicBezTo>
                    <a:pt x="178" y="173"/>
                    <a:pt x="186" y="171"/>
                    <a:pt x="193" y="168"/>
                  </a:cubicBezTo>
                  <a:cubicBezTo>
                    <a:pt x="201" y="164"/>
                    <a:pt x="207" y="160"/>
                    <a:pt x="213" y="154"/>
                  </a:cubicBezTo>
                  <a:cubicBezTo>
                    <a:pt x="218" y="149"/>
                    <a:pt x="223" y="142"/>
                    <a:pt x="226" y="134"/>
                  </a:cubicBezTo>
                  <a:cubicBezTo>
                    <a:pt x="229" y="127"/>
                    <a:pt x="231" y="119"/>
                    <a:pt x="231" y="110"/>
                  </a:cubicBezTo>
                  <a:cubicBezTo>
                    <a:pt x="231" y="104"/>
                    <a:pt x="230" y="99"/>
                    <a:pt x="228" y="94"/>
                  </a:cubicBezTo>
                  <a:cubicBezTo>
                    <a:pt x="227" y="88"/>
                    <a:pt x="225" y="83"/>
                    <a:pt x="222" y="79"/>
                  </a:cubicBezTo>
                  <a:cubicBezTo>
                    <a:pt x="220" y="74"/>
                    <a:pt x="216" y="70"/>
                    <a:pt x="213" y="66"/>
                  </a:cubicBezTo>
                  <a:cubicBezTo>
                    <a:pt x="209" y="62"/>
                    <a:pt x="205" y="58"/>
                    <a:pt x="200" y="56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34" y="161"/>
                    <a:pt x="134" y="161"/>
                    <a:pt x="134" y="161"/>
                  </a:cubicBezTo>
                  <a:cubicBezTo>
                    <a:pt x="139" y="165"/>
                    <a:pt x="145" y="168"/>
                    <a:pt x="151" y="170"/>
                  </a:cubicBezTo>
                  <a:cubicBezTo>
                    <a:pt x="157" y="172"/>
                    <a:pt x="163" y="173"/>
                    <a:pt x="169" y="17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87857" tIns="43929" rIns="87857" bIns="43929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29">
                <a:solidFill>
                  <a:srgbClr val="50505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127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294208" y="3475618"/>
            <a:ext cx="1972135" cy="4482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4225">
              <a:lnSpc>
                <a:spcPct val="90000"/>
              </a:lnSpc>
              <a:defRPr/>
            </a:pPr>
            <a:r>
              <a:rPr lang="en-US" sz="980" kern="0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PCs, tablets, mobile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4289642" y="4094645"/>
            <a:ext cx="3638422" cy="448212"/>
          </a:xfrm>
          <a:prstGeom prst="rect">
            <a:avLst/>
          </a:prstGeom>
          <a:noFill/>
          <a:ln w="12700" cap="flat" cmpd="sng" algn="ctr">
            <a:solidFill>
              <a:schemeClr val="bg2">
                <a:lumMod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kern="0" dirty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rPr>
              <a:t>Office 365 DLP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448213" y="4094645"/>
            <a:ext cx="3651273" cy="984952"/>
          </a:xfrm>
          <a:prstGeom prst="rect">
            <a:avLst/>
          </a:prstGeom>
          <a:noFill/>
          <a:ln w="12700" cap="flat" cmpd="sng" algn="ctr">
            <a:solidFill>
              <a:schemeClr val="bg2">
                <a:lumMod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ts val="588"/>
              </a:spcBef>
              <a:spcAft>
                <a:spcPct val="0"/>
              </a:spcAft>
              <a:defRPr/>
            </a:pPr>
            <a:r>
              <a:rPr lang="en-US" sz="1372" kern="0" dirty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rPr>
              <a:t>MAM, Windows Information Protection </a:t>
            </a:r>
            <a:br>
              <a:rPr lang="en-US" sz="1372" kern="0" dirty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372" kern="0" dirty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rPr>
              <a:t>&amp; BitLocker for Windows 10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3678958" y="5704861"/>
            <a:ext cx="8077681" cy="448212"/>
          </a:xfrm>
          <a:prstGeom prst="rect">
            <a:avLst/>
          </a:prstGeom>
          <a:noFill/>
          <a:ln w="12700" cap="flat" cmpd="sng" algn="ctr">
            <a:solidFill>
              <a:schemeClr val="bg2">
                <a:lumMod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kern="0" dirty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rPr>
              <a:t>Azure Information Protection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533173" y="3475618"/>
            <a:ext cx="1792850" cy="4482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4225">
              <a:lnSpc>
                <a:spcPct val="90000"/>
              </a:lnSpc>
              <a:defRPr/>
            </a:pPr>
            <a:r>
              <a:rPr lang="en-US" sz="980" kern="0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Exchange Online, SharePoint Online &amp; OneDrive for Business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571315" y="3475618"/>
            <a:ext cx="1113219" cy="4482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4225">
              <a:lnSpc>
                <a:spcPct val="90000"/>
              </a:lnSpc>
              <a:defRPr/>
            </a:pPr>
            <a:r>
              <a:rPr lang="en-US" sz="980" kern="0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Highly regulated</a:t>
            </a:r>
          </a:p>
        </p:txBody>
      </p:sp>
      <p:sp>
        <p:nvSpPr>
          <p:cNvPr id="132" name="Rectangle 131"/>
          <p:cNvSpPr/>
          <p:nvPr/>
        </p:nvSpPr>
        <p:spPr bwMode="auto">
          <a:xfrm>
            <a:off x="448213" y="5168123"/>
            <a:ext cx="3651273" cy="448212"/>
          </a:xfrm>
          <a:prstGeom prst="rect">
            <a:avLst/>
          </a:prstGeom>
          <a:noFill/>
          <a:ln w="12700" cap="flat" cmpd="sng" algn="ctr">
            <a:solidFill>
              <a:schemeClr val="bg2">
                <a:lumMod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kern="0" dirty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rPr>
              <a:t>Intune MDM &amp; MAM for </a:t>
            </a:r>
            <a:br>
              <a:rPr lang="en-US" sz="1372" kern="0" dirty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372" kern="0" dirty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rPr>
              <a:t>iOS &amp; Android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6B53DF1-CD32-42A8-9EA6-B1128EB6E9DD}"/>
              </a:ext>
            </a:extLst>
          </p:cNvPr>
          <p:cNvSpPr/>
          <p:nvPr/>
        </p:nvSpPr>
        <p:spPr bwMode="auto">
          <a:xfrm>
            <a:off x="6108853" y="6241599"/>
            <a:ext cx="4060808" cy="448212"/>
          </a:xfrm>
          <a:prstGeom prst="rect">
            <a:avLst/>
          </a:prstGeom>
          <a:noFill/>
          <a:ln w="12700" cap="flat" cmpd="sng" algn="ctr">
            <a:solidFill>
              <a:schemeClr val="bg2">
                <a:lumMod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kern="0" dirty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rPr>
              <a:t>Microsoft Cloud App Security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26ACA5CA-70CA-4DB2-85A7-74A65AD2D839}"/>
              </a:ext>
            </a:extLst>
          </p:cNvPr>
          <p:cNvSpPr/>
          <p:nvPr/>
        </p:nvSpPr>
        <p:spPr bwMode="auto">
          <a:xfrm>
            <a:off x="4289642" y="4631384"/>
            <a:ext cx="3638422" cy="448212"/>
          </a:xfrm>
          <a:prstGeom prst="rect">
            <a:avLst/>
          </a:prstGeom>
          <a:noFill/>
          <a:ln w="12700" cap="flat" cmpd="sng" algn="ctr">
            <a:solidFill>
              <a:schemeClr val="bg2">
                <a:lumMod val="5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br>
              <a:rPr lang="en-US" sz="1372" b="1" kern="0" dirty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372" kern="0" dirty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rPr>
              <a:t>Office 365 Advanced Data Governance</a:t>
            </a:r>
          </a:p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372" kern="0" dirty="0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0467228" y="3475618"/>
            <a:ext cx="1224540" cy="4482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4225">
              <a:lnSpc>
                <a:spcPct val="90000"/>
              </a:lnSpc>
              <a:defRPr/>
            </a:pPr>
            <a:r>
              <a:rPr lang="en-US" sz="980" kern="0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Datacenters, file shares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8053706" y="3475618"/>
            <a:ext cx="1224540" cy="4482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4225">
              <a:lnSpc>
                <a:spcPct val="90000"/>
              </a:lnSpc>
              <a:defRPr/>
            </a:pPr>
            <a:r>
              <a:rPr lang="en-US" sz="980" kern="0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A669B1E-690F-424A-94A7-8F85C089E831}"/>
              </a:ext>
            </a:extLst>
          </p:cNvPr>
          <p:cNvSpPr txBox="1"/>
          <p:nvPr/>
        </p:nvSpPr>
        <p:spPr>
          <a:xfrm>
            <a:off x="9260467" y="3475618"/>
            <a:ext cx="1224540" cy="4482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4225">
              <a:lnSpc>
                <a:spcPct val="90000"/>
              </a:lnSpc>
              <a:defRPr/>
            </a:pPr>
            <a:r>
              <a:rPr lang="en-US" sz="980" kern="0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</a:t>
            </a:r>
            <a:r>
              <a:rPr lang="en-US" sz="980" kern="0" baseline="30000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rd</a:t>
            </a:r>
            <a:r>
              <a:rPr lang="en-US" sz="980" kern="0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-Party SaaS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455360DA-34A4-46D6-985A-A780072C590B}"/>
              </a:ext>
            </a:extLst>
          </p:cNvPr>
          <p:cNvSpPr txBox="1">
            <a:spLocks/>
          </p:cNvSpPr>
          <p:nvPr/>
        </p:nvSpPr>
        <p:spPr>
          <a:xfrm>
            <a:off x="448213" y="334333"/>
            <a:ext cx="11295575" cy="5509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89642" rIns="0" bIns="89642" anchor="ctr" anchorCtr="0" compatLnSpc="1">
            <a:noAutofit/>
          </a:bodyPr>
          <a:lstStyle>
            <a:lvl1pPr marL="0" marR="0" lvl="0" indent="0" algn="l" defTabSz="932742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200" b="0" i="0" u="none" strike="noStrike" kern="0" cap="all" spc="120" baseline="0">
                <a:solidFill>
                  <a:srgbClr val="000000"/>
                </a:solidFill>
                <a:uFillTx/>
                <a:latin typeface="Segoe UI"/>
                <a:ea typeface="Segoe UI Black" pitchFamily="34"/>
                <a:cs typeface="Segoe UI Black" pitchFamily="34"/>
              </a:defRPr>
            </a:lvl1pPr>
          </a:lstStyle>
          <a:p>
            <a:pPr defTabSz="914367">
              <a:defRPr/>
            </a:pPr>
            <a:r>
              <a:rPr lang="en-US" sz="2745" spc="118" dirty="0">
                <a:solidFill>
                  <a:srgbClr val="505050"/>
                </a:solidFill>
              </a:rPr>
              <a:t>Microsoft’s information </a:t>
            </a:r>
            <a:r>
              <a:rPr lang="en-US" sz="2745" b="1" spc="118" dirty="0">
                <a:solidFill>
                  <a:schemeClr val="accent1"/>
                </a:solidFill>
              </a:rPr>
              <a:t>protection solutions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2C4D01C-E2F5-4F98-8839-E558326890F5}"/>
              </a:ext>
            </a:extLst>
          </p:cNvPr>
          <p:cNvSpPr/>
          <p:nvPr/>
        </p:nvSpPr>
        <p:spPr>
          <a:xfrm>
            <a:off x="398968" y="820804"/>
            <a:ext cx="9475721" cy="69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>
              <a:defRPr/>
            </a:pPr>
            <a:r>
              <a:rPr lang="en-US" sz="1961" dirty="0">
                <a:solidFill>
                  <a:srgbClr val="505050"/>
                </a:solidFill>
                <a:latin typeface="Segoe UI"/>
              </a:rPr>
              <a:t>Comprehensive protection of sensitive data across devices, cloud services and on-premises environments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C397A85-C74C-406A-8FBF-C3EB76DEABFD}"/>
              </a:ext>
            </a:extLst>
          </p:cNvPr>
          <p:cNvSpPr txBox="1"/>
          <p:nvPr/>
        </p:nvSpPr>
        <p:spPr>
          <a:xfrm>
            <a:off x="4592438" y="1701091"/>
            <a:ext cx="3032829" cy="534712"/>
          </a:xfrm>
          <a:prstGeom prst="rect">
            <a:avLst/>
          </a:prstGeom>
          <a:solidFill>
            <a:srgbClr val="F8F8F8"/>
          </a:solidFill>
        </p:spPr>
        <p:txBody>
          <a:bodyPr wrap="square" lIns="0" tIns="146284" rIns="0" bIns="146284" rtlCol="0" anchor="t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 cap="all" spc="294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OFFICE 365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B88077B-6D64-4A74-B6FE-E31B02D7195A}"/>
              </a:ext>
            </a:extLst>
          </p:cNvPr>
          <p:cNvSpPr txBox="1"/>
          <p:nvPr/>
        </p:nvSpPr>
        <p:spPr>
          <a:xfrm>
            <a:off x="763861" y="1701091"/>
            <a:ext cx="3032829" cy="534712"/>
          </a:xfrm>
          <a:prstGeom prst="rect">
            <a:avLst/>
          </a:prstGeom>
          <a:solidFill>
            <a:srgbClr val="F8F8F8"/>
          </a:solidFill>
        </p:spPr>
        <p:txBody>
          <a:bodyPr wrap="square" lIns="0" tIns="146284" rIns="0" bIns="146284" rtlCol="0" anchor="t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 cap="all" spc="294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Devices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C95D1E6-656B-4848-BC58-B5F968679660}"/>
              </a:ext>
            </a:extLst>
          </p:cNvPr>
          <p:cNvSpPr txBox="1"/>
          <p:nvPr/>
        </p:nvSpPr>
        <p:spPr>
          <a:xfrm>
            <a:off x="8421014" y="1701091"/>
            <a:ext cx="3032829" cy="534712"/>
          </a:xfrm>
          <a:prstGeom prst="rect">
            <a:avLst/>
          </a:prstGeom>
          <a:solidFill>
            <a:srgbClr val="F8F8F8"/>
          </a:solidFill>
        </p:spPr>
        <p:txBody>
          <a:bodyPr wrap="square" lIns="0" tIns="146284" rIns="0" bIns="146284" rtlCol="0" anchor="t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fr-FR" sz="1568" cap="all" spc="294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CLOUD SERVICES, SaaS </a:t>
            </a:r>
            <a:r>
              <a:rPr lang="fr-FR" sz="1568" cap="all" spc="294" dirty="0" err="1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APPs</a:t>
            </a:r>
            <a:r>
              <a:rPr lang="fr-FR" sz="1568" cap="all" spc="294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&amp; ON-PREMISES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DB9CD2-F76F-44D8-94BD-0ECF8BC6A6B2}"/>
              </a:ext>
            </a:extLst>
          </p:cNvPr>
          <p:cNvSpPr/>
          <p:nvPr/>
        </p:nvSpPr>
        <p:spPr bwMode="auto">
          <a:xfrm>
            <a:off x="4289642" y="1701091"/>
            <a:ext cx="3638422" cy="2301253"/>
          </a:xfrm>
          <a:prstGeom prst="rect">
            <a:avLst/>
          </a:prstGeom>
          <a:noFill/>
          <a:ln w="34925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085EF276-7BBC-4BEF-8416-D7AC7C9D409A}"/>
              </a:ext>
            </a:extLst>
          </p:cNvPr>
          <p:cNvSpPr/>
          <p:nvPr/>
        </p:nvSpPr>
        <p:spPr bwMode="auto">
          <a:xfrm>
            <a:off x="461065" y="1701091"/>
            <a:ext cx="3638422" cy="2301253"/>
          </a:xfrm>
          <a:prstGeom prst="rect">
            <a:avLst/>
          </a:prstGeom>
          <a:noFill/>
          <a:ln w="34925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1E92AAE9-14B7-4290-9C7D-3B165ED6DFFF}"/>
              </a:ext>
            </a:extLst>
          </p:cNvPr>
          <p:cNvSpPr/>
          <p:nvPr/>
        </p:nvSpPr>
        <p:spPr bwMode="auto">
          <a:xfrm>
            <a:off x="8118217" y="1701091"/>
            <a:ext cx="3638422" cy="2301253"/>
          </a:xfrm>
          <a:prstGeom prst="rect">
            <a:avLst/>
          </a:prstGeom>
          <a:noFill/>
          <a:ln w="34925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F6F97D9-5451-4E0C-8D96-A16AB466FC13}"/>
              </a:ext>
            </a:extLst>
          </p:cNvPr>
          <p:cNvGrpSpPr/>
          <p:nvPr/>
        </p:nvGrpSpPr>
        <p:grpSpPr>
          <a:xfrm>
            <a:off x="1775062" y="2592330"/>
            <a:ext cx="1010429" cy="433654"/>
            <a:chOff x="1886664" y="2738534"/>
            <a:chExt cx="1323379" cy="567965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E2467EC7-41FD-4567-9E02-E3C727A95583}"/>
                </a:ext>
              </a:extLst>
            </p:cNvPr>
            <p:cNvGrpSpPr/>
            <p:nvPr/>
          </p:nvGrpSpPr>
          <p:grpSpPr>
            <a:xfrm>
              <a:off x="2808284" y="2738534"/>
              <a:ext cx="401759" cy="534498"/>
              <a:chOff x="7574899" y="4412501"/>
              <a:chExt cx="182410" cy="242678"/>
            </a:xfrm>
            <a:solidFill>
              <a:schemeClr val="tx2"/>
            </a:solidFill>
          </p:grpSpPr>
          <p:sp>
            <p:nvSpPr>
              <p:cNvPr id="158" name="Freeform 2080">
                <a:extLst>
                  <a:ext uri="{FF2B5EF4-FFF2-40B4-BE49-F238E27FC236}">
                    <a16:creationId xmlns:a16="http://schemas.microsoft.com/office/drawing/2014/main" id="{145F60A2-5862-4978-A83F-37C46EB37B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74899" y="4412501"/>
                <a:ext cx="182410" cy="242678"/>
              </a:xfrm>
              <a:custGeom>
                <a:avLst/>
                <a:gdLst>
                  <a:gd name="T0" fmla="*/ 227 w 227"/>
                  <a:gd name="T1" fmla="*/ 302 h 302"/>
                  <a:gd name="T2" fmla="*/ 0 w 227"/>
                  <a:gd name="T3" fmla="*/ 302 h 302"/>
                  <a:gd name="T4" fmla="*/ 0 w 227"/>
                  <a:gd name="T5" fmla="*/ 0 h 302"/>
                  <a:gd name="T6" fmla="*/ 128 w 227"/>
                  <a:gd name="T7" fmla="*/ 0 h 302"/>
                  <a:gd name="T8" fmla="*/ 227 w 227"/>
                  <a:gd name="T9" fmla="*/ 99 h 302"/>
                  <a:gd name="T10" fmla="*/ 227 w 227"/>
                  <a:gd name="T11" fmla="*/ 302 h 302"/>
                  <a:gd name="T12" fmla="*/ 19 w 227"/>
                  <a:gd name="T13" fmla="*/ 284 h 302"/>
                  <a:gd name="T14" fmla="*/ 208 w 227"/>
                  <a:gd name="T15" fmla="*/ 284 h 302"/>
                  <a:gd name="T16" fmla="*/ 208 w 227"/>
                  <a:gd name="T17" fmla="*/ 106 h 302"/>
                  <a:gd name="T18" fmla="*/ 121 w 227"/>
                  <a:gd name="T19" fmla="*/ 19 h 302"/>
                  <a:gd name="T20" fmla="*/ 19 w 227"/>
                  <a:gd name="T21" fmla="*/ 19 h 302"/>
                  <a:gd name="T22" fmla="*/ 19 w 227"/>
                  <a:gd name="T23" fmla="*/ 284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7" h="302">
                    <a:moveTo>
                      <a:pt x="227" y="302"/>
                    </a:moveTo>
                    <a:lnTo>
                      <a:pt x="0" y="302"/>
                    </a:lnTo>
                    <a:lnTo>
                      <a:pt x="0" y="0"/>
                    </a:lnTo>
                    <a:lnTo>
                      <a:pt x="128" y="0"/>
                    </a:lnTo>
                    <a:lnTo>
                      <a:pt x="227" y="99"/>
                    </a:lnTo>
                    <a:lnTo>
                      <a:pt x="227" y="302"/>
                    </a:lnTo>
                    <a:close/>
                    <a:moveTo>
                      <a:pt x="19" y="284"/>
                    </a:moveTo>
                    <a:lnTo>
                      <a:pt x="208" y="284"/>
                    </a:lnTo>
                    <a:lnTo>
                      <a:pt x="208" y="106"/>
                    </a:lnTo>
                    <a:lnTo>
                      <a:pt x="121" y="19"/>
                    </a:lnTo>
                    <a:lnTo>
                      <a:pt x="19" y="19"/>
                    </a:lnTo>
                    <a:lnTo>
                      <a:pt x="19" y="2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9" name="Freeform 2081">
                <a:extLst>
                  <a:ext uri="{FF2B5EF4-FFF2-40B4-BE49-F238E27FC236}">
                    <a16:creationId xmlns:a16="http://schemas.microsoft.com/office/drawing/2014/main" id="{D66ACB0C-935F-4E6E-9F52-FD57E10CA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6506" y="4419733"/>
                <a:ext cx="83571" cy="83571"/>
              </a:xfrm>
              <a:custGeom>
                <a:avLst/>
                <a:gdLst>
                  <a:gd name="T0" fmla="*/ 104 w 104"/>
                  <a:gd name="T1" fmla="*/ 104 h 104"/>
                  <a:gd name="T2" fmla="*/ 0 w 104"/>
                  <a:gd name="T3" fmla="*/ 104 h 104"/>
                  <a:gd name="T4" fmla="*/ 0 w 104"/>
                  <a:gd name="T5" fmla="*/ 0 h 104"/>
                  <a:gd name="T6" fmla="*/ 18 w 104"/>
                  <a:gd name="T7" fmla="*/ 0 h 104"/>
                  <a:gd name="T8" fmla="*/ 18 w 104"/>
                  <a:gd name="T9" fmla="*/ 85 h 104"/>
                  <a:gd name="T10" fmla="*/ 104 w 104"/>
                  <a:gd name="T11" fmla="*/ 85 h 104"/>
                  <a:gd name="T12" fmla="*/ 104 w 104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104">
                    <a:moveTo>
                      <a:pt x="104" y="104"/>
                    </a:moveTo>
                    <a:lnTo>
                      <a:pt x="0" y="104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85"/>
                    </a:lnTo>
                    <a:lnTo>
                      <a:pt x="104" y="85"/>
                    </a:lnTo>
                    <a:lnTo>
                      <a:pt x="104" y="1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5C2A4BE-D690-4FDC-8653-4C4D4B36BBDC}"/>
                </a:ext>
              </a:extLst>
            </p:cNvPr>
            <p:cNvGrpSpPr/>
            <p:nvPr/>
          </p:nvGrpSpPr>
          <p:grpSpPr>
            <a:xfrm>
              <a:off x="1886664" y="2743450"/>
              <a:ext cx="852451" cy="563049"/>
              <a:chOff x="1886664" y="2743450"/>
              <a:chExt cx="852451" cy="56304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978221-B34F-4D80-ABE0-53813BF06EC2}"/>
                  </a:ext>
                </a:extLst>
              </p:cNvPr>
              <p:cNvSpPr/>
              <p:nvPr/>
            </p:nvSpPr>
            <p:spPr bwMode="auto">
              <a:xfrm>
                <a:off x="2330607" y="2969301"/>
                <a:ext cx="376025" cy="267947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A6271DF9-C804-4F5D-9899-FFA8F98E08BA}"/>
                  </a:ext>
                </a:extLst>
              </p:cNvPr>
              <p:cNvGrpSpPr/>
              <p:nvPr/>
            </p:nvGrpSpPr>
            <p:grpSpPr>
              <a:xfrm>
                <a:off x="1886664" y="2743450"/>
                <a:ext cx="852451" cy="563049"/>
                <a:chOff x="9627677" y="1273017"/>
                <a:chExt cx="390357" cy="257833"/>
              </a:xfrm>
              <a:solidFill>
                <a:schemeClr val="accent1"/>
              </a:solidFill>
            </p:grpSpPr>
            <p:sp>
              <p:nvSpPr>
                <p:cNvPr id="134" name="Rectangle 1760">
                  <a:extLst>
                    <a:ext uri="{FF2B5EF4-FFF2-40B4-BE49-F238E27FC236}">
                      <a16:creationId xmlns:a16="http://schemas.microsoft.com/office/drawing/2014/main" id="{F3FB759D-94E6-49FC-87FA-F8687E3441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72821" y="1438896"/>
                  <a:ext cx="17129" cy="3425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35" name="Rectangle 1761">
                  <a:extLst>
                    <a:ext uri="{FF2B5EF4-FFF2-40B4-BE49-F238E27FC236}">
                      <a16:creationId xmlns:a16="http://schemas.microsoft.com/office/drawing/2014/main" id="{5C300D18-CE7B-4DDE-BD0E-E379A9EF82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38564" y="1460532"/>
                  <a:ext cx="84742" cy="17129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38" name="Freeform 1762">
                  <a:extLst>
                    <a:ext uri="{FF2B5EF4-FFF2-40B4-BE49-F238E27FC236}">
                      <a16:creationId xmlns:a16="http://schemas.microsoft.com/office/drawing/2014/main" id="{92D40CFF-91DD-4A29-9446-94C92F69B5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44806" y="1273017"/>
                  <a:ext cx="272258" cy="128015"/>
                </a:xfrm>
                <a:custGeom>
                  <a:avLst/>
                  <a:gdLst>
                    <a:gd name="T0" fmla="*/ 19 w 302"/>
                    <a:gd name="T1" fmla="*/ 142 h 142"/>
                    <a:gd name="T2" fmla="*/ 0 w 302"/>
                    <a:gd name="T3" fmla="*/ 142 h 142"/>
                    <a:gd name="T4" fmla="*/ 0 w 302"/>
                    <a:gd name="T5" fmla="*/ 0 h 142"/>
                    <a:gd name="T6" fmla="*/ 302 w 302"/>
                    <a:gd name="T7" fmla="*/ 0 h 142"/>
                    <a:gd name="T8" fmla="*/ 302 w 302"/>
                    <a:gd name="T9" fmla="*/ 104 h 142"/>
                    <a:gd name="T10" fmla="*/ 284 w 302"/>
                    <a:gd name="T11" fmla="*/ 104 h 142"/>
                    <a:gd name="T12" fmla="*/ 284 w 302"/>
                    <a:gd name="T13" fmla="*/ 19 h 142"/>
                    <a:gd name="T14" fmla="*/ 19 w 302"/>
                    <a:gd name="T15" fmla="*/ 19 h 142"/>
                    <a:gd name="T16" fmla="*/ 19 w 302"/>
                    <a:gd name="T17" fmla="*/ 142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2" h="142">
                      <a:moveTo>
                        <a:pt x="19" y="142"/>
                      </a:moveTo>
                      <a:lnTo>
                        <a:pt x="0" y="142"/>
                      </a:lnTo>
                      <a:lnTo>
                        <a:pt x="0" y="0"/>
                      </a:lnTo>
                      <a:lnTo>
                        <a:pt x="302" y="0"/>
                      </a:lnTo>
                      <a:lnTo>
                        <a:pt x="302" y="104"/>
                      </a:lnTo>
                      <a:lnTo>
                        <a:pt x="284" y="104"/>
                      </a:lnTo>
                      <a:lnTo>
                        <a:pt x="284" y="19"/>
                      </a:lnTo>
                      <a:lnTo>
                        <a:pt x="19" y="19"/>
                      </a:lnTo>
                      <a:lnTo>
                        <a:pt x="19" y="14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40" name="Rectangle 1763">
                  <a:extLst>
                    <a:ext uri="{FF2B5EF4-FFF2-40B4-BE49-F238E27FC236}">
                      <a16:creationId xmlns:a16="http://schemas.microsoft.com/office/drawing/2014/main" id="{C558594F-829C-40AA-85DF-DF47C69059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06109" y="1426275"/>
                  <a:ext cx="113591" cy="17129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41" name="Freeform 1764">
                  <a:extLst>
                    <a:ext uri="{FF2B5EF4-FFF2-40B4-BE49-F238E27FC236}">
                      <a16:creationId xmlns:a16="http://schemas.microsoft.com/office/drawing/2014/main" id="{43A7DCF4-C1A6-4805-A127-D00450C127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627677" y="1392017"/>
                  <a:ext cx="87447" cy="138833"/>
                </a:xfrm>
                <a:custGeom>
                  <a:avLst/>
                  <a:gdLst>
                    <a:gd name="T0" fmla="*/ 36 w 41"/>
                    <a:gd name="T1" fmla="*/ 65 h 65"/>
                    <a:gd name="T2" fmla="*/ 5 w 41"/>
                    <a:gd name="T3" fmla="*/ 65 h 65"/>
                    <a:gd name="T4" fmla="*/ 0 w 41"/>
                    <a:gd name="T5" fmla="*/ 60 h 65"/>
                    <a:gd name="T6" fmla="*/ 0 w 41"/>
                    <a:gd name="T7" fmla="*/ 5 h 65"/>
                    <a:gd name="T8" fmla="*/ 5 w 41"/>
                    <a:gd name="T9" fmla="*/ 0 h 65"/>
                    <a:gd name="T10" fmla="*/ 36 w 41"/>
                    <a:gd name="T11" fmla="*/ 0 h 65"/>
                    <a:gd name="T12" fmla="*/ 41 w 41"/>
                    <a:gd name="T13" fmla="*/ 5 h 65"/>
                    <a:gd name="T14" fmla="*/ 41 w 41"/>
                    <a:gd name="T15" fmla="*/ 60 h 65"/>
                    <a:gd name="T16" fmla="*/ 36 w 41"/>
                    <a:gd name="T17" fmla="*/ 65 h 65"/>
                    <a:gd name="T18" fmla="*/ 6 w 41"/>
                    <a:gd name="T19" fmla="*/ 59 h 65"/>
                    <a:gd name="T20" fmla="*/ 35 w 41"/>
                    <a:gd name="T21" fmla="*/ 59 h 65"/>
                    <a:gd name="T22" fmla="*/ 35 w 41"/>
                    <a:gd name="T23" fmla="*/ 6 h 65"/>
                    <a:gd name="T24" fmla="*/ 6 w 41"/>
                    <a:gd name="T25" fmla="*/ 6 h 65"/>
                    <a:gd name="T26" fmla="*/ 6 w 41"/>
                    <a:gd name="T27" fmla="*/ 59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1" h="65">
                      <a:moveTo>
                        <a:pt x="36" y="65"/>
                      </a:moveTo>
                      <a:cubicBezTo>
                        <a:pt x="5" y="65"/>
                        <a:pt x="5" y="65"/>
                        <a:pt x="5" y="65"/>
                      </a:cubicBezTo>
                      <a:cubicBezTo>
                        <a:pt x="3" y="65"/>
                        <a:pt x="0" y="62"/>
                        <a:pt x="0" y="6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3" y="0"/>
                        <a:pt x="5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9" y="0"/>
                        <a:pt x="41" y="2"/>
                        <a:pt x="41" y="5"/>
                      </a:cubicBezTo>
                      <a:cubicBezTo>
                        <a:pt x="41" y="60"/>
                        <a:pt x="41" y="60"/>
                        <a:pt x="41" y="60"/>
                      </a:cubicBezTo>
                      <a:cubicBezTo>
                        <a:pt x="41" y="62"/>
                        <a:pt x="39" y="65"/>
                        <a:pt x="36" y="65"/>
                      </a:cubicBezTo>
                      <a:close/>
                      <a:moveTo>
                        <a:pt x="6" y="59"/>
                      </a:moveTo>
                      <a:cubicBezTo>
                        <a:pt x="35" y="59"/>
                        <a:pt x="35" y="59"/>
                        <a:pt x="35" y="59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6" y="6"/>
                        <a:pt x="6" y="6"/>
                        <a:pt x="6" y="6"/>
                      </a:cubicBezTo>
                      <a:lnTo>
                        <a:pt x="6" y="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44" name="Rectangle 1765">
                  <a:extLst>
                    <a:ext uri="{FF2B5EF4-FFF2-40B4-BE49-F238E27FC236}">
                      <a16:creationId xmlns:a16="http://schemas.microsoft.com/office/drawing/2014/main" id="{44EC75AB-ADA1-4B32-B06A-844B939D35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63738" y="1494790"/>
                  <a:ext cx="17129" cy="811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47" name="Freeform 1766">
                  <a:extLst>
                    <a:ext uri="{FF2B5EF4-FFF2-40B4-BE49-F238E27FC236}">
                      <a16:creationId xmlns:a16="http://schemas.microsoft.com/office/drawing/2014/main" id="{7B9B7E2D-1E2B-4123-B6EC-CAEF3A43BC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813390" y="1360464"/>
                  <a:ext cx="204644" cy="155061"/>
                </a:xfrm>
                <a:custGeom>
                  <a:avLst/>
                  <a:gdLst>
                    <a:gd name="T0" fmla="*/ 87 w 96"/>
                    <a:gd name="T1" fmla="*/ 73 h 73"/>
                    <a:gd name="T2" fmla="*/ 9 w 96"/>
                    <a:gd name="T3" fmla="*/ 73 h 73"/>
                    <a:gd name="T4" fmla="*/ 0 w 96"/>
                    <a:gd name="T5" fmla="*/ 64 h 73"/>
                    <a:gd name="T6" fmla="*/ 0 w 96"/>
                    <a:gd name="T7" fmla="*/ 9 h 73"/>
                    <a:gd name="T8" fmla="*/ 9 w 96"/>
                    <a:gd name="T9" fmla="*/ 0 h 73"/>
                    <a:gd name="T10" fmla="*/ 87 w 96"/>
                    <a:gd name="T11" fmla="*/ 0 h 73"/>
                    <a:gd name="T12" fmla="*/ 96 w 96"/>
                    <a:gd name="T13" fmla="*/ 9 h 73"/>
                    <a:gd name="T14" fmla="*/ 96 w 96"/>
                    <a:gd name="T15" fmla="*/ 64 h 73"/>
                    <a:gd name="T16" fmla="*/ 87 w 96"/>
                    <a:gd name="T17" fmla="*/ 73 h 73"/>
                    <a:gd name="T18" fmla="*/ 9 w 96"/>
                    <a:gd name="T19" fmla="*/ 8 h 73"/>
                    <a:gd name="T20" fmla="*/ 8 w 96"/>
                    <a:gd name="T21" fmla="*/ 9 h 73"/>
                    <a:gd name="T22" fmla="*/ 8 w 96"/>
                    <a:gd name="T23" fmla="*/ 64 h 73"/>
                    <a:gd name="T24" fmla="*/ 9 w 96"/>
                    <a:gd name="T25" fmla="*/ 65 h 73"/>
                    <a:gd name="T26" fmla="*/ 87 w 96"/>
                    <a:gd name="T27" fmla="*/ 65 h 73"/>
                    <a:gd name="T28" fmla="*/ 88 w 96"/>
                    <a:gd name="T29" fmla="*/ 64 h 73"/>
                    <a:gd name="T30" fmla="*/ 88 w 96"/>
                    <a:gd name="T31" fmla="*/ 9 h 73"/>
                    <a:gd name="T32" fmla="*/ 87 w 96"/>
                    <a:gd name="T33" fmla="*/ 8 h 73"/>
                    <a:gd name="T34" fmla="*/ 9 w 96"/>
                    <a:gd name="T35" fmla="*/ 8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6" h="73">
                      <a:moveTo>
                        <a:pt x="87" y="73"/>
                      </a:moveTo>
                      <a:cubicBezTo>
                        <a:pt x="9" y="73"/>
                        <a:pt x="9" y="73"/>
                        <a:pt x="9" y="73"/>
                      </a:cubicBezTo>
                      <a:cubicBezTo>
                        <a:pt x="4" y="73"/>
                        <a:pt x="0" y="69"/>
                        <a:pt x="0" y="64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92" y="0"/>
                        <a:pt x="96" y="4"/>
                        <a:pt x="96" y="9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9"/>
                        <a:pt x="92" y="73"/>
                        <a:pt x="87" y="73"/>
                      </a:cubicBezTo>
                      <a:close/>
                      <a:moveTo>
                        <a:pt x="9" y="8"/>
                      </a:moveTo>
                      <a:cubicBezTo>
                        <a:pt x="8" y="8"/>
                        <a:pt x="8" y="9"/>
                        <a:pt x="8" y="9"/>
                      </a:cubicBezTo>
                      <a:cubicBezTo>
                        <a:pt x="8" y="64"/>
                        <a:pt x="8" y="64"/>
                        <a:pt x="8" y="64"/>
                      </a:cubicBezTo>
                      <a:cubicBezTo>
                        <a:pt x="8" y="64"/>
                        <a:pt x="8" y="65"/>
                        <a:pt x="9" y="65"/>
                      </a:cubicBezTo>
                      <a:cubicBezTo>
                        <a:pt x="87" y="65"/>
                        <a:pt x="87" y="65"/>
                        <a:pt x="87" y="65"/>
                      </a:cubicBezTo>
                      <a:cubicBezTo>
                        <a:pt x="87" y="65"/>
                        <a:pt x="88" y="64"/>
                        <a:pt x="88" y="64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8" y="9"/>
                        <a:pt x="87" y="8"/>
                        <a:pt x="87" y="8"/>
                      </a:cubicBezTo>
                      <a:lnTo>
                        <a:pt x="9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48" name="Rectangle 1767">
                  <a:extLst>
                    <a:ext uri="{FF2B5EF4-FFF2-40B4-BE49-F238E27FC236}">
                      <a16:creationId xmlns:a16="http://schemas.microsoft.com/office/drawing/2014/main" id="{176E2651-91AB-4B9F-8620-7ABC0648FD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02639" y="1473154"/>
                  <a:ext cx="25242" cy="17129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41F28E-977B-4FB7-83B3-B1580169685B}"/>
              </a:ext>
            </a:extLst>
          </p:cNvPr>
          <p:cNvGrpSpPr/>
          <p:nvPr/>
        </p:nvGrpSpPr>
        <p:grpSpPr>
          <a:xfrm>
            <a:off x="9575811" y="2605106"/>
            <a:ext cx="593850" cy="408101"/>
            <a:chOff x="5645081" y="4860906"/>
            <a:chExt cx="777778" cy="53449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EEE6CE6-1CBF-421A-B020-0C362491F99E}"/>
                </a:ext>
              </a:extLst>
            </p:cNvPr>
            <p:cNvGrpSpPr/>
            <p:nvPr/>
          </p:nvGrpSpPr>
          <p:grpSpPr>
            <a:xfrm>
              <a:off x="5645081" y="4860906"/>
              <a:ext cx="401759" cy="534498"/>
              <a:chOff x="5645081" y="4860906"/>
              <a:chExt cx="401759" cy="534498"/>
            </a:xfrm>
          </p:grpSpPr>
          <p:sp>
            <p:nvSpPr>
              <p:cNvPr id="164" name="Freeform 2080">
                <a:extLst>
                  <a:ext uri="{FF2B5EF4-FFF2-40B4-BE49-F238E27FC236}">
                    <a16:creationId xmlns:a16="http://schemas.microsoft.com/office/drawing/2014/main" id="{C65AFA1A-0674-4814-8C93-6493B92BC4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45081" y="4860906"/>
                <a:ext cx="401759" cy="534498"/>
              </a:xfrm>
              <a:custGeom>
                <a:avLst/>
                <a:gdLst>
                  <a:gd name="T0" fmla="*/ 227 w 227"/>
                  <a:gd name="T1" fmla="*/ 302 h 302"/>
                  <a:gd name="T2" fmla="*/ 0 w 227"/>
                  <a:gd name="T3" fmla="*/ 302 h 302"/>
                  <a:gd name="T4" fmla="*/ 0 w 227"/>
                  <a:gd name="T5" fmla="*/ 0 h 302"/>
                  <a:gd name="T6" fmla="*/ 128 w 227"/>
                  <a:gd name="T7" fmla="*/ 0 h 302"/>
                  <a:gd name="T8" fmla="*/ 227 w 227"/>
                  <a:gd name="T9" fmla="*/ 99 h 302"/>
                  <a:gd name="T10" fmla="*/ 227 w 227"/>
                  <a:gd name="T11" fmla="*/ 302 h 302"/>
                  <a:gd name="T12" fmla="*/ 19 w 227"/>
                  <a:gd name="T13" fmla="*/ 284 h 302"/>
                  <a:gd name="T14" fmla="*/ 208 w 227"/>
                  <a:gd name="T15" fmla="*/ 284 h 302"/>
                  <a:gd name="T16" fmla="*/ 208 w 227"/>
                  <a:gd name="T17" fmla="*/ 106 h 302"/>
                  <a:gd name="T18" fmla="*/ 121 w 227"/>
                  <a:gd name="T19" fmla="*/ 19 h 302"/>
                  <a:gd name="T20" fmla="*/ 19 w 227"/>
                  <a:gd name="T21" fmla="*/ 19 h 302"/>
                  <a:gd name="T22" fmla="*/ 19 w 227"/>
                  <a:gd name="T23" fmla="*/ 284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7" h="302">
                    <a:moveTo>
                      <a:pt x="227" y="302"/>
                    </a:moveTo>
                    <a:lnTo>
                      <a:pt x="0" y="302"/>
                    </a:lnTo>
                    <a:lnTo>
                      <a:pt x="0" y="0"/>
                    </a:lnTo>
                    <a:lnTo>
                      <a:pt x="128" y="0"/>
                    </a:lnTo>
                    <a:lnTo>
                      <a:pt x="227" y="99"/>
                    </a:lnTo>
                    <a:lnTo>
                      <a:pt x="227" y="302"/>
                    </a:lnTo>
                    <a:close/>
                    <a:moveTo>
                      <a:pt x="19" y="284"/>
                    </a:moveTo>
                    <a:lnTo>
                      <a:pt x="208" y="284"/>
                    </a:lnTo>
                    <a:lnTo>
                      <a:pt x="208" y="106"/>
                    </a:lnTo>
                    <a:lnTo>
                      <a:pt x="121" y="19"/>
                    </a:lnTo>
                    <a:lnTo>
                      <a:pt x="19" y="19"/>
                    </a:lnTo>
                    <a:lnTo>
                      <a:pt x="19" y="284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65" name="Freeform 2081">
                <a:extLst>
                  <a:ext uri="{FF2B5EF4-FFF2-40B4-BE49-F238E27FC236}">
                    <a16:creationId xmlns:a16="http://schemas.microsoft.com/office/drawing/2014/main" id="{36710DD8-18A5-401B-9259-1BE56DCED1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6846" y="4876834"/>
                <a:ext cx="184066" cy="184065"/>
              </a:xfrm>
              <a:custGeom>
                <a:avLst/>
                <a:gdLst>
                  <a:gd name="T0" fmla="*/ 104 w 104"/>
                  <a:gd name="T1" fmla="*/ 104 h 104"/>
                  <a:gd name="T2" fmla="*/ 0 w 104"/>
                  <a:gd name="T3" fmla="*/ 104 h 104"/>
                  <a:gd name="T4" fmla="*/ 0 w 104"/>
                  <a:gd name="T5" fmla="*/ 0 h 104"/>
                  <a:gd name="T6" fmla="*/ 18 w 104"/>
                  <a:gd name="T7" fmla="*/ 0 h 104"/>
                  <a:gd name="T8" fmla="*/ 18 w 104"/>
                  <a:gd name="T9" fmla="*/ 85 h 104"/>
                  <a:gd name="T10" fmla="*/ 104 w 104"/>
                  <a:gd name="T11" fmla="*/ 85 h 104"/>
                  <a:gd name="T12" fmla="*/ 104 w 104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104">
                    <a:moveTo>
                      <a:pt x="104" y="104"/>
                    </a:moveTo>
                    <a:lnTo>
                      <a:pt x="0" y="104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85"/>
                    </a:lnTo>
                    <a:lnTo>
                      <a:pt x="104" y="85"/>
                    </a:lnTo>
                    <a:lnTo>
                      <a:pt x="104" y="104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792EDFA-6A46-4E22-863F-DC0B2E243A49}"/>
                </a:ext>
              </a:extLst>
            </p:cNvPr>
            <p:cNvGrpSpPr/>
            <p:nvPr/>
          </p:nvGrpSpPr>
          <p:grpSpPr>
            <a:xfrm>
              <a:off x="5795949" y="5002342"/>
              <a:ext cx="626910" cy="393062"/>
              <a:chOff x="5815927" y="5002342"/>
              <a:chExt cx="626910" cy="39306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BAC07A9-FBB9-4D97-AFDC-A8A4A462F231}"/>
                  </a:ext>
                </a:extLst>
              </p:cNvPr>
              <p:cNvGrpSpPr/>
              <p:nvPr/>
            </p:nvGrpSpPr>
            <p:grpSpPr>
              <a:xfrm>
                <a:off x="5938879" y="5045125"/>
                <a:ext cx="304596" cy="312183"/>
                <a:chOff x="5938879" y="5045125"/>
                <a:chExt cx="304596" cy="312183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9FE9264B-BF8C-4825-8D7D-605892D38FC5}"/>
                    </a:ext>
                  </a:extLst>
                </p:cNvPr>
                <p:cNvSpPr/>
                <p:nvPr/>
              </p:nvSpPr>
              <p:spPr bwMode="auto">
                <a:xfrm>
                  <a:off x="5938879" y="5155050"/>
                  <a:ext cx="144231" cy="144231"/>
                </a:xfrm>
                <a:prstGeom prst="ellipse">
                  <a:avLst/>
                </a:prstGeom>
                <a:solidFill>
                  <a:srgbClr val="F8F8F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BD19145-9149-43AB-85EE-CF0CC727C8B1}"/>
                    </a:ext>
                  </a:extLst>
                </p:cNvPr>
                <p:cNvSpPr/>
                <p:nvPr/>
              </p:nvSpPr>
              <p:spPr bwMode="auto">
                <a:xfrm>
                  <a:off x="5938879" y="5278931"/>
                  <a:ext cx="144231" cy="78377"/>
                </a:xfrm>
                <a:prstGeom prst="rect">
                  <a:avLst/>
                </a:prstGeom>
                <a:solidFill>
                  <a:srgbClr val="F8F8F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2055CF0B-E4DE-41AA-9344-7F90D84DC023}"/>
                    </a:ext>
                  </a:extLst>
                </p:cNvPr>
                <p:cNvSpPr/>
                <p:nvPr/>
              </p:nvSpPr>
              <p:spPr bwMode="auto">
                <a:xfrm>
                  <a:off x="6046944" y="5045125"/>
                  <a:ext cx="196531" cy="196531"/>
                </a:xfrm>
                <a:prstGeom prst="ellipse">
                  <a:avLst/>
                </a:prstGeom>
                <a:solidFill>
                  <a:srgbClr val="F8F8F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94" name="Freeform 1907">
                <a:extLst>
                  <a:ext uri="{FF2B5EF4-FFF2-40B4-BE49-F238E27FC236}">
                    <a16:creationId xmlns:a16="http://schemas.microsoft.com/office/drawing/2014/main" id="{D85DD5A6-6FC9-470E-AF5D-2CFEF3FA35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15927" y="5002342"/>
                <a:ext cx="626910" cy="393062"/>
              </a:xfrm>
              <a:custGeom>
                <a:avLst/>
                <a:gdLst>
                  <a:gd name="T0" fmla="*/ 85 w 160"/>
                  <a:gd name="T1" fmla="*/ 10 h 100"/>
                  <a:gd name="T2" fmla="*/ 109 w 160"/>
                  <a:gd name="T3" fmla="*/ 33 h 100"/>
                  <a:gd name="T4" fmla="*/ 120 w 160"/>
                  <a:gd name="T5" fmla="*/ 30 h 100"/>
                  <a:gd name="T6" fmla="*/ 140 w 160"/>
                  <a:gd name="T7" fmla="*/ 50 h 100"/>
                  <a:gd name="T8" fmla="*/ 139 w 160"/>
                  <a:gd name="T9" fmla="*/ 56 h 100"/>
                  <a:gd name="T10" fmla="*/ 150 w 160"/>
                  <a:gd name="T11" fmla="*/ 72 h 100"/>
                  <a:gd name="T12" fmla="*/ 132 w 160"/>
                  <a:gd name="T13" fmla="*/ 90 h 100"/>
                  <a:gd name="T14" fmla="*/ 130 w 160"/>
                  <a:gd name="T15" fmla="*/ 90 h 100"/>
                  <a:gd name="T16" fmla="*/ 130 w 160"/>
                  <a:gd name="T17" fmla="*/ 90 h 100"/>
                  <a:gd name="T18" fmla="*/ 30 w 160"/>
                  <a:gd name="T19" fmla="*/ 90 h 100"/>
                  <a:gd name="T20" fmla="*/ 10 w 160"/>
                  <a:gd name="T21" fmla="*/ 70 h 100"/>
                  <a:gd name="T22" fmla="*/ 30 w 160"/>
                  <a:gd name="T23" fmla="*/ 50 h 100"/>
                  <a:gd name="T24" fmla="*/ 33 w 160"/>
                  <a:gd name="T25" fmla="*/ 50 h 100"/>
                  <a:gd name="T26" fmla="*/ 51 w 160"/>
                  <a:gd name="T27" fmla="*/ 40 h 100"/>
                  <a:gd name="T28" fmla="*/ 61 w 160"/>
                  <a:gd name="T29" fmla="*/ 42 h 100"/>
                  <a:gd name="T30" fmla="*/ 60 w 160"/>
                  <a:gd name="T31" fmla="*/ 35 h 100"/>
                  <a:gd name="T32" fmla="*/ 85 w 160"/>
                  <a:gd name="T33" fmla="*/ 10 h 100"/>
                  <a:gd name="T34" fmla="*/ 85 w 160"/>
                  <a:gd name="T35" fmla="*/ 0 h 100"/>
                  <a:gd name="T36" fmla="*/ 50 w 160"/>
                  <a:gd name="T37" fmla="*/ 30 h 100"/>
                  <a:gd name="T38" fmla="*/ 28 w 160"/>
                  <a:gd name="T39" fmla="*/ 40 h 100"/>
                  <a:gd name="T40" fmla="*/ 0 w 160"/>
                  <a:gd name="T41" fmla="*/ 70 h 100"/>
                  <a:gd name="T42" fmla="*/ 30 w 160"/>
                  <a:gd name="T43" fmla="*/ 100 h 100"/>
                  <a:gd name="T44" fmla="*/ 130 w 160"/>
                  <a:gd name="T45" fmla="*/ 100 h 100"/>
                  <a:gd name="T46" fmla="*/ 132 w 160"/>
                  <a:gd name="T47" fmla="*/ 100 h 100"/>
                  <a:gd name="T48" fmla="*/ 160 w 160"/>
                  <a:gd name="T49" fmla="*/ 72 h 100"/>
                  <a:gd name="T50" fmla="*/ 150 w 160"/>
                  <a:gd name="T51" fmla="*/ 51 h 100"/>
                  <a:gd name="T52" fmla="*/ 150 w 160"/>
                  <a:gd name="T53" fmla="*/ 50 h 100"/>
                  <a:gd name="T54" fmla="*/ 120 w 160"/>
                  <a:gd name="T55" fmla="*/ 20 h 100"/>
                  <a:gd name="T56" fmla="*/ 116 w 160"/>
                  <a:gd name="T57" fmla="*/ 20 h 100"/>
                  <a:gd name="T58" fmla="*/ 85 w 160"/>
                  <a:gd name="T5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60" h="100">
                    <a:moveTo>
                      <a:pt x="85" y="10"/>
                    </a:moveTo>
                    <a:cubicBezTo>
                      <a:pt x="98" y="10"/>
                      <a:pt x="108" y="20"/>
                      <a:pt x="109" y="33"/>
                    </a:cubicBezTo>
                    <a:cubicBezTo>
                      <a:pt x="112" y="31"/>
                      <a:pt x="116" y="30"/>
                      <a:pt x="120" y="30"/>
                    </a:cubicBezTo>
                    <a:cubicBezTo>
                      <a:pt x="131" y="30"/>
                      <a:pt x="140" y="39"/>
                      <a:pt x="140" y="50"/>
                    </a:cubicBezTo>
                    <a:cubicBezTo>
                      <a:pt x="140" y="52"/>
                      <a:pt x="139" y="54"/>
                      <a:pt x="139" y="56"/>
                    </a:cubicBezTo>
                    <a:cubicBezTo>
                      <a:pt x="145" y="59"/>
                      <a:pt x="150" y="65"/>
                      <a:pt x="150" y="72"/>
                    </a:cubicBezTo>
                    <a:cubicBezTo>
                      <a:pt x="150" y="82"/>
                      <a:pt x="142" y="90"/>
                      <a:pt x="132" y="90"/>
                    </a:cubicBezTo>
                    <a:cubicBezTo>
                      <a:pt x="130" y="90"/>
                      <a:pt x="130" y="90"/>
                      <a:pt x="130" y="90"/>
                    </a:cubicBezTo>
                    <a:cubicBezTo>
                      <a:pt x="130" y="90"/>
                      <a:pt x="130" y="90"/>
                      <a:pt x="130" y="90"/>
                    </a:cubicBezTo>
                    <a:cubicBezTo>
                      <a:pt x="30" y="90"/>
                      <a:pt x="30" y="90"/>
                      <a:pt x="30" y="90"/>
                    </a:cubicBezTo>
                    <a:cubicBezTo>
                      <a:pt x="19" y="90"/>
                      <a:pt x="10" y="81"/>
                      <a:pt x="10" y="70"/>
                    </a:cubicBezTo>
                    <a:cubicBezTo>
                      <a:pt x="10" y="59"/>
                      <a:pt x="19" y="50"/>
                      <a:pt x="30" y="50"/>
                    </a:cubicBezTo>
                    <a:cubicBezTo>
                      <a:pt x="31" y="50"/>
                      <a:pt x="32" y="50"/>
                      <a:pt x="33" y="50"/>
                    </a:cubicBezTo>
                    <a:cubicBezTo>
                      <a:pt x="37" y="44"/>
                      <a:pt x="43" y="40"/>
                      <a:pt x="51" y="40"/>
                    </a:cubicBezTo>
                    <a:cubicBezTo>
                      <a:pt x="55" y="40"/>
                      <a:pt x="58" y="41"/>
                      <a:pt x="61" y="42"/>
                    </a:cubicBezTo>
                    <a:cubicBezTo>
                      <a:pt x="60" y="40"/>
                      <a:pt x="60" y="37"/>
                      <a:pt x="60" y="35"/>
                    </a:cubicBezTo>
                    <a:cubicBezTo>
                      <a:pt x="60" y="21"/>
                      <a:pt x="71" y="10"/>
                      <a:pt x="85" y="10"/>
                    </a:cubicBezTo>
                    <a:moveTo>
                      <a:pt x="85" y="0"/>
                    </a:moveTo>
                    <a:cubicBezTo>
                      <a:pt x="67" y="0"/>
                      <a:pt x="52" y="13"/>
                      <a:pt x="50" y="30"/>
                    </a:cubicBezTo>
                    <a:cubicBezTo>
                      <a:pt x="42" y="30"/>
                      <a:pt x="34" y="34"/>
                      <a:pt x="28" y="40"/>
                    </a:cubicBezTo>
                    <a:cubicBezTo>
                      <a:pt x="12" y="41"/>
                      <a:pt x="0" y="54"/>
                      <a:pt x="0" y="70"/>
                    </a:cubicBezTo>
                    <a:cubicBezTo>
                      <a:pt x="0" y="86"/>
                      <a:pt x="13" y="100"/>
                      <a:pt x="30" y="100"/>
                    </a:cubicBezTo>
                    <a:cubicBezTo>
                      <a:pt x="130" y="100"/>
                      <a:pt x="130" y="100"/>
                      <a:pt x="130" y="100"/>
                    </a:cubicBezTo>
                    <a:cubicBezTo>
                      <a:pt x="132" y="100"/>
                      <a:pt x="132" y="100"/>
                      <a:pt x="132" y="100"/>
                    </a:cubicBezTo>
                    <a:cubicBezTo>
                      <a:pt x="148" y="100"/>
                      <a:pt x="160" y="88"/>
                      <a:pt x="160" y="72"/>
                    </a:cubicBezTo>
                    <a:cubicBezTo>
                      <a:pt x="160" y="64"/>
                      <a:pt x="156" y="56"/>
                      <a:pt x="150" y="51"/>
                    </a:cubicBezTo>
                    <a:cubicBezTo>
                      <a:pt x="150" y="51"/>
                      <a:pt x="150" y="50"/>
                      <a:pt x="150" y="50"/>
                    </a:cubicBezTo>
                    <a:cubicBezTo>
                      <a:pt x="150" y="33"/>
                      <a:pt x="136" y="20"/>
                      <a:pt x="120" y="20"/>
                    </a:cubicBezTo>
                    <a:cubicBezTo>
                      <a:pt x="119" y="20"/>
                      <a:pt x="117" y="20"/>
                      <a:pt x="116" y="20"/>
                    </a:cubicBezTo>
                    <a:cubicBezTo>
                      <a:pt x="111" y="8"/>
                      <a:pt x="99" y="0"/>
                      <a:pt x="8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617A4F7-F906-4762-B670-5F06ABD4EB53}"/>
              </a:ext>
            </a:extLst>
          </p:cNvPr>
          <p:cNvGrpSpPr/>
          <p:nvPr/>
        </p:nvGrpSpPr>
        <p:grpSpPr>
          <a:xfrm>
            <a:off x="8369050" y="2605106"/>
            <a:ext cx="593850" cy="408101"/>
            <a:chOff x="5645081" y="4860906"/>
            <a:chExt cx="777778" cy="534498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431A2448-BB22-47B9-8D2D-B8D9050AC43F}"/>
                </a:ext>
              </a:extLst>
            </p:cNvPr>
            <p:cNvGrpSpPr/>
            <p:nvPr/>
          </p:nvGrpSpPr>
          <p:grpSpPr>
            <a:xfrm>
              <a:off x="5645081" y="4860906"/>
              <a:ext cx="401759" cy="534498"/>
              <a:chOff x="5645081" y="4860906"/>
              <a:chExt cx="401759" cy="534498"/>
            </a:xfrm>
          </p:grpSpPr>
          <p:sp>
            <p:nvSpPr>
              <p:cNvPr id="176" name="Freeform 2080">
                <a:extLst>
                  <a:ext uri="{FF2B5EF4-FFF2-40B4-BE49-F238E27FC236}">
                    <a16:creationId xmlns:a16="http://schemas.microsoft.com/office/drawing/2014/main" id="{E9710164-4E87-4468-9944-D69D7C30FE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45081" y="4860906"/>
                <a:ext cx="401759" cy="534498"/>
              </a:xfrm>
              <a:custGeom>
                <a:avLst/>
                <a:gdLst>
                  <a:gd name="T0" fmla="*/ 227 w 227"/>
                  <a:gd name="T1" fmla="*/ 302 h 302"/>
                  <a:gd name="T2" fmla="*/ 0 w 227"/>
                  <a:gd name="T3" fmla="*/ 302 h 302"/>
                  <a:gd name="T4" fmla="*/ 0 w 227"/>
                  <a:gd name="T5" fmla="*/ 0 h 302"/>
                  <a:gd name="T6" fmla="*/ 128 w 227"/>
                  <a:gd name="T7" fmla="*/ 0 h 302"/>
                  <a:gd name="T8" fmla="*/ 227 w 227"/>
                  <a:gd name="T9" fmla="*/ 99 h 302"/>
                  <a:gd name="T10" fmla="*/ 227 w 227"/>
                  <a:gd name="T11" fmla="*/ 302 h 302"/>
                  <a:gd name="T12" fmla="*/ 19 w 227"/>
                  <a:gd name="T13" fmla="*/ 284 h 302"/>
                  <a:gd name="T14" fmla="*/ 208 w 227"/>
                  <a:gd name="T15" fmla="*/ 284 h 302"/>
                  <a:gd name="T16" fmla="*/ 208 w 227"/>
                  <a:gd name="T17" fmla="*/ 106 h 302"/>
                  <a:gd name="T18" fmla="*/ 121 w 227"/>
                  <a:gd name="T19" fmla="*/ 19 h 302"/>
                  <a:gd name="T20" fmla="*/ 19 w 227"/>
                  <a:gd name="T21" fmla="*/ 19 h 302"/>
                  <a:gd name="T22" fmla="*/ 19 w 227"/>
                  <a:gd name="T23" fmla="*/ 284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7" h="302">
                    <a:moveTo>
                      <a:pt x="227" y="302"/>
                    </a:moveTo>
                    <a:lnTo>
                      <a:pt x="0" y="302"/>
                    </a:lnTo>
                    <a:lnTo>
                      <a:pt x="0" y="0"/>
                    </a:lnTo>
                    <a:lnTo>
                      <a:pt x="128" y="0"/>
                    </a:lnTo>
                    <a:lnTo>
                      <a:pt x="227" y="99"/>
                    </a:lnTo>
                    <a:lnTo>
                      <a:pt x="227" y="302"/>
                    </a:lnTo>
                    <a:close/>
                    <a:moveTo>
                      <a:pt x="19" y="284"/>
                    </a:moveTo>
                    <a:lnTo>
                      <a:pt x="208" y="284"/>
                    </a:lnTo>
                    <a:lnTo>
                      <a:pt x="208" y="106"/>
                    </a:lnTo>
                    <a:lnTo>
                      <a:pt x="121" y="19"/>
                    </a:lnTo>
                    <a:lnTo>
                      <a:pt x="19" y="19"/>
                    </a:lnTo>
                    <a:lnTo>
                      <a:pt x="19" y="284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77" name="Freeform 2081">
                <a:extLst>
                  <a:ext uri="{FF2B5EF4-FFF2-40B4-BE49-F238E27FC236}">
                    <a16:creationId xmlns:a16="http://schemas.microsoft.com/office/drawing/2014/main" id="{E3B5F44C-772A-4700-B024-F3D4EDFDF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6846" y="4876834"/>
                <a:ext cx="184066" cy="184065"/>
              </a:xfrm>
              <a:custGeom>
                <a:avLst/>
                <a:gdLst>
                  <a:gd name="T0" fmla="*/ 104 w 104"/>
                  <a:gd name="T1" fmla="*/ 104 h 104"/>
                  <a:gd name="T2" fmla="*/ 0 w 104"/>
                  <a:gd name="T3" fmla="*/ 104 h 104"/>
                  <a:gd name="T4" fmla="*/ 0 w 104"/>
                  <a:gd name="T5" fmla="*/ 0 h 104"/>
                  <a:gd name="T6" fmla="*/ 18 w 104"/>
                  <a:gd name="T7" fmla="*/ 0 h 104"/>
                  <a:gd name="T8" fmla="*/ 18 w 104"/>
                  <a:gd name="T9" fmla="*/ 85 h 104"/>
                  <a:gd name="T10" fmla="*/ 104 w 104"/>
                  <a:gd name="T11" fmla="*/ 85 h 104"/>
                  <a:gd name="T12" fmla="*/ 104 w 104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104">
                    <a:moveTo>
                      <a:pt x="104" y="104"/>
                    </a:moveTo>
                    <a:lnTo>
                      <a:pt x="0" y="104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85"/>
                    </a:lnTo>
                    <a:lnTo>
                      <a:pt x="104" y="85"/>
                    </a:lnTo>
                    <a:lnTo>
                      <a:pt x="104" y="104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88C86981-6B70-4645-A0D8-88472170F935}"/>
                </a:ext>
              </a:extLst>
            </p:cNvPr>
            <p:cNvGrpSpPr/>
            <p:nvPr/>
          </p:nvGrpSpPr>
          <p:grpSpPr>
            <a:xfrm>
              <a:off x="5795949" y="5002342"/>
              <a:ext cx="626910" cy="393062"/>
              <a:chOff x="5815927" y="5002342"/>
              <a:chExt cx="626910" cy="393062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90A6B6EA-15E5-4508-AB1F-0A2515A890E9}"/>
                  </a:ext>
                </a:extLst>
              </p:cNvPr>
              <p:cNvGrpSpPr/>
              <p:nvPr/>
            </p:nvGrpSpPr>
            <p:grpSpPr>
              <a:xfrm>
                <a:off x="5938879" y="5045125"/>
                <a:ext cx="304596" cy="312183"/>
                <a:chOff x="5938879" y="5045125"/>
                <a:chExt cx="304596" cy="312183"/>
              </a:xfrm>
            </p:grpSpPr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D9D7C4FF-2216-4BC1-AED4-D4AFE1977CE3}"/>
                    </a:ext>
                  </a:extLst>
                </p:cNvPr>
                <p:cNvSpPr/>
                <p:nvPr/>
              </p:nvSpPr>
              <p:spPr bwMode="auto">
                <a:xfrm>
                  <a:off x="5938879" y="5155050"/>
                  <a:ext cx="144231" cy="144231"/>
                </a:xfrm>
                <a:prstGeom prst="ellipse">
                  <a:avLst/>
                </a:prstGeom>
                <a:solidFill>
                  <a:srgbClr val="F8F8F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AFA293BA-3EB6-4C39-8310-9B5217F8AD75}"/>
                    </a:ext>
                  </a:extLst>
                </p:cNvPr>
                <p:cNvSpPr/>
                <p:nvPr/>
              </p:nvSpPr>
              <p:spPr bwMode="auto">
                <a:xfrm>
                  <a:off x="5938879" y="5278931"/>
                  <a:ext cx="144231" cy="78377"/>
                </a:xfrm>
                <a:prstGeom prst="rect">
                  <a:avLst/>
                </a:prstGeom>
                <a:solidFill>
                  <a:srgbClr val="F8F8F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DB7566FE-D80F-4971-855B-4BEB8AA10540}"/>
                    </a:ext>
                  </a:extLst>
                </p:cNvPr>
                <p:cNvSpPr/>
                <p:nvPr/>
              </p:nvSpPr>
              <p:spPr bwMode="auto">
                <a:xfrm>
                  <a:off x="6046944" y="5045125"/>
                  <a:ext cx="196531" cy="196531"/>
                </a:xfrm>
                <a:prstGeom prst="ellipse">
                  <a:avLst/>
                </a:prstGeom>
                <a:solidFill>
                  <a:srgbClr val="F8F8F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72" name="Freeform 1907">
                <a:extLst>
                  <a:ext uri="{FF2B5EF4-FFF2-40B4-BE49-F238E27FC236}">
                    <a16:creationId xmlns:a16="http://schemas.microsoft.com/office/drawing/2014/main" id="{E211B484-C750-4999-9247-BAA50014A3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15927" y="5002342"/>
                <a:ext cx="626910" cy="393062"/>
              </a:xfrm>
              <a:custGeom>
                <a:avLst/>
                <a:gdLst>
                  <a:gd name="T0" fmla="*/ 85 w 160"/>
                  <a:gd name="T1" fmla="*/ 10 h 100"/>
                  <a:gd name="T2" fmla="*/ 109 w 160"/>
                  <a:gd name="T3" fmla="*/ 33 h 100"/>
                  <a:gd name="T4" fmla="*/ 120 w 160"/>
                  <a:gd name="T5" fmla="*/ 30 h 100"/>
                  <a:gd name="T6" fmla="*/ 140 w 160"/>
                  <a:gd name="T7" fmla="*/ 50 h 100"/>
                  <a:gd name="T8" fmla="*/ 139 w 160"/>
                  <a:gd name="T9" fmla="*/ 56 h 100"/>
                  <a:gd name="T10" fmla="*/ 150 w 160"/>
                  <a:gd name="T11" fmla="*/ 72 h 100"/>
                  <a:gd name="T12" fmla="*/ 132 w 160"/>
                  <a:gd name="T13" fmla="*/ 90 h 100"/>
                  <a:gd name="T14" fmla="*/ 130 w 160"/>
                  <a:gd name="T15" fmla="*/ 90 h 100"/>
                  <a:gd name="T16" fmla="*/ 130 w 160"/>
                  <a:gd name="T17" fmla="*/ 90 h 100"/>
                  <a:gd name="T18" fmla="*/ 30 w 160"/>
                  <a:gd name="T19" fmla="*/ 90 h 100"/>
                  <a:gd name="T20" fmla="*/ 10 w 160"/>
                  <a:gd name="T21" fmla="*/ 70 h 100"/>
                  <a:gd name="T22" fmla="*/ 30 w 160"/>
                  <a:gd name="T23" fmla="*/ 50 h 100"/>
                  <a:gd name="T24" fmla="*/ 33 w 160"/>
                  <a:gd name="T25" fmla="*/ 50 h 100"/>
                  <a:gd name="T26" fmla="*/ 51 w 160"/>
                  <a:gd name="T27" fmla="*/ 40 h 100"/>
                  <a:gd name="T28" fmla="*/ 61 w 160"/>
                  <a:gd name="T29" fmla="*/ 42 h 100"/>
                  <a:gd name="T30" fmla="*/ 60 w 160"/>
                  <a:gd name="T31" fmla="*/ 35 h 100"/>
                  <a:gd name="T32" fmla="*/ 85 w 160"/>
                  <a:gd name="T33" fmla="*/ 10 h 100"/>
                  <a:gd name="T34" fmla="*/ 85 w 160"/>
                  <a:gd name="T35" fmla="*/ 0 h 100"/>
                  <a:gd name="T36" fmla="*/ 50 w 160"/>
                  <a:gd name="T37" fmla="*/ 30 h 100"/>
                  <a:gd name="T38" fmla="*/ 28 w 160"/>
                  <a:gd name="T39" fmla="*/ 40 h 100"/>
                  <a:gd name="T40" fmla="*/ 0 w 160"/>
                  <a:gd name="T41" fmla="*/ 70 h 100"/>
                  <a:gd name="T42" fmla="*/ 30 w 160"/>
                  <a:gd name="T43" fmla="*/ 100 h 100"/>
                  <a:gd name="T44" fmla="*/ 130 w 160"/>
                  <a:gd name="T45" fmla="*/ 100 h 100"/>
                  <a:gd name="T46" fmla="*/ 132 w 160"/>
                  <a:gd name="T47" fmla="*/ 100 h 100"/>
                  <a:gd name="T48" fmla="*/ 160 w 160"/>
                  <a:gd name="T49" fmla="*/ 72 h 100"/>
                  <a:gd name="T50" fmla="*/ 150 w 160"/>
                  <a:gd name="T51" fmla="*/ 51 h 100"/>
                  <a:gd name="T52" fmla="*/ 150 w 160"/>
                  <a:gd name="T53" fmla="*/ 50 h 100"/>
                  <a:gd name="T54" fmla="*/ 120 w 160"/>
                  <a:gd name="T55" fmla="*/ 20 h 100"/>
                  <a:gd name="T56" fmla="*/ 116 w 160"/>
                  <a:gd name="T57" fmla="*/ 20 h 100"/>
                  <a:gd name="T58" fmla="*/ 85 w 160"/>
                  <a:gd name="T5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60" h="100">
                    <a:moveTo>
                      <a:pt x="85" y="10"/>
                    </a:moveTo>
                    <a:cubicBezTo>
                      <a:pt x="98" y="10"/>
                      <a:pt x="108" y="20"/>
                      <a:pt x="109" y="33"/>
                    </a:cubicBezTo>
                    <a:cubicBezTo>
                      <a:pt x="112" y="31"/>
                      <a:pt x="116" y="30"/>
                      <a:pt x="120" y="30"/>
                    </a:cubicBezTo>
                    <a:cubicBezTo>
                      <a:pt x="131" y="30"/>
                      <a:pt x="140" y="39"/>
                      <a:pt x="140" y="50"/>
                    </a:cubicBezTo>
                    <a:cubicBezTo>
                      <a:pt x="140" y="52"/>
                      <a:pt x="139" y="54"/>
                      <a:pt x="139" y="56"/>
                    </a:cubicBezTo>
                    <a:cubicBezTo>
                      <a:pt x="145" y="59"/>
                      <a:pt x="150" y="65"/>
                      <a:pt x="150" y="72"/>
                    </a:cubicBezTo>
                    <a:cubicBezTo>
                      <a:pt x="150" y="82"/>
                      <a:pt x="142" y="90"/>
                      <a:pt x="132" y="90"/>
                    </a:cubicBezTo>
                    <a:cubicBezTo>
                      <a:pt x="130" y="90"/>
                      <a:pt x="130" y="90"/>
                      <a:pt x="130" y="90"/>
                    </a:cubicBezTo>
                    <a:cubicBezTo>
                      <a:pt x="130" y="90"/>
                      <a:pt x="130" y="90"/>
                      <a:pt x="130" y="90"/>
                    </a:cubicBezTo>
                    <a:cubicBezTo>
                      <a:pt x="30" y="90"/>
                      <a:pt x="30" y="90"/>
                      <a:pt x="30" y="90"/>
                    </a:cubicBezTo>
                    <a:cubicBezTo>
                      <a:pt x="19" y="90"/>
                      <a:pt x="10" y="81"/>
                      <a:pt x="10" y="70"/>
                    </a:cubicBezTo>
                    <a:cubicBezTo>
                      <a:pt x="10" y="59"/>
                      <a:pt x="19" y="50"/>
                      <a:pt x="30" y="50"/>
                    </a:cubicBezTo>
                    <a:cubicBezTo>
                      <a:pt x="31" y="50"/>
                      <a:pt x="32" y="50"/>
                      <a:pt x="33" y="50"/>
                    </a:cubicBezTo>
                    <a:cubicBezTo>
                      <a:pt x="37" y="44"/>
                      <a:pt x="43" y="40"/>
                      <a:pt x="51" y="40"/>
                    </a:cubicBezTo>
                    <a:cubicBezTo>
                      <a:pt x="55" y="40"/>
                      <a:pt x="58" y="41"/>
                      <a:pt x="61" y="42"/>
                    </a:cubicBezTo>
                    <a:cubicBezTo>
                      <a:pt x="60" y="40"/>
                      <a:pt x="60" y="37"/>
                      <a:pt x="60" y="35"/>
                    </a:cubicBezTo>
                    <a:cubicBezTo>
                      <a:pt x="60" y="21"/>
                      <a:pt x="71" y="10"/>
                      <a:pt x="85" y="10"/>
                    </a:cubicBezTo>
                    <a:moveTo>
                      <a:pt x="85" y="0"/>
                    </a:moveTo>
                    <a:cubicBezTo>
                      <a:pt x="67" y="0"/>
                      <a:pt x="52" y="13"/>
                      <a:pt x="50" y="30"/>
                    </a:cubicBezTo>
                    <a:cubicBezTo>
                      <a:pt x="42" y="30"/>
                      <a:pt x="34" y="34"/>
                      <a:pt x="28" y="40"/>
                    </a:cubicBezTo>
                    <a:cubicBezTo>
                      <a:pt x="12" y="41"/>
                      <a:pt x="0" y="54"/>
                      <a:pt x="0" y="70"/>
                    </a:cubicBezTo>
                    <a:cubicBezTo>
                      <a:pt x="0" y="86"/>
                      <a:pt x="13" y="100"/>
                      <a:pt x="30" y="100"/>
                    </a:cubicBezTo>
                    <a:cubicBezTo>
                      <a:pt x="130" y="100"/>
                      <a:pt x="130" y="100"/>
                      <a:pt x="130" y="100"/>
                    </a:cubicBezTo>
                    <a:cubicBezTo>
                      <a:pt x="132" y="100"/>
                      <a:pt x="132" y="100"/>
                      <a:pt x="132" y="100"/>
                    </a:cubicBezTo>
                    <a:cubicBezTo>
                      <a:pt x="148" y="100"/>
                      <a:pt x="160" y="88"/>
                      <a:pt x="160" y="72"/>
                    </a:cubicBezTo>
                    <a:cubicBezTo>
                      <a:pt x="160" y="64"/>
                      <a:pt x="156" y="56"/>
                      <a:pt x="150" y="51"/>
                    </a:cubicBezTo>
                    <a:cubicBezTo>
                      <a:pt x="150" y="51"/>
                      <a:pt x="150" y="50"/>
                      <a:pt x="150" y="50"/>
                    </a:cubicBezTo>
                    <a:cubicBezTo>
                      <a:pt x="150" y="33"/>
                      <a:pt x="136" y="20"/>
                      <a:pt x="120" y="20"/>
                    </a:cubicBezTo>
                    <a:cubicBezTo>
                      <a:pt x="119" y="20"/>
                      <a:pt x="117" y="20"/>
                      <a:pt x="116" y="20"/>
                    </a:cubicBezTo>
                    <a:cubicBezTo>
                      <a:pt x="111" y="8"/>
                      <a:pt x="99" y="0"/>
                      <a:pt x="8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DC8547-8F0A-4FFB-A794-DD5C48A7EAAB}"/>
              </a:ext>
            </a:extLst>
          </p:cNvPr>
          <p:cNvGrpSpPr/>
          <p:nvPr/>
        </p:nvGrpSpPr>
        <p:grpSpPr>
          <a:xfrm>
            <a:off x="10773916" y="2605106"/>
            <a:ext cx="611163" cy="408101"/>
            <a:chOff x="10971826" y="2964666"/>
            <a:chExt cx="800452" cy="534498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1A6E96-A695-4FF8-B6DA-946B7421FD92}"/>
                </a:ext>
              </a:extLst>
            </p:cNvPr>
            <p:cNvGrpSpPr/>
            <p:nvPr/>
          </p:nvGrpSpPr>
          <p:grpSpPr>
            <a:xfrm>
              <a:off x="11370519" y="2964666"/>
              <a:ext cx="401759" cy="534498"/>
              <a:chOff x="7574899" y="4412501"/>
              <a:chExt cx="182410" cy="242678"/>
            </a:xfrm>
            <a:solidFill>
              <a:schemeClr val="tx2"/>
            </a:solidFill>
          </p:grpSpPr>
          <p:sp>
            <p:nvSpPr>
              <p:cNvPr id="179" name="Freeform 2080">
                <a:extLst>
                  <a:ext uri="{FF2B5EF4-FFF2-40B4-BE49-F238E27FC236}">
                    <a16:creationId xmlns:a16="http://schemas.microsoft.com/office/drawing/2014/main" id="{737A7892-9156-411A-BC48-7BE22E29D0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74899" y="4412501"/>
                <a:ext cx="182410" cy="242678"/>
              </a:xfrm>
              <a:custGeom>
                <a:avLst/>
                <a:gdLst>
                  <a:gd name="T0" fmla="*/ 227 w 227"/>
                  <a:gd name="T1" fmla="*/ 302 h 302"/>
                  <a:gd name="T2" fmla="*/ 0 w 227"/>
                  <a:gd name="T3" fmla="*/ 302 h 302"/>
                  <a:gd name="T4" fmla="*/ 0 w 227"/>
                  <a:gd name="T5" fmla="*/ 0 h 302"/>
                  <a:gd name="T6" fmla="*/ 128 w 227"/>
                  <a:gd name="T7" fmla="*/ 0 h 302"/>
                  <a:gd name="T8" fmla="*/ 227 w 227"/>
                  <a:gd name="T9" fmla="*/ 99 h 302"/>
                  <a:gd name="T10" fmla="*/ 227 w 227"/>
                  <a:gd name="T11" fmla="*/ 302 h 302"/>
                  <a:gd name="T12" fmla="*/ 19 w 227"/>
                  <a:gd name="T13" fmla="*/ 284 h 302"/>
                  <a:gd name="T14" fmla="*/ 208 w 227"/>
                  <a:gd name="T15" fmla="*/ 284 h 302"/>
                  <a:gd name="T16" fmla="*/ 208 w 227"/>
                  <a:gd name="T17" fmla="*/ 106 h 302"/>
                  <a:gd name="T18" fmla="*/ 121 w 227"/>
                  <a:gd name="T19" fmla="*/ 19 h 302"/>
                  <a:gd name="T20" fmla="*/ 19 w 227"/>
                  <a:gd name="T21" fmla="*/ 19 h 302"/>
                  <a:gd name="T22" fmla="*/ 19 w 227"/>
                  <a:gd name="T23" fmla="*/ 284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7" h="302">
                    <a:moveTo>
                      <a:pt x="227" y="302"/>
                    </a:moveTo>
                    <a:lnTo>
                      <a:pt x="0" y="302"/>
                    </a:lnTo>
                    <a:lnTo>
                      <a:pt x="0" y="0"/>
                    </a:lnTo>
                    <a:lnTo>
                      <a:pt x="128" y="0"/>
                    </a:lnTo>
                    <a:lnTo>
                      <a:pt x="227" y="99"/>
                    </a:lnTo>
                    <a:lnTo>
                      <a:pt x="227" y="302"/>
                    </a:lnTo>
                    <a:close/>
                    <a:moveTo>
                      <a:pt x="19" y="284"/>
                    </a:moveTo>
                    <a:lnTo>
                      <a:pt x="208" y="284"/>
                    </a:lnTo>
                    <a:lnTo>
                      <a:pt x="208" y="106"/>
                    </a:lnTo>
                    <a:lnTo>
                      <a:pt x="121" y="19"/>
                    </a:lnTo>
                    <a:lnTo>
                      <a:pt x="19" y="19"/>
                    </a:lnTo>
                    <a:lnTo>
                      <a:pt x="19" y="2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80" name="Freeform 2081">
                <a:extLst>
                  <a:ext uri="{FF2B5EF4-FFF2-40B4-BE49-F238E27FC236}">
                    <a16:creationId xmlns:a16="http://schemas.microsoft.com/office/drawing/2014/main" id="{30C3DB70-A82A-47C9-9D37-4E225E99B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6506" y="4419733"/>
                <a:ext cx="83571" cy="83571"/>
              </a:xfrm>
              <a:custGeom>
                <a:avLst/>
                <a:gdLst>
                  <a:gd name="T0" fmla="*/ 104 w 104"/>
                  <a:gd name="T1" fmla="*/ 104 h 104"/>
                  <a:gd name="T2" fmla="*/ 0 w 104"/>
                  <a:gd name="T3" fmla="*/ 104 h 104"/>
                  <a:gd name="T4" fmla="*/ 0 w 104"/>
                  <a:gd name="T5" fmla="*/ 0 h 104"/>
                  <a:gd name="T6" fmla="*/ 18 w 104"/>
                  <a:gd name="T7" fmla="*/ 0 h 104"/>
                  <a:gd name="T8" fmla="*/ 18 w 104"/>
                  <a:gd name="T9" fmla="*/ 85 h 104"/>
                  <a:gd name="T10" fmla="*/ 104 w 104"/>
                  <a:gd name="T11" fmla="*/ 85 h 104"/>
                  <a:gd name="T12" fmla="*/ 104 w 104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104">
                    <a:moveTo>
                      <a:pt x="104" y="104"/>
                    </a:moveTo>
                    <a:lnTo>
                      <a:pt x="0" y="104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85"/>
                    </a:lnTo>
                    <a:lnTo>
                      <a:pt x="104" y="85"/>
                    </a:lnTo>
                    <a:lnTo>
                      <a:pt x="104" y="1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342FD98-932A-42C0-80E0-F1546721BC0E}"/>
                </a:ext>
              </a:extLst>
            </p:cNvPr>
            <p:cNvGrpSpPr/>
            <p:nvPr/>
          </p:nvGrpSpPr>
          <p:grpSpPr>
            <a:xfrm>
              <a:off x="10971826" y="3123990"/>
              <a:ext cx="565657" cy="375174"/>
              <a:chOff x="10747381" y="3013229"/>
              <a:chExt cx="732653" cy="48593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F4BA34D-AE97-4DB2-81AB-FB1327927ED9}"/>
                  </a:ext>
                </a:extLst>
              </p:cNvPr>
              <p:cNvGrpSpPr/>
              <p:nvPr/>
            </p:nvGrpSpPr>
            <p:grpSpPr>
              <a:xfrm>
                <a:off x="11182244" y="3065018"/>
                <a:ext cx="274149" cy="404620"/>
                <a:chOff x="11182244" y="3065018"/>
                <a:chExt cx="274149" cy="404620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3247752-E179-4DCA-A5F3-E48260823C47}"/>
                    </a:ext>
                  </a:extLst>
                </p:cNvPr>
                <p:cNvSpPr/>
                <p:nvPr/>
              </p:nvSpPr>
              <p:spPr bwMode="auto">
                <a:xfrm>
                  <a:off x="11182244" y="3065018"/>
                  <a:ext cx="274149" cy="171593"/>
                </a:xfrm>
                <a:prstGeom prst="rect">
                  <a:avLst/>
                </a:prstGeom>
                <a:solidFill>
                  <a:srgbClr val="F8F8F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1A317A89-F58E-4118-A2F4-05A8A4766CE5}"/>
                    </a:ext>
                  </a:extLst>
                </p:cNvPr>
                <p:cNvSpPr/>
                <p:nvPr/>
              </p:nvSpPr>
              <p:spPr bwMode="auto">
                <a:xfrm>
                  <a:off x="11182244" y="3298045"/>
                  <a:ext cx="274149" cy="171593"/>
                </a:xfrm>
                <a:prstGeom prst="rect">
                  <a:avLst/>
                </a:prstGeom>
                <a:solidFill>
                  <a:srgbClr val="F8F8F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43AED123-F77E-4B7F-95CA-8A9EC01A4005}"/>
                  </a:ext>
                </a:extLst>
              </p:cNvPr>
              <p:cNvGrpSpPr/>
              <p:nvPr/>
            </p:nvGrpSpPr>
            <p:grpSpPr>
              <a:xfrm>
                <a:off x="10747381" y="3013229"/>
                <a:ext cx="732653" cy="485935"/>
                <a:chOff x="8444427" y="5483977"/>
                <a:chExt cx="732653" cy="485935"/>
              </a:xfrm>
              <a:solidFill>
                <a:schemeClr val="accent1"/>
              </a:solidFill>
            </p:grpSpPr>
            <p:sp>
              <p:nvSpPr>
                <p:cNvPr id="152" name="Freeform 11">
                  <a:extLst>
                    <a:ext uri="{FF2B5EF4-FFF2-40B4-BE49-F238E27FC236}">
                      <a16:creationId xmlns:a16="http://schemas.microsoft.com/office/drawing/2014/main" id="{9F070C99-FEF4-4CE5-8118-A473D8219F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44427" y="5483977"/>
                  <a:ext cx="732653" cy="229318"/>
                </a:xfrm>
                <a:custGeom>
                  <a:avLst/>
                  <a:gdLst>
                    <a:gd name="T0" fmla="*/ 640 w 666"/>
                    <a:gd name="T1" fmla="*/ 0 h 209"/>
                    <a:gd name="T2" fmla="*/ 27 w 666"/>
                    <a:gd name="T3" fmla="*/ 0 h 209"/>
                    <a:gd name="T4" fmla="*/ 0 w 666"/>
                    <a:gd name="T5" fmla="*/ 27 h 209"/>
                    <a:gd name="T6" fmla="*/ 0 w 666"/>
                    <a:gd name="T7" fmla="*/ 183 h 209"/>
                    <a:gd name="T8" fmla="*/ 27 w 666"/>
                    <a:gd name="T9" fmla="*/ 209 h 209"/>
                    <a:gd name="T10" fmla="*/ 640 w 666"/>
                    <a:gd name="T11" fmla="*/ 209 h 209"/>
                    <a:gd name="T12" fmla="*/ 666 w 666"/>
                    <a:gd name="T13" fmla="*/ 183 h 209"/>
                    <a:gd name="T14" fmla="*/ 666 w 666"/>
                    <a:gd name="T15" fmla="*/ 27 h 209"/>
                    <a:gd name="T16" fmla="*/ 640 w 666"/>
                    <a:gd name="T17" fmla="*/ 0 h 209"/>
                    <a:gd name="T18" fmla="*/ 57 w 666"/>
                    <a:gd name="T19" fmla="*/ 182 h 209"/>
                    <a:gd name="T20" fmla="*/ 34 w 666"/>
                    <a:gd name="T21" fmla="*/ 158 h 209"/>
                    <a:gd name="T22" fmla="*/ 57 w 666"/>
                    <a:gd name="T23" fmla="*/ 135 h 209"/>
                    <a:gd name="T24" fmla="*/ 81 w 666"/>
                    <a:gd name="T25" fmla="*/ 158 h 209"/>
                    <a:gd name="T26" fmla="*/ 57 w 666"/>
                    <a:gd name="T27" fmla="*/ 182 h 209"/>
                    <a:gd name="T28" fmla="*/ 617 w 666"/>
                    <a:gd name="T29" fmla="*/ 172 h 209"/>
                    <a:gd name="T30" fmla="*/ 483 w 666"/>
                    <a:gd name="T31" fmla="*/ 172 h 209"/>
                    <a:gd name="T32" fmla="*/ 476 w 666"/>
                    <a:gd name="T33" fmla="*/ 165 h 209"/>
                    <a:gd name="T34" fmla="*/ 483 w 666"/>
                    <a:gd name="T35" fmla="*/ 158 h 209"/>
                    <a:gd name="T36" fmla="*/ 617 w 666"/>
                    <a:gd name="T37" fmla="*/ 158 h 209"/>
                    <a:gd name="T38" fmla="*/ 624 w 666"/>
                    <a:gd name="T39" fmla="*/ 165 h 209"/>
                    <a:gd name="T40" fmla="*/ 617 w 666"/>
                    <a:gd name="T41" fmla="*/ 172 h 209"/>
                    <a:gd name="T42" fmla="*/ 617 w 666"/>
                    <a:gd name="T43" fmla="*/ 146 h 209"/>
                    <a:gd name="T44" fmla="*/ 483 w 666"/>
                    <a:gd name="T45" fmla="*/ 146 h 209"/>
                    <a:gd name="T46" fmla="*/ 476 w 666"/>
                    <a:gd name="T47" fmla="*/ 139 h 209"/>
                    <a:gd name="T48" fmla="*/ 483 w 666"/>
                    <a:gd name="T49" fmla="*/ 132 h 209"/>
                    <a:gd name="T50" fmla="*/ 617 w 666"/>
                    <a:gd name="T51" fmla="*/ 132 h 209"/>
                    <a:gd name="T52" fmla="*/ 624 w 666"/>
                    <a:gd name="T53" fmla="*/ 139 h 209"/>
                    <a:gd name="T54" fmla="*/ 617 w 666"/>
                    <a:gd name="T55" fmla="*/ 146 h 209"/>
                    <a:gd name="T56" fmla="*/ 617 w 666"/>
                    <a:gd name="T57" fmla="*/ 120 h 209"/>
                    <a:gd name="T58" fmla="*/ 483 w 666"/>
                    <a:gd name="T59" fmla="*/ 120 h 209"/>
                    <a:gd name="T60" fmla="*/ 476 w 666"/>
                    <a:gd name="T61" fmla="*/ 113 h 209"/>
                    <a:gd name="T62" fmla="*/ 483 w 666"/>
                    <a:gd name="T63" fmla="*/ 106 h 209"/>
                    <a:gd name="T64" fmla="*/ 617 w 666"/>
                    <a:gd name="T65" fmla="*/ 106 h 209"/>
                    <a:gd name="T66" fmla="*/ 624 w 666"/>
                    <a:gd name="T67" fmla="*/ 113 h 209"/>
                    <a:gd name="T68" fmla="*/ 617 w 666"/>
                    <a:gd name="T69" fmla="*/ 120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66" h="209">
                      <a:moveTo>
                        <a:pt x="640" y="0"/>
                      </a:moveTo>
                      <a:lnTo>
                        <a:pt x="27" y="0"/>
                      </a:lnTo>
                      <a:cubicBezTo>
                        <a:pt x="12" y="0"/>
                        <a:pt x="0" y="12"/>
                        <a:pt x="0" y="27"/>
                      </a:cubicBezTo>
                      <a:lnTo>
                        <a:pt x="0" y="183"/>
                      </a:lnTo>
                      <a:cubicBezTo>
                        <a:pt x="0" y="197"/>
                        <a:pt x="12" y="209"/>
                        <a:pt x="27" y="209"/>
                      </a:cubicBezTo>
                      <a:lnTo>
                        <a:pt x="640" y="209"/>
                      </a:lnTo>
                      <a:cubicBezTo>
                        <a:pt x="655" y="209"/>
                        <a:pt x="666" y="197"/>
                        <a:pt x="666" y="183"/>
                      </a:cubicBezTo>
                      <a:lnTo>
                        <a:pt x="666" y="27"/>
                      </a:lnTo>
                      <a:cubicBezTo>
                        <a:pt x="666" y="12"/>
                        <a:pt x="655" y="0"/>
                        <a:pt x="640" y="0"/>
                      </a:cubicBezTo>
                      <a:close/>
                      <a:moveTo>
                        <a:pt x="57" y="182"/>
                      </a:moveTo>
                      <a:cubicBezTo>
                        <a:pt x="44" y="182"/>
                        <a:pt x="34" y="171"/>
                        <a:pt x="34" y="158"/>
                      </a:cubicBezTo>
                      <a:cubicBezTo>
                        <a:pt x="34" y="145"/>
                        <a:pt x="44" y="135"/>
                        <a:pt x="57" y="135"/>
                      </a:cubicBezTo>
                      <a:cubicBezTo>
                        <a:pt x="70" y="135"/>
                        <a:pt x="81" y="145"/>
                        <a:pt x="81" y="158"/>
                      </a:cubicBezTo>
                      <a:cubicBezTo>
                        <a:pt x="81" y="171"/>
                        <a:pt x="70" y="182"/>
                        <a:pt x="57" y="182"/>
                      </a:cubicBezTo>
                      <a:close/>
                      <a:moveTo>
                        <a:pt x="617" y="172"/>
                      </a:moveTo>
                      <a:lnTo>
                        <a:pt x="483" y="172"/>
                      </a:lnTo>
                      <a:cubicBezTo>
                        <a:pt x="479" y="172"/>
                        <a:pt x="476" y="169"/>
                        <a:pt x="476" y="165"/>
                      </a:cubicBezTo>
                      <a:cubicBezTo>
                        <a:pt x="476" y="161"/>
                        <a:pt x="479" y="158"/>
                        <a:pt x="483" y="158"/>
                      </a:cubicBezTo>
                      <a:lnTo>
                        <a:pt x="617" y="158"/>
                      </a:lnTo>
                      <a:cubicBezTo>
                        <a:pt x="621" y="158"/>
                        <a:pt x="624" y="161"/>
                        <a:pt x="624" y="165"/>
                      </a:cubicBezTo>
                      <a:cubicBezTo>
                        <a:pt x="624" y="169"/>
                        <a:pt x="621" y="172"/>
                        <a:pt x="617" y="172"/>
                      </a:cubicBezTo>
                      <a:close/>
                      <a:moveTo>
                        <a:pt x="617" y="146"/>
                      </a:moveTo>
                      <a:lnTo>
                        <a:pt x="483" y="146"/>
                      </a:lnTo>
                      <a:cubicBezTo>
                        <a:pt x="479" y="146"/>
                        <a:pt x="476" y="143"/>
                        <a:pt x="476" y="139"/>
                      </a:cubicBezTo>
                      <a:cubicBezTo>
                        <a:pt x="476" y="135"/>
                        <a:pt x="479" y="132"/>
                        <a:pt x="483" y="132"/>
                      </a:cubicBezTo>
                      <a:lnTo>
                        <a:pt x="617" y="132"/>
                      </a:lnTo>
                      <a:cubicBezTo>
                        <a:pt x="621" y="132"/>
                        <a:pt x="624" y="135"/>
                        <a:pt x="624" y="139"/>
                      </a:cubicBezTo>
                      <a:cubicBezTo>
                        <a:pt x="624" y="143"/>
                        <a:pt x="621" y="146"/>
                        <a:pt x="617" y="146"/>
                      </a:cubicBezTo>
                      <a:close/>
                      <a:moveTo>
                        <a:pt x="617" y="120"/>
                      </a:moveTo>
                      <a:lnTo>
                        <a:pt x="483" y="120"/>
                      </a:lnTo>
                      <a:cubicBezTo>
                        <a:pt x="479" y="120"/>
                        <a:pt x="476" y="117"/>
                        <a:pt x="476" y="113"/>
                      </a:cubicBezTo>
                      <a:cubicBezTo>
                        <a:pt x="476" y="109"/>
                        <a:pt x="479" y="106"/>
                        <a:pt x="483" y="106"/>
                      </a:cubicBezTo>
                      <a:lnTo>
                        <a:pt x="617" y="106"/>
                      </a:lnTo>
                      <a:cubicBezTo>
                        <a:pt x="621" y="106"/>
                        <a:pt x="624" y="109"/>
                        <a:pt x="624" y="113"/>
                      </a:cubicBezTo>
                      <a:cubicBezTo>
                        <a:pt x="624" y="117"/>
                        <a:pt x="621" y="120"/>
                        <a:pt x="617" y="12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53" name="Freeform 11">
                  <a:extLst>
                    <a:ext uri="{FF2B5EF4-FFF2-40B4-BE49-F238E27FC236}">
                      <a16:creationId xmlns:a16="http://schemas.microsoft.com/office/drawing/2014/main" id="{DC6B3363-B731-461F-AF96-710BA51D37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44427" y="5740594"/>
                  <a:ext cx="732653" cy="229318"/>
                </a:xfrm>
                <a:custGeom>
                  <a:avLst/>
                  <a:gdLst>
                    <a:gd name="T0" fmla="*/ 640 w 666"/>
                    <a:gd name="T1" fmla="*/ 0 h 209"/>
                    <a:gd name="T2" fmla="*/ 27 w 666"/>
                    <a:gd name="T3" fmla="*/ 0 h 209"/>
                    <a:gd name="T4" fmla="*/ 0 w 666"/>
                    <a:gd name="T5" fmla="*/ 27 h 209"/>
                    <a:gd name="T6" fmla="*/ 0 w 666"/>
                    <a:gd name="T7" fmla="*/ 183 h 209"/>
                    <a:gd name="T8" fmla="*/ 27 w 666"/>
                    <a:gd name="T9" fmla="*/ 209 h 209"/>
                    <a:gd name="T10" fmla="*/ 640 w 666"/>
                    <a:gd name="T11" fmla="*/ 209 h 209"/>
                    <a:gd name="T12" fmla="*/ 666 w 666"/>
                    <a:gd name="T13" fmla="*/ 183 h 209"/>
                    <a:gd name="T14" fmla="*/ 666 w 666"/>
                    <a:gd name="T15" fmla="*/ 27 h 209"/>
                    <a:gd name="T16" fmla="*/ 640 w 666"/>
                    <a:gd name="T17" fmla="*/ 0 h 209"/>
                    <a:gd name="T18" fmla="*/ 57 w 666"/>
                    <a:gd name="T19" fmla="*/ 182 h 209"/>
                    <a:gd name="T20" fmla="*/ 34 w 666"/>
                    <a:gd name="T21" fmla="*/ 158 h 209"/>
                    <a:gd name="T22" fmla="*/ 57 w 666"/>
                    <a:gd name="T23" fmla="*/ 135 h 209"/>
                    <a:gd name="T24" fmla="*/ 81 w 666"/>
                    <a:gd name="T25" fmla="*/ 158 h 209"/>
                    <a:gd name="T26" fmla="*/ 57 w 666"/>
                    <a:gd name="T27" fmla="*/ 182 h 209"/>
                    <a:gd name="T28" fmla="*/ 617 w 666"/>
                    <a:gd name="T29" fmla="*/ 172 h 209"/>
                    <a:gd name="T30" fmla="*/ 483 w 666"/>
                    <a:gd name="T31" fmla="*/ 172 h 209"/>
                    <a:gd name="T32" fmla="*/ 476 w 666"/>
                    <a:gd name="T33" fmla="*/ 165 h 209"/>
                    <a:gd name="T34" fmla="*/ 483 w 666"/>
                    <a:gd name="T35" fmla="*/ 158 h 209"/>
                    <a:gd name="T36" fmla="*/ 617 w 666"/>
                    <a:gd name="T37" fmla="*/ 158 h 209"/>
                    <a:gd name="T38" fmla="*/ 624 w 666"/>
                    <a:gd name="T39" fmla="*/ 165 h 209"/>
                    <a:gd name="T40" fmla="*/ 617 w 666"/>
                    <a:gd name="T41" fmla="*/ 172 h 209"/>
                    <a:gd name="T42" fmla="*/ 617 w 666"/>
                    <a:gd name="T43" fmla="*/ 146 h 209"/>
                    <a:gd name="T44" fmla="*/ 483 w 666"/>
                    <a:gd name="T45" fmla="*/ 146 h 209"/>
                    <a:gd name="T46" fmla="*/ 476 w 666"/>
                    <a:gd name="T47" fmla="*/ 139 h 209"/>
                    <a:gd name="T48" fmla="*/ 483 w 666"/>
                    <a:gd name="T49" fmla="*/ 132 h 209"/>
                    <a:gd name="T50" fmla="*/ 617 w 666"/>
                    <a:gd name="T51" fmla="*/ 132 h 209"/>
                    <a:gd name="T52" fmla="*/ 624 w 666"/>
                    <a:gd name="T53" fmla="*/ 139 h 209"/>
                    <a:gd name="T54" fmla="*/ 617 w 666"/>
                    <a:gd name="T55" fmla="*/ 146 h 209"/>
                    <a:gd name="T56" fmla="*/ 617 w 666"/>
                    <a:gd name="T57" fmla="*/ 120 h 209"/>
                    <a:gd name="T58" fmla="*/ 483 w 666"/>
                    <a:gd name="T59" fmla="*/ 120 h 209"/>
                    <a:gd name="T60" fmla="*/ 476 w 666"/>
                    <a:gd name="T61" fmla="*/ 113 h 209"/>
                    <a:gd name="T62" fmla="*/ 483 w 666"/>
                    <a:gd name="T63" fmla="*/ 106 h 209"/>
                    <a:gd name="T64" fmla="*/ 617 w 666"/>
                    <a:gd name="T65" fmla="*/ 106 h 209"/>
                    <a:gd name="T66" fmla="*/ 624 w 666"/>
                    <a:gd name="T67" fmla="*/ 113 h 209"/>
                    <a:gd name="T68" fmla="*/ 617 w 666"/>
                    <a:gd name="T69" fmla="*/ 120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66" h="209">
                      <a:moveTo>
                        <a:pt x="640" y="0"/>
                      </a:moveTo>
                      <a:lnTo>
                        <a:pt x="27" y="0"/>
                      </a:lnTo>
                      <a:cubicBezTo>
                        <a:pt x="12" y="0"/>
                        <a:pt x="0" y="12"/>
                        <a:pt x="0" y="27"/>
                      </a:cubicBezTo>
                      <a:lnTo>
                        <a:pt x="0" y="183"/>
                      </a:lnTo>
                      <a:cubicBezTo>
                        <a:pt x="0" y="197"/>
                        <a:pt x="12" y="209"/>
                        <a:pt x="27" y="209"/>
                      </a:cubicBezTo>
                      <a:lnTo>
                        <a:pt x="640" y="209"/>
                      </a:lnTo>
                      <a:cubicBezTo>
                        <a:pt x="655" y="209"/>
                        <a:pt x="666" y="197"/>
                        <a:pt x="666" y="183"/>
                      </a:cubicBezTo>
                      <a:lnTo>
                        <a:pt x="666" y="27"/>
                      </a:lnTo>
                      <a:cubicBezTo>
                        <a:pt x="666" y="12"/>
                        <a:pt x="655" y="0"/>
                        <a:pt x="640" y="0"/>
                      </a:cubicBezTo>
                      <a:close/>
                      <a:moveTo>
                        <a:pt x="57" y="182"/>
                      </a:moveTo>
                      <a:cubicBezTo>
                        <a:pt x="44" y="182"/>
                        <a:pt x="34" y="171"/>
                        <a:pt x="34" y="158"/>
                      </a:cubicBezTo>
                      <a:cubicBezTo>
                        <a:pt x="34" y="145"/>
                        <a:pt x="44" y="135"/>
                        <a:pt x="57" y="135"/>
                      </a:cubicBezTo>
                      <a:cubicBezTo>
                        <a:pt x="70" y="135"/>
                        <a:pt x="81" y="145"/>
                        <a:pt x="81" y="158"/>
                      </a:cubicBezTo>
                      <a:cubicBezTo>
                        <a:pt x="81" y="171"/>
                        <a:pt x="70" y="182"/>
                        <a:pt x="57" y="182"/>
                      </a:cubicBezTo>
                      <a:close/>
                      <a:moveTo>
                        <a:pt x="617" y="172"/>
                      </a:moveTo>
                      <a:lnTo>
                        <a:pt x="483" y="172"/>
                      </a:lnTo>
                      <a:cubicBezTo>
                        <a:pt x="479" y="172"/>
                        <a:pt x="476" y="169"/>
                        <a:pt x="476" y="165"/>
                      </a:cubicBezTo>
                      <a:cubicBezTo>
                        <a:pt x="476" y="161"/>
                        <a:pt x="479" y="158"/>
                        <a:pt x="483" y="158"/>
                      </a:cubicBezTo>
                      <a:lnTo>
                        <a:pt x="617" y="158"/>
                      </a:lnTo>
                      <a:cubicBezTo>
                        <a:pt x="621" y="158"/>
                        <a:pt x="624" y="161"/>
                        <a:pt x="624" y="165"/>
                      </a:cubicBezTo>
                      <a:cubicBezTo>
                        <a:pt x="624" y="169"/>
                        <a:pt x="621" y="172"/>
                        <a:pt x="617" y="172"/>
                      </a:cubicBezTo>
                      <a:close/>
                      <a:moveTo>
                        <a:pt x="617" y="146"/>
                      </a:moveTo>
                      <a:lnTo>
                        <a:pt x="483" y="146"/>
                      </a:lnTo>
                      <a:cubicBezTo>
                        <a:pt x="479" y="146"/>
                        <a:pt x="476" y="143"/>
                        <a:pt x="476" y="139"/>
                      </a:cubicBezTo>
                      <a:cubicBezTo>
                        <a:pt x="476" y="135"/>
                        <a:pt x="479" y="132"/>
                        <a:pt x="483" y="132"/>
                      </a:cubicBezTo>
                      <a:lnTo>
                        <a:pt x="617" y="132"/>
                      </a:lnTo>
                      <a:cubicBezTo>
                        <a:pt x="621" y="132"/>
                        <a:pt x="624" y="135"/>
                        <a:pt x="624" y="139"/>
                      </a:cubicBezTo>
                      <a:cubicBezTo>
                        <a:pt x="624" y="143"/>
                        <a:pt x="621" y="146"/>
                        <a:pt x="617" y="146"/>
                      </a:cubicBezTo>
                      <a:close/>
                      <a:moveTo>
                        <a:pt x="617" y="120"/>
                      </a:moveTo>
                      <a:lnTo>
                        <a:pt x="483" y="120"/>
                      </a:lnTo>
                      <a:cubicBezTo>
                        <a:pt x="479" y="120"/>
                        <a:pt x="476" y="117"/>
                        <a:pt x="476" y="113"/>
                      </a:cubicBezTo>
                      <a:cubicBezTo>
                        <a:pt x="476" y="109"/>
                        <a:pt x="479" y="106"/>
                        <a:pt x="483" y="106"/>
                      </a:cubicBezTo>
                      <a:lnTo>
                        <a:pt x="617" y="106"/>
                      </a:lnTo>
                      <a:cubicBezTo>
                        <a:pt x="621" y="106"/>
                        <a:pt x="624" y="109"/>
                        <a:pt x="624" y="113"/>
                      </a:cubicBezTo>
                      <a:cubicBezTo>
                        <a:pt x="624" y="117"/>
                        <a:pt x="621" y="120"/>
                        <a:pt x="617" y="12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905D981D-1539-4AA9-9BD2-B85B057585D0}"/>
              </a:ext>
            </a:extLst>
          </p:cNvPr>
          <p:cNvGrpSpPr/>
          <p:nvPr/>
        </p:nvGrpSpPr>
        <p:grpSpPr>
          <a:xfrm>
            <a:off x="5177926" y="2533584"/>
            <a:ext cx="503347" cy="551146"/>
            <a:chOff x="5195742" y="2770680"/>
            <a:chExt cx="659241" cy="721845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84DC530C-AEB3-4736-A67C-E26041EEF181}"/>
                </a:ext>
              </a:extLst>
            </p:cNvPr>
            <p:cNvGrpSpPr/>
            <p:nvPr/>
          </p:nvGrpSpPr>
          <p:grpSpPr>
            <a:xfrm>
              <a:off x="5195742" y="2770680"/>
              <a:ext cx="560114" cy="574288"/>
              <a:chOff x="6920672" y="4626315"/>
              <a:chExt cx="560114" cy="574288"/>
            </a:xfrm>
          </p:grpSpPr>
          <p:sp>
            <p:nvSpPr>
              <p:cNvPr id="202" name="Freeform 2167">
                <a:extLst>
                  <a:ext uri="{FF2B5EF4-FFF2-40B4-BE49-F238E27FC236}">
                    <a16:creationId xmlns:a16="http://schemas.microsoft.com/office/drawing/2014/main" id="{B09331C0-F6C6-47EE-B946-7EC75FE07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9946" y="4853776"/>
                <a:ext cx="547131" cy="137246"/>
              </a:xfrm>
              <a:custGeom>
                <a:avLst/>
                <a:gdLst>
                  <a:gd name="T0" fmla="*/ 236 w 295"/>
                  <a:gd name="T1" fmla="*/ 74 h 74"/>
                  <a:gd name="T2" fmla="*/ 59 w 295"/>
                  <a:gd name="T3" fmla="*/ 74 h 74"/>
                  <a:gd name="T4" fmla="*/ 0 w 295"/>
                  <a:gd name="T5" fmla="*/ 15 h 74"/>
                  <a:gd name="T6" fmla="*/ 11 w 295"/>
                  <a:gd name="T7" fmla="*/ 0 h 74"/>
                  <a:gd name="T8" fmla="*/ 66 w 295"/>
                  <a:gd name="T9" fmla="*/ 55 h 74"/>
                  <a:gd name="T10" fmla="*/ 229 w 295"/>
                  <a:gd name="T11" fmla="*/ 55 h 74"/>
                  <a:gd name="T12" fmla="*/ 283 w 295"/>
                  <a:gd name="T13" fmla="*/ 0 h 74"/>
                  <a:gd name="T14" fmla="*/ 295 w 295"/>
                  <a:gd name="T15" fmla="*/ 15 h 74"/>
                  <a:gd name="T16" fmla="*/ 236 w 295"/>
                  <a:gd name="T1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74">
                    <a:moveTo>
                      <a:pt x="236" y="74"/>
                    </a:moveTo>
                    <a:lnTo>
                      <a:pt x="59" y="74"/>
                    </a:lnTo>
                    <a:lnTo>
                      <a:pt x="0" y="15"/>
                    </a:lnTo>
                    <a:lnTo>
                      <a:pt x="11" y="0"/>
                    </a:lnTo>
                    <a:lnTo>
                      <a:pt x="66" y="55"/>
                    </a:lnTo>
                    <a:lnTo>
                      <a:pt x="229" y="55"/>
                    </a:lnTo>
                    <a:lnTo>
                      <a:pt x="283" y="0"/>
                    </a:lnTo>
                    <a:lnTo>
                      <a:pt x="295" y="15"/>
                    </a:lnTo>
                    <a:lnTo>
                      <a:pt x="236" y="74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0" name="Freeform 2165">
                <a:extLst>
                  <a:ext uri="{FF2B5EF4-FFF2-40B4-BE49-F238E27FC236}">
                    <a16:creationId xmlns:a16="http://schemas.microsoft.com/office/drawing/2014/main" id="{4F2AF25E-2E69-4885-8788-D1F206D87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0672" y="4788862"/>
                <a:ext cx="560114" cy="411741"/>
              </a:xfrm>
              <a:custGeom>
                <a:avLst/>
                <a:gdLst>
                  <a:gd name="T0" fmla="*/ 302 w 302"/>
                  <a:gd name="T1" fmla="*/ 222 h 222"/>
                  <a:gd name="T2" fmla="*/ 0 w 302"/>
                  <a:gd name="T3" fmla="*/ 222 h 222"/>
                  <a:gd name="T4" fmla="*/ 0 w 302"/>
                  <a:gd name="T5" fmla="*/ 33 h 222"/>
                  <a:gd name="T6" fmla="*/ 45 w 302"/>
                  <a:gd name="T7" fmla="*/ 7 h 222"/>
                  <a:gd name="T8" fmla="*/ 54 w 302"/>
                  <a:gd name="T9" fmla="*/ 21 h 222"/>
                  <a:gd name="T10" fmla="*/ 19 w 302"/>
                  <a:gd name="T11" fmla="*/ 42 h 222"/>
                  <a:gd name="T12" fmla="*/ 19 w 302"/>
                  <a:gd name="T13" fmla="*/ 203 h 222"/>
                  <a:gd name="T14" fmla="*/ 283 w 302"/>
                  <a:gd name="T15" fmla="*/ 203 h 222"/>
                  <a:gd name="T16" fmla="*/ 283 w 302"/>
                  <a:gd name="T17" fmla="*/ 42 h 222"/>
                  <a:gd name="T18" fmla="*/ 243 w 302"/>
                  <a:gd name="T19" fmla="*/ 14 h 222"/>
                  <a:gd name="T20" fmla="*/ 253 w 302"/>
                  <a:gd name="T21" fmla="*/ 0 h 222"/>
                  <a:gd name="T22" fmla="*/ 302 w 302"/>
                  <a:gd name="T23" fmla="*/ 33 h 222"/>
                  <a:gd name="T24" fmla="*/ 302 w 302"/>
                  <a:gd name="T25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2" h="222">
                    <a:moveTo>
                      <a:pt x="302" y="222"/>
                    </a:moveTo>
                    <a:lnTo>
                      <a:pt x="0" y="222"/>
                    </a:lnTo>
                    <a:lnTo>
                      <a:pt x="0" y="33"/>
                    </a:lnTo>
                    <a:lnTo>
                      <a:pt x="45" y="7"/>
                    </a:lnTo>
                    <a:lnTo>
                      <a:pt x="54" y="21"/>
                    </a:lnTo>
                    <a:lnTo>
                      <a:pt x="19" y="42"/>
                    </a:lnTo>
                    <a:lnTo>
                      <a:pt x="19" y="203"/>
                    </a:lnTo>
                    <a:lnTo>
                      <a:pt x="283" y="203"/>
                    </a:lnTo>
                    <a:lnTo>
                      <a:pt x="283" y="42"/>
                    </a:lnTo>
                    <a:lnTo>
                      <a:pt x="243" y="14"/>
                    </a:lnTo>
                    <a:lnTo>
                      <a:pt x="253" y="0"/>
                    </a:lnTo>
                    <a:lnTo>
                      <a:pt x="302" y="33"/>
                    </a:lnTo>
                    <a:lnTo>
                      <a:pt x="302" y="22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337469E1-FC3A-42C4-BA15-669CD99CEB55}"/>
                  </a:ext>
                </a:extLst>
              </p:cNvPr>
              <p:cNvGrpSpPr/>
              <p:nvPr/>
            </p:nvGrpSpPr>
            <p:grpSpPr>
              <a:xfrm>
                <a:off x="7001129" y="4626315"/>
                <a:ext cx="401759" cy="534498"/>
                <a:chOff x="7574899" y="4412501"/>
                <a:chExt cx="182410" cy="242678"/>
              </a:xfrm>
              <a:solidFill>
                <a:schemeClr val="tx2"/>
              </a:solidFill>
            </p:grpSpPr>
            <p:sp>
              <p:nvSpPr>
                <p:cNvPr id="209" name="Freeform 2080">
                  <a:extLst>
                    <a:ext uri="{FF2B5EF4-FFF2-40B4-BE49-F238E27FC236}">
                      <a16:creationId xmlns:a16="http://schemas.microsoft.com/office/drawing/2014/main" id="{332B7C5C-0A12-4984-A046-6C589271C34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574899" y="4412501"/>
                  <a:ext cx="182410" cy="242678"/>
                </a:xfrm>
                <a:custGeom>
                  <a:avLst/>
                  <a:gdLst>
                    <a:gd name="T0" fmla="*/ 227 w 227"/>
                    <a:gd name="T1" fmla="*/ 302 h 302"/>
                    <a:gd name="T2" fmla="*/ 0 w 227"/>
                    <a:gd name="T3" fmla="*/ 302 h 302"/>
                    <a:gd name="T4" fmla="*/ 0 w 227"/>
                    <a:gd name="T5" fmla="*/ 0 h 302"/>
                    <a:gd name="T6" fmla="*/ 128 w 227"/>
                    <a:gd name="T7" fmla="*/ 0 h 302"/>
                    <a:gd name="T8" fmla="*/ 227 w 227"/>
                    <a:gd name="T9" fmla="*/ 99 h 302"/>
                    <a:gd name="T10" fmla="*/ 227 w 227"/>
                    <a:gd name="T11" fmla="*/ 302 h 302"/>
                    <a:gd name="T12" fmla="*/ 19 w 227"/>
                    <a:gd name="T13" fmla="*/ 284 h 302"/>
                    <a:gd name="T14" fmla="*/ 208 w 227"/>
                    <a:gd name="T15" fmla="*/ 284 h 302"/>
                    <a:gd name="T16" fmla="*/ 208 w 227"/>
                    <a:gd name="T17" fmla="*/ 106 h 302"/>
                    <a:gd name="T18" fmla="*/ 121 w 227"/>
                    <a:gd name="T19" fmla="*/ 19 h 302"/>
                    <a:gd name="T20" fmla="*/ 19 w 227"/>
                    <a:gd name="T21" fmla="*/ 19 h 302"/>
                    <a:gd name="T22" fmla="*/ 19 w 227"/>
                    <a:gd name="T23" fmla="*/ 284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27" h="302">
                      <a:moveTo>
                        <a:pt x="227" y="302"/>
                      </a:moveTo>
                      <a:lnTo>
                        <a:pt x="0" y="302"/>
                      </a:lnTo>
                      <a:lnTo>
                        <a:pt x="0" y="0"/>
                      </a:lnTo>
                      <a:lnTo>
                        <a:pt x="128" y="0"/>
                      </a:lnTo>
                      <a:lnTo>
                        <a:pt x="227" y="99"/>
                      </a:lnTo>
                      <a:lnTo>
                        <a:pt x="227" y="302"/>
                      </a:lnTo>
                      <a:close/>
                      <a:moveTo>
                        <a:pt x="19" y="284"/>
                      </a:moveTo>
                      <a:lnTo>
                        <a:pt x="208" y="284"/>
                      </a:lnTo>
                      <a:lnTo>
                        <a:pt x="208" y="106"/>
                      </a:lnTo>
                      <a:lnTo>
                        <a:pt x="121" y="19"/>
                      </a:lnTo>
                      <a:lnTo>
                        <a:pt x="19" y="19"/>
                      </a:lnTo>
                      <a:lnTo>
                        <a:pt x="19" y="2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10" name="Freeform 2081">
                  <a:extLst>
                    <a:ext uri="{FF2B5EF4-FFF2-40B4-BE49-F238E27FC236}">
                      <a16:creationId xmlns:a16="http://schemas.microsoft.com/office/drawing/2014/main" id="{AF79D338-F5DC-47DC-8BA2-44DD952BD4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6506" y="4419733"/>
                  <a:ext cx="83571" cy="83571"/>
                </a:xfrm>
                <a:custGeom>
                  <a:avLst/>
                  <a:gdLst>
                    <a:gd name="T0" fmla="*/ 104 w 104"/>
                    <a:gd name="T1" fmla="*/ 104 h 104"/>
                    <a:gd name="T2" fmla="*/ 0 w 104"/>
                    <a:gd name="T3" fmla="*/ 104 h 104"/>
                    <a:gd name="T4" fmla="*/ 0 w 104"/>
                    <a:gd name="T5" fmla="*/ 0 h 104"/>
                    <a:gd name="T6" fmla="*/ 18 w 104"/>
                    <a:gd name="T7" fmla="*/ 0 h 104"/>
                    <a:gd name="T8" fmla="*/ 18 w 104"/>
                    <a:gd name="T9" fmla="*/ 85 h 104"/>
                    <a:gd name="T10" fmla="*/ 104 w 104"/>
                    <a:gd name="T11" fmla="*/ 85 h 104"/>
                    <a:gd name="T12" fmla="*/ 104 w 104"/>
                    <a:gd name="T13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104">
                      <a:moveTo>
                        <a:pt x="104" y="104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18" y="0"/>
                      </a:lnTo>
                      <a:lnTo>
                        <a:pt x="18" y="85"/>
                      </a:lnTo>
                      <a:lnTo>
                        <a:pt x="104" y="85"/>
                      </a:lnTo>
                      <a:lnTo>
                        <a:pt x="104" y="1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1A8CEA00-3BA1-414E-BB09-EB26C2EBDDE1}"/>
                  </a:ext>
                </a:extLst>
              </p:cNvPr>
              <p:cNvGrpSpPr/>
              <p:nvPr/>
            </p:nvGrpSpPr>
            <p:grpSpPr>
              <a:xfrm>
                <a:off x="6976431" y="4931807"/>
                <a:ext cx="451692" cy="229006"/>
                <a:chOff x="6976431" y="4931807"/>
                <a:chExt cx="451692" cy="229006"/>
              </a:xfrm>
            </p:grpSpPr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8D389C2-631C-42DA-9F5D-69C8DC2E2DAC}"/>
                    </a:ext>
                  </a:extLst>
                </p:cNvPr>
                <p:cNvSpPr/>
                <p:nvPr/>
              </p:nvSpPr>
              <p:spPr bwMode="auto">
                <a:xfrm>
                  <a:off x="6976431" y="4991024"/>
                  <a:ext cx="451692" cy="169789"/>
                </a:xfrm>
                <a:prstGeom prst="rect">
                  <a:avLst/>
                </a:prstGeom>
                <a:solidFill>
                  <a:srgbClr val="F8F8F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2" name="Right Triangle 211">
                  <a:extLst>
                    <a:ext uri="{FF2B5EF4-FFF2-40B4-BE49-F238E27FC236}">
                      <a16:creationId xmlns:a16="http://schemas.microsoft.com/office/drawing/2014/main" id="{F7BA5A4A-E44A-4011-9DD2-321B2F319EC5}"/>
                    </a:ext>
                  </a:extLst>
                </p:cNvPr>
                <p:cNvSpPr/>
                <p:nvPr/>
              </p:nvSpPr>
              <p:spPr bwMode="auto">
                <a:xfrm>
                  <a:off x="6980096" y="4931807"/>
                  <a:ext cx="76048" cy="76048"/>
                </a:xfrm>
                <a:prstGeom prst="rtTriangle">
                  <a:avLst/>
                </a:prstGeom>
                <a:solidFill>
                  <a:srgbClr val="F8F8F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3" name="Right Triangle 212">
                  <a:extLst>
                    <a:ext uri="{FF2B5EF4-FFF2-40B4-BE49-F238E27FC236}">
                      <a16:creationId xmlns:a16="http://schemas.microsoft.com/office/drawing/2014/main" id="{EAF0FDC8-CD29-43F4-B35C-50864EF738B2}"/>
                    </a:ext>
                  </a:extLst>
                </p:cNvPr>
                <p:cNvSpPr/>
                <p:nvPr/>
              </p:nvSpPr>
              <p:spPr bwMode="auto">
                <a:xfrm flipH="1">
                  <a:off x="7351609" y="4931807"/>
                  <a:ext cx="76048" cy="76048"/>
                </a:xfrm>
                <a:prstGeom prst="rtTriangle">
                  <a:avLst/>
                </a:prstGeom>
                <a:solidFill>
                  <a:srgbClr val="F8F8F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AA29C50-5A3A-433B-AB56-A24525A1AB91}"/>
                </a:ext>
              </a:extLst>
            </p:cNvPr>
            <p:cNvGrpSpPr/>
            <p:nvPr/>
          </p:nvGrpSpPr>
          <p:grpSpPr>
            <a:xfrm>
              <a:off x="5585881" y="3143082"/>
              <a:ext cx="269102" cy="349443"/>
              <a:chOff x="6955829" y="2716021"/>
              <a:chExt cx="269102" cy="34944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249744E-4D7A-4EFB-86FE-D6CCF0E743D9}"/>
                  </a:ext>
                </a:extLst>
              </p:cNvPr>
              <p:cNvSpPr/>
              <p:nvPr/>
            </p:nvSpPr>
            <p:spPr bwMode="auto">
              <a:xfrm>
                <a:off x="6955829" y="2716021"/>
                <a:ext cx="269102" cy="349443"/>
              </a:xfrm>
              <a:prstGeom prst="ellipse">
                <a:avLst/>
              </a:prstGeom>
              <a:solidFill>
                <a:srgbClr val="F8F8F8"/>
              </a:solidFill>
              <a:ln w="127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92CA8FB-51F9-4727-BCC5-165302FA5193}"/>
                  </a:ext>
                </a:extLst>
              </p:cNvPr>
              <p:cNvGrpSpPr/>
              <p:nvPr/>
            </p:nvGrpSpPr>
            <p:grpSpPr>
              <a:xfrm>
                <a:off x="6976214" y="2730230"/>
                <a:ext cx="222002" cy="291583"/>
                <a:chOff x="4820503" y="5213967"/>
                <a:chExt cx="329422" cy="432671"/>
              </a:xfrm>
            </p:grpSpPr>
            <p:sp>
              <p:nvSpPr>
                <p:cNvPr id="186" name="Freeform 2106">
                  <a:extLst>
                    <a:ext uri="{FF2B5EF4-FFF2-40B4-BE49-F238E27FC236}">
                      <a16:creationId xmlns:a16="http://schemas.microsoft.com/office/drawing/2014/main" id="{1E057907-E15A-4986-B624-06B697527E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20503" y="5399163"/>
                  <a:ext cx="329422" cy="247475"/>
                </a:xfrm>
                <a:custGeom>
                  <a:avLst/>
                  <a:gdLst>
                    <a:gd name="T0" fmla="*/ 201 w 201"/>
                    <a:gd name="T1" fmla="*/ 151 h 151"/>
                    <a:gd name="T2" fmla="*/ 0 w 201"/>
                    <a:gd name="T3" fmla="*/ 151 h 151"/>
                    <a:gd name="T4" fmla="*/ 0 w 201"/>
                    <a:gd name="T5" fmla="*/ 0 h 151"/>
                    <a:gd name="T6" fmla="*/ 201 w 201"/>
                    <a:gd name="T7" fmla="*/ 0 h 151"/>
                    <a:gd name="T8" fmla="*/ 201 w 201"/>
                    <a:gd name="T9" fmla="*/ 151 h 151"/>
                    <a:gd name="T10" fmla="*/ 19 w 201"/>
                    <a:gd name="T11" fmla="*/ 133 h 151"/>
                    <a:gd name="T12" fmla="*/ 182 w 201"/>
                    <a:gd name="T13" fmla="*/ 133 h 151"/>
                    <a:gd name="T14" fmla="*/ 182 w 201"/>
                    <a:gd name="T15" fmla="*/ 19 h 151"/>
                    <a:gd name="T16" fmla="*/ 19 w 201"/>
                    <a:gd name="T17" fmla="*/ 19 h 151"/>
                    <a:gd name="T18" fmla="*/ 19 w 201"/>
                    <a:gd name="T19" fmla="*/ 133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1" h="151">
                      <a:moveTo>
                        <a:pt x="201" y="151"/>
                      </a:moveTo>
                      <a:lnTo>
                        <a:pt x="0" y="151"/>
                      </a:lnTo>
                      <a:lnTo>
                        <a:pt x="0" y="0"/>
                      </a:lnTo>
                      <a:lnTo>
                        <a:pt x="201" y="0"/>
                      </a:lnTo>
                      <a:lnTo>
                        <a:pt x="201" y="151"/>
                      </a:lnTo>
                      <a:close/>
                      <a:moveTo>
                        <a:pt x="19" y="133"/>
                      </a:moveTo>
                      <a:lnTo>
                        <a:pt x="182" y="133"/>
                      </a:lnTo>
                      <a:lnTo>
                        <a:pt x="182" y="19"/>
                      </a:lnTo>
                      <a:lnTo>
                        <a:pt x="19" y="19"/>
                      </a:lnTo>
                      <a:lnTo>
                        <a:pt x="19" y="133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tx2"/>
                  </a:solidFill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87" name="Freeform 2107">
                  <a:extLst>
                    <a:ext uri="{FF2B5EF4-FFF2-40B4-BE49-F238E27FC236}">
                      <a16:creationId xmlns:a16="http://schemas.microsoft.com/office/drawing/2014/main" id="{A11AE4E4-9796-4105-A597-BC0BADC34D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4586" y="5213967"/>
                  <a:ext cx="221253" cy="190113"/>
                </a:xfrm>
                <a:custGeom>
                  <a:avLst/>
                  <a:gdLst>
                    <a:gd name="T0" fmla="*/ 57 w 57"/>
                    <a:gd name="T1" fmla="*/ 49 h 49"/>
                    <a:gd name="T2" fmla="*/ 49 w 57"/>
                    <a:gd name="T3" fmla="*/ 49 h 49"/>
                    <a:gd name="T4" fmla="*/ 49 w 57"/>
                    <a:gd name="T5" fmla="*/ 29 h 49"/>
                    <a:gd name="T6" fmla="*/ 28 w 57"/>
                    <a:gd name="T7" fmla="*/ 8 h 49"/>
                    <a:gd name="T8" fmla="*/ 8 w 57"/>
                    <a:gd name="T9" fmla="*/ 29 h 49"/>
                    <a:gd name="T10" fmla="*/ 8 w 57"/>
                    <a:gd name="T11" fmla="*/ 49 h 49"/>
                    <a:gd name="T12" fmla="*/ 0 w 57"/>
                    <a:gd name="T13" fmla="*/ 49 h 49"/>
                    <a:gd name="T14" fmla="*/ 0 w 57"/>
                    <a:gd name="T15" fmla="*/ 29 h 49"/>
                    <a:gd name="T16" fmla="*/ 28 w 57"/>
                    <a:gd name="T17" fmla="*/ 0 h 49"/>
                    <a:gd name="T18" fmla="*/ 57 w 57"/>
                    <a:gd name="T19" fmla="*/ 29 h 49"/>
                    <a:gd name="T20" fmla="*/ 57 w 57"/>
                    <a:gd name="T2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7" h="49">
                      <a:moveTo>
                        <a:pt x="57" y="49"/>
                      </a:moveTo>
                      <a:cubicBezTo>
                        <a:pt x="49" y="49"/>
                        <a:pt x="49" y="49"/>
                        <a:pt x="49" y="49"/>
                      </a:cubicBezTo>
                      <a:cubicBezTo>
                        <a:pt x="49" y="29"/>
                        <a:pt x="49" y="29"/>
                        <a:pt x="49" y="29"/>
                      </a:cubicBezTo>
                      <a:cubicBezTo>
                        <a:pt x="49" y="17"/>
                        <a:pt x="40" y="8"/>
                        <a:pt x="28" y="8"/>
                      </a:cubicBezTo>
                      <a:cubicBezTo>
                        <a:pt x="17" y="8"/>
                        <a:pt x="8" y="17"/>
                        <a:pt x="8" y="29"/>
                      </a:cubicBezTo>
                      <a:cubicBezTo>
                        <a:pt x="8" y="49"/>
                        <a:pt x="8" y="49"/>
                        <a:pt x="8" y="49"/>
                      </a:cubicBez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2"/>
                        <a:pt x="13" y="0"/>
                        <a:pt x="28" y="0"/>
                      </a:cubicBezTo>
                      <a:cubicBezTo>
                        <a:pt x="44" y="0"/>
                        <a:pt x="57" y="12"/>
                        <a:pt x="57" y="29"/>
                      </a:cubicBezTo>
                      <a:lnTo>
                        <a:pt x="57" y="49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F9244F7-7FB4-4580-A7B4-A09BD3CFC9AD}"/>
              </a:ext>
            </a:extLst>
          </p:cNvPr>
          <p:cNvGrpSpPr/>
          <p:nvPr/>
        </p:nvGrpSpPr>
        <p:grpSpPr>
          <a:xfrm>
            <a:off x="6892083" y="2534237"/>
            <a:ext cx="471682" cy="549839"/>
            <a:chOff x="6886994" y="2772389"/>
            <a:chExt cx="617773" cy="720136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78802ECB-02CB-4F88-A1F6-A26FEE9640BA}"/>
                </a:ext>
              </a:extLst>
            </p:cNvPr>
            <p:cNvGrpSpPr/>
            <p:nvPr/>
          </p:nvGrpSpPr>
          <p:grpSpPr>
            <a:xfrm>
              <a:off x="6995261" y="2772389"/>
              <a:ext cx="509506" cy="645924"/>
              <a:chOff x="6995261" y="2772389"/>
              <a:chExt cx="509506" cy="645924"/>
            </a:xfrm>
          </p:grpSpPr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6E297E28-7C1A-4C31-A0CF-C1EE5CB5CCB1}"/>
                  </a:ext>
                </a:extLst>
              </p:cNvPr>
              <p:cNvGrpSpPr/>
              <p:nvPr/>
            </p:nvGrpSpPr>
            <p:grpSpPr>
              <a:xfrm>
                <a:off x="7103008" y="2772389"/>
                <a:ext cx="401759" cy="534498"/>
                <a:chOff x="7574899" y="4412501"/>
                <a:chExt cx="182410" cy="242678"/>
              </a:xfrm>
              <a:solidFill>
                <a:schemeClr val="tx2"/>
              </a:solidFill>
            </p:grpSpPr>
            <p:sp>
              <p:nvSpPr>
                <p:cNvPr id="220" name="Freeform 2080">
                  <a:extLst>
                    <a:ext uri="{FF2B5EF4-FFF2-40B4-BE49-F238E27FC236}">
                      <a16:creationId xmlns:a16="http://schemas.microsoft.com/office/drawing/2014/main" id="{34C0A95C-88CF-4615-8A18-566C5205B8E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574899" y="4412501"/>
                  <a:ext cx="182410" cy="242678"/>
                </a:xfrm>
                <a:custGeom>
                  <a:avLst/>
                  <a:gdLst>
                    <a:gd name="T0" fmla="*/ 227 w 227"/>
                    <a:gd name="T1" fmla="*/ 302 h 302"/>
                    <a:gd name="T2" fmla="*/ 0 w 227"/>
                    <a:gd name="T3" fmla="*/ 302 h 302"/>
                    <a:gd name="T4" fmla="*/ 0 w 227"/>
                    <a:gd name="T5" fmla="*/ 0 h 302"/>
                    <a:gd name="T6" fmla="*/ 128 w 227"/>
                    <a:gd name="T7" fmla="*/ 0 h 302"/>
                    <a:gd name="T8" fmla="*/ 227 w 227"/>
                    <a:gd name="T9" fmla="*/ 99 h 302"/>
                    <a:gd name="T10" fmla="*/ 227 w 227"/>
                    <a:gd name="T11" fmla="*/ 302 h 302"/>
                    <a:gd name="T12" fmla="*/ 19 w 227"/>
                    <a:gd name="T13" fmla="*/ 284 h 302"/>
                    <a:gd name="T14" fmla="*/ 208 w 227"/>
                    <a:gd name="T15" fmla="*/ 284 h 302"/>
                    <a:gd name="T16" fmla="*/ 208 w 227"/>
                    <a:gd name="T17" fmla="*/ 106 h 302"/>
                    <a:gd name="T18" fmla="*/ 121 w 227"/>
                    <a:gd name="T19" fmla="*/ 19 h 302"/>
                    <a:gd name="T20" fmla="*/ 19 w 227"/>
                    <a:gd name="T21" fmla="*/ 19 h 302"/>
                    <a:gd name="T22" fmla="*/ 19 w 227"/>
                    <a:gd name="T23" fmla="*/ 284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27" h="302">
                      <a:moveTo>
                        <a:pt x="227" y="302"/>
                      </a:moveTo>
                      <a:lnTo>
                        <a:pt x="0" y="302"/>
                      </a:lnTo>
                      <a:lnTo>
                        <a:pt x="0" y="0"/>
                      </a:lnTo>
                      <a:lnTo>
                        <a:pt x="128" y="0"/>
                      </a:lnTo>
                      <a:lnTo>
                        <a:pt x="227" y="99"/>
                      </a:lnTo>
                      <a:lnTo>
                        <a:pt x="227" y="302"/>
                      </a:lnTo>
                      <a:close/>
                      <a:moveTo>
                        <a:pt x="19" y="284"/>
                      </a:moveTo>
                      <a:lnTo>
                        <a:pt x="208" y="284"/>
                      </a:lnTo>
                      <a:lnTo>
                        <a:pt x="208" y="106"/>
                      </a:lnTo>
                      <a:lnTo>
                        <a:pt x="121" y="19"/>
                      </a:lnTo>
                      <a:lnTo>
                        <a:pt x="19" y="19"/>
                      </a:lnTo>
                      <a:lnTo>
                        <a:pt x="19" y="2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21" name="Freeform 2081">
                  <a:extLst>
                    <a:ext uri="{FF2B5EF4-FFF2-40B4-BE49-F238E27FC236}">
                      <a16:creationId xmlns:a16="http://schemas.microsoft.com/office/drawing/2014/main" id="{7B6AB203-1895-46AC-BD48-E3A92125FF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6506" y="4419733"/>
                  <a:ext cx="83571" cy="83571"/>
                </a:xfrm>
                <a:custGeom>
                  <a:avLst/>
                  <a:gdLst>
                    <a:gd name="T0" fmla="*/ 104 w 104"/>
                    <a:gd name="T1" fmla="*/ 104 h 104"/>
                    <a:gd name="T2" fmla="*/ 0 w 104"/>
                    <a:gd name="T3" fmla="*/ 104 h 104"/>
                    <a:gd name="T4" fmla="*/ 0 w 104"/>
                    <a:gd name="T5" fmla="*/ 0 h 104"/>
                    <a:gd name="T6" fmla="*/ 18 w 104"/>
                    <a:gd name="T7" fmla="*/ 0 h 104"/>
                    <a:gd name="T8" fmla="*/ 18 w 104"/>
                    <a:gd name="T9" fmla="*/ 85 h 104"/>
                    <a:gd name="T10" fmla="*/ 104 w 104"/>
                    <a:gd name="T11" fmla="*/ 85 h 104"/>
                    <a:gd name="T12" fmla="*/ 104 w 104"/>
                    <a:gd name="T13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104">
                      <a:moveTo>
                        <a:pt x="104" y="104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18" y="0"/>
                      </a:lnTo>
                      <a:lnTo>
                        <a:pt x="18" y="85"/>
                      </a:lnTo>
                      <a:lnTo>
                        <a:pt x="104" y="85"/>
                      </a:lnTo>
                      <a:lnTo>
                        <a:pt x="104" y="1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018FF2C4-5942-4572-AB33-123E068F3A7C}"/>
                  </a:ext>
                </a:extLst>
              </p:cNvPr>
              <p:cNvGrpSpPr/>
              <p:nvPr/>
            </p:nvGrpSpPr>
            <p:grpSpPr>
              <a:xfrm>
                <a:off x="6995261" y="2883815"/>
                <a:ext cx="401759" cy="534498"/>
                <a:chOff x="6995261" y="2883815"/>
                <a:chExt cx="401759" cy="534498"/>
              </a:xfrm>
            </p:grpSpPr>
            <p:sp>
              <p:nvSpPr>
                <p:cNvPr id="225" name="Rectangle: Top Corners One Rounded and One Snipped 224">
                  <a:extLst>
                    <a:ext uri="{FF2B5EF4-FFF2-40B4-BE49-F238E27FC236}">
                      <a16:creationId xmlns:a16="http://schemas.microsoft.com/office/drawing/2014/main" id="{70F37AF8-FB19-4356-B851-9BCADABEF9D4}"/>
                    </a:ext>
                  </a:extLst>
                </p:cNvPr>
                <p:cNvSpPr/>
                <p:nvPr/>
              </p:nvSpPr>
              <p:spPr bwMode="auto">
                <a:xfrm>
                  <a:off x="7018120" y="2906966"/>
                  <a:ext cx="343638" cy="483816"/>
                </a:xfrm>
                <a:prstGeom prst="snipRoundRect">
                  <a:avLst>
                    <a:gd name="adj1" fmla="val 0"/>
                    <a:gd name="adj2" fmla="val 34715"/>
                  </a:avLst>
                </a:prstGeom>
                <a:solidFill>
                  <a:srgbClr val="F8F8F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D6D41C93-668B-4EDE-8EDD-0BE31201D1D6}"/>
                    </a:ext>
                  </a:extLst>
                </p:cNvPr>
                <p:cNvGrpSpPr/>
                <p:nvPr/>
              </p:nvGrpSpPr>
              <p:grpSpPr>
                <a:xfrm>
                  <a:off x="6995261" y="2883815"/>
                  <a:ext cx="401759" cy="534498"/>
                  <a:chOff x="7574899" y="4412501"/>
                  <a:chExt cx="182410" cy="242678"/>
                </a:xfrm>
                <a:solidFill>
                  <a:schemeClr val="tx2"/>
                </a:solidFill>
              </p:grpSpPr>
              <p:sp>
                <p:nvSpPr>
                  <p:cNvPr id="223" name="Freeform 2080">
                    <a:extLst>
                      <a:ext uri="{FF2B5EF4-FFF2-40B4-BE49-F238E27FC236}">
                        <a16:creationId xmlns:a16="http://schemas.microsoft.com/office/drawing/2014/main" id="{EE3EDB4C-9AAE-4B10-B3A2-F04A2C69F17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574899" y="4412501"/>
                    <a:ext cx="182410" cy="242678"/>
                  </a:xfrm>
                  <a:custGeom>
                    <a:avLst/>
                    <a:gdLst>
                      <a:gd name="T0" fmla="*/ 227 w 227"/>
                      <a:gd name="T1" fmla="*/ 302 h 302"/>
                      <a:gd name="T2" fmla="*/ 0 w 227"/>
                      <a:gd name="T3" fmla="*/ 302 h 302"/>
                      <a:gd name="T4" fmla="*/ 0 w 227"/>
                      <a:gd name="T5" fmla="*/ 0 h 302"/>
                      <a:gd name="T6" fmla="*/ 128 w 227"/>
                      <a:gd name="T7" fmla="*/ 0 h 302"/>
                      <a:gd name="T8" fmla="*/ 227 w 227"/>
                      <a:gd name="T9" fmla="*/ 99 h 302"/>
                      <a:gd name="T10" fmla="*/ 227 w 227"/>
                      <a:gd name="T11" fmla="*/ 302 h 302"/>
                      <a:gd name="T12" fmla="*/ 19 w 227"/>
                      <a:gd name="T13" fmla="*/ 284 h 302"/>
                      <a:gd name="T14" fmla="*/ 208 w 227"/>
                      <a:gd name="T15" fmla="*/ 284 h 302"/>
                      <a:gd name="T16" fmla="*/ 208 w 227"/>
                      <a:gd name="T17" fmla="*/ 106 h 302"/>
                      <a:gd name="T18" fmla="*/ 121 w 227"/>
                      <a:gd name="T19" fmla="*/ 19 h 302"/>
                      <a:gd name="T20" fmla="*/ 19 w 227"/>
                      <a:gd name="T21" fmla="*/ 19 h 302"/>
                      <a:gd name="T22" fmla="*/ 19 w 227"/>
                      <a:gd name="T23" fmla="*/ 284 h 3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27" h="302">
                        <a:moveTo>
                          <a:pt x="227" y="302"/>
                        </a:moveTo>
                        <a:lnTo>
                          <a:pt x="0" y="302"/>
                        </a:lnTo>
                        <a:lnTo>
                          <a:pt x="0" y="0"/>
                        </a:lnTo>
                        <a:lnTo>
                          <a:pt x="128" y="0"/>
                        </a:lnTo>
                        <a:lnTo>
                          <a:pt x="227" y="99"/>
                        </a:lnTo>
                        <a:lnTo>
                          <a:pt x="227" y="302"/>
                        </a:lnTo>
                        <a:close/>
                        <a:moveTo>
                          <a:pt x="19" y="284"/>
                        </a:moveTo>
                        <a:lnTo>
                          <a:pt x="208" y="284"/>
                        </a:lnTo>
                        <a:lnTo>
                          <a:pt x="208" y="106"/>
                        </a:lnTo>
                        <a:lnTo>
                          <a:pt x="121" y="19"/>
                        </a:lnTo>
                        <a:lnTo>
                          <a:pt x="19" y="19"/>
                        </a:lnTo>
                        <a:lnTo>
                          <a:pt x="19" y="28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24" name="Freeform 2081">
                    <a:extLst>
                      <a:ext uri="{FF2B5EF4-FFF2-40B4-BE49-F238E27FC236}">
                        <a16:creationId xmlns:a16="http://schemas.microsoft.com/office/drawing/2014/main" id="{DE6A589D-F132-4A4C-8860-0BC8FCD7F7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66506" y="4419733"/>
                    <a:ext cx="83571" cy="83571"/>
                  </a:xfrm>
                  <a:custGeom>
                    <a:avLst/>
                    <a:gdLst>
                      <a:gd name="T0" fmla="*/ 104 w 104"/>
                      <a:gd name="T1" fmla="*/ 104 h 104"/>
                      <a:gd name="T2" fmla="*/ 0 w 104"/>
                      <a:gd name="T3" fmla="*/ 104 h 104"/>
                      <a:gd name="T4" fmla="*/ 0 w 104"/>
                      <a:gd name="T5" fmla="*/ 0 h 104"/>
                      <a:gd name="T6" fmla="*/ 18 w 104"/>
                      <a:gd name="T7" fmla="*/ 0 h 104"/>
                      <a:gd name="T8" fmla="*/ 18 w 104"/>
                      <a:gd name="T9" fmla="*/ 85 h 104"/>
                      <a:gd name="T10" fmla="*/ 104 w 104"/>
                      <a:gd name="T11" fmla="*/ 85 h 104"/>
                      <a:gd name="T12" fmla="*/ 104 w 104"/>
                      <a:gd name="T13" fmla="*/ 104 h 1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4" h="104">
                        <a:moveTo>
                          <a:pt x="104" y="104"/>
                        </a:moveTo>
                        <a:lnTo>
                          <a:pt x="0" y="104"/>
                        </a:lnTo>
                        <a:lnTo>
                          <a:pt x="0" y="0"/>
                        </a:lnTo>
                        <a:lnTo>
                          <a:pt x="18" y="0"/>
                        </a:lnTo>
                        <a:lnTo>
                          <a:pt x="18" y="85"/>
                        </a:lnTo>
                        <a:lnTo>
                          <a:pt x="104" y="85"/>
                        </a:lnTo>
                        <a:lnTo>
                          <a:pt x="104" y="10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>
                      <a:defRPr/>
                    </a:pPr>
                    <a:endParaRPr lang="en-US" sz="1765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8A9ADDF-4103-4D8C-AD34-2E3A86C3B75D}"/>
                </a:ext>
              </a:extLst>
            </p:cNvPr>
            <p:cNvGrpSpPr/>
            <p:nvPr/>
          </p:nvGrpSpPr>
          <p:grpSpPr>
            <a:xfrm>
              <a:off x="6886994" y="3143082"/>
              <a:ext cx="269102" cy="349443"/>
              <a:chOff x="6955829" y="2716021"/>
              <a:chExt cx="269102" cy="349443"/>
            </a:xfrm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C9390331-3FC2-41F2-9ED4-DA8A46F8D00B}"/>
                  </a:ext>
                </a:extLst>
              </p:cNvPr>
              <p:cNvSpPr/>
              <p:nvPr/>
            </p:nvSpPr>
            <p:spPr bwMode="auto">
              <a:xfrm>
                <a:off x="6955829" y="2716021"/>
                <a:ext cx="269102" cy="349443"/>
              </a:xfrm>
              <a:prstGeom prst="ellipse">
                <a:avLst/>
              </a:prstGeom>
              <a:solidFill>
                <a:srgbClr val="F8F8F8"/>
              </a:solidFill>
              <a:ln w="127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FFE422E1-60BB-42DB-AAD8-5E50240AC03D}"/>
                  </a:ext>
                </a:extLst>
              </p:cNvPr>
              <p:cNvGrpSpPr/>
              <p:nvPr/>
            </p:nvGrpSpPr>
            <p:grpSpPr>
              <a:xfrm>
                <a:off x="6976214" y="2730230"/>
                <a:ext cx="222002" cy="291583"/>
                <a:chOff x="4820503" y="5213967"/>
                <a:chExt cx="329422" cy="432671"/>
              </a:xfrm>
            </p:grpSpPr>
            <p:sp>
              <p:nvSpPr>
                <p:cNvPr id="230" name="Freeform 2106">
                  <a:extLst>
                    <a:ext uri="{FF2B5EF4-FFF2-40B4-BE49-F238E27FC236}">
                      <a16:creationId xmlns:a16="http://schemas.microsoft.com/office/drawing/2014/main" id="{FBDD2087-A988-46D8-B109-21F4ACB2765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20503" y="5399163"/>
                  <a:ext cx="329422" cy="247475"/>
                </a:xfrm>
                <a:custGeom>
                  <a:avLst/>
                  <a:gdLst>
                    <a:gd name="T0" fmla="*/ 201 w 201"/>
                    <a:gd name="T1" fmla="*/ 151 h 151"/>
                    <a:gd name="T2" fmla="*/ 0 w 201"/>
                    <a:gd name="T3" fmla="*/ 151 h 151"/>
                    <a:gd name="T4" fmla="*/ 0 w 201"/>
                    <a:gd name="T5" fmla="*/ 0 h 151"/>
                    <a:gd name="T6" fmla="*/ 201 w 201"/>
                    <a:gd name="T7" fmla="*/ 0 h 151"/>
                    <a:gd name="T8" fmla="*/ 201 w 201"/>
                    <a:gd name="T9" fmla="*/ 151 h 151"/>
                    <a:gd name="T10" fmla="*/ 19 w 201"/>
                    <a:gd name="T11" fmla="*/ 133 h 151"/>
                    <a:gd name="T12" fmla="*/ 182 w 201"/>
                    <a:gd name="T13" fmla="*/ 133 h 151"/>
                    <a:gd name="T14" fmla="*/ 182 w 201"/>
                    <a:gd name="T15" fmla="*/ 19 h 151"/>
                    <a:gd name="T16" fmla="*/ 19 w 201"/>
                    <a:gd name="T17" fmla="*/ 19 h 151"/>
                    <a:gd name="T18" fmla="*/ 19 w 201"/>
                    <a:gd name="T19" fmla="*/ 133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1" h="151">
                      <a:moveTo>
                        <a:pt x="201" y="151"/>
                      </a:moveTo>
                      <a:lnTo>
                        <a:pt x="0" y="151"/>
                      </a:lnTo>
                      <a:lnTo>
                        <a:pt x="0" y="0"/>
                      </a:lnTo>
                      <a:lnTo>
                        <a:pt x="201" y="0"/>
                      </a:lnTo>
                      <a:lnTo>
                        <a:pt x="201" y="151"/>
                      </a:lnTo>
                      <a:close/>
                      <a:moveTo>
                        <a:pt x="19" y="133"/>
                      </a:moveTo>
                      <a:lnTo>
                        <a:pt x="182" y="133"/>
                      </a:lnTo>
                      <a:lnTo>
                        <a:pt x="182" y="19"/>
                      </a:lnTo>
                      <a:lnTo>
                        <a:pt x="19" y="19"/>
                      </a:lnTo>
                      <a:lnTo>
                        <a:pt x="19" y="133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9525">
                  <a:solidFill>
                    <a:schemeClr val="tx2"/>
                  </a:solidFill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31" name="Freeform 2107">
                  <a:extLst>
                    <a:ext uri="{FF2B5EF4-FFF2-40B4-BE49-F238E27FC236}">
                      <a16:creationId xmlns:a16="http://schemas.microsoft.com/office/drawing/2014/main" id="{BFAC4248-3520-412C-A71E-B4DF898735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4586" y="5213967"/>
                  <a:ext cx="221253" cy="190113"/>
                </a:xfrm>
                <a:custGeom>
                  <a:avLst/>
                  <a:gdLst>
                    <a:gd name="T0" fmla="*/ 57 w 57"/>
                    <a:gd name="T1" fmla="*/ 49 h 49"/>
                    <a:gd name="T2" fmla="*/ 49 w 57"/>
                    <a:gd name="T3" fmla="*/ 49 h 49"/>
                    <a:gd name="T4" fmla="*/ 49 w 57"/>
                    <a:gd name="T5" fmla="*/ 29 h 49"/>
                    <a:gd name="T6" fmla="*/ 28 w 57"/>
                    <a:gd name="T7" fmla="*/ 8 h 49"/>
                    <a:gd name="T8" fmla="*/ 8 w 57"/>
                    <a:gd name="T9" fmla="*/ 29 h 49"/>
                    <a:gd name="T10" fmla="*/ 8 w 57"/>
                    <a:gd name="T11" fmla="*/ 49 h 49"/>
                    <a:gd name="T12" fmla="*/ 0 w 57"/>
                    <a:gd name="T13" fmla="*/ 49 h 49"/>
                    <a:gd name="T14" fmla="*/ 0 w 57"/>
                    <a:gd name="T15" fmla="*/ 29 h 49"/>
                    <a:gd name="T16" fmla="*/ 28 w 57"/>
                    <a:gd name="T17" fmla="*/ 0 h 49"/>
                    <a:gd name="T18" fmla="*/ 57 w 57"/>
                    <a:gd name="T19" fmla="*/ 29 h 49"/>
                    <a:gd name="T20" fmla="*/ 57 w 57"/>
                    <a:gd name="T2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7" h="49">
                      <a:moveTo>
                        <a:pt x="57" y="49"/>
                      </a:moveTo>
                      <a:cubicBezTo>
                        <a:pt x="49" y="49"/>
                        <a:pt x="49" y="49"/>
                        <a:pt x="49" y="49"/>
                      </a:cubicBezTo>
                      <a:cubicBezTo>
                        <a:pt x="49" y="29"/>
                        <a:pt x="49" y="29"/>
                        <a:pt x="49" y="29"/>
                      </a:cubicBezTo>
                      <a:cubicBezTo>
                        <a:pt x="49" y="17"/>
                        <a:pt x="40" y="8"/>
                        <a:pt x="28" y="8"/>
                      </a:cubicBezTo>
                      <a:cubicBezTo>
                        <a:pt x="17" y="8"/>
                        <a:pt x="8" y="17"/>
                        <a:pt x="8" y="29"/>
                      </a:cubicBezTo>
                      <a:cubicBezTo>
                        <a:pt x="8" y="49"/>
                        <a:pt x="8" y="49"/>
                        <a:pt x="8" y="49"/>
                      </a:cubicBez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2"/>
                        <a:pt x="13" y="0"/>
                        <a:pt x="28" y="0"/>
                      </a:cubicBezTo>
                      <a:cubicBezTo>
                        <a:pt x="44" y="0"/>
                        <a:pt x="57" y="12"/>
                        <a:pt x="57" y="29"/>
                      </a:cubicBezTo>
                      <a:lnTo>
                        <a:pt x="57" y="49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9880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1" grpId="0" animBg="1"/>
      <p:bldP spid="112" grpId="0" animBg="1"/>
      <p:bldP spid="132" grpId="0" animBg="1"/>
      <p:bldP spid="145" grpId="0" animBg="1"/>
      <p:bldP spid="1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3810601-14B5-4D26-A767-C90B71ECFB49}"/>
              </a:ext>
            </a:extLst>
          </p:cNvPr>
          <p:cNvGrpSpPr>
            <a:grpSpLocks noChangeAspect="1"/>
          </p:cNvGrpSpPr>
          <p:nvPr/>
        </p:nvGrpSpPr>
        <p:grpSpPr>
          <a:xfrm>
            <a:off x="4040160" y="2535733"/>
            <a:ext cx="1299816" cy="1299816"/>
            <a:chOff x="3632703" y="1562572"/>
            <a:chExt cx="2349391" cy="234939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3DA0F18-755D-4273-AE58-6004CBD7A75B}"/>
                </a:ext>
              </a:extLst>
            </p:cNvPr>
            <p:cNvSpPr/>
            <p:nvPr/>
          </p:nvSpPr>
          <p:spPr bwMode="auto">
            <a:xfrm>
              <a:off x="3632703" y="1562572"/>
              <a:ext cx="2349391" cy="2349391"/>
            </a:xfrm>
            <a:prstGeom prst="ellipse">
              <a:avLst/>
            </a:prstGeom>
            <a:solidFill>
              <a:srgbClr val="D9D9D9"/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290A7AD3-F159-4A61-939D-F136BF9631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4529" y="2154792"/>
              <a:ext cx="1485738" cy="1232076"/>
            </a:xfrm>
            <a:custGeom>
              <a:avLst/>
              <a:gdLst>
                <a:gd name="T0" fmla="*/ 200 w 246"/>
                <a:gd name="T1" fmla="*/ 38 h 204"/>
                <a:gd name="T2" fmla="*/ 219 w 246"/>
                <a:gd name="T3" fmla="*/ 50 h 204"/>
                <a:gd name="T4" fmla="*/ 233 w 246"/>
                <a:gd name="T5" fmla="*/ 67 h 204"/>
                <a:gd name="T6" fmla="*/ 243 w 246"/>
                <a:gd name="T7" fmla="*/ 87 h 204"/>
                <a:gd name="T8" fmla="*/ 246 w 246"/>
                <a:gd name="T9" fmla="*/ 110 h 204"/>
                <a:gd name="T10" fmla="*/ 240 w 246"/>
                <a:gd name="T11" fmla="*/ 141 h 204"/>
                <a:gd name="T12" fmla="*/ 224 w 246"/>
                <a:gd name="T13" fmla="*/ 165 h 204"/>
                <a:gd name="T14" fmla="*/ 199 w 246"/>
                <a:gd name="T15" fmla="*/ 182 h 204"/>
                <a:gd name="T16" fmla="*/ 169 w 246"/>
                <a:gd name="T17" fmla="*/ 188 h 204"/>
                <a:gd name="T18" fmla="*/ 145 w 246"/>
                <a:gd name="T19" fmla="*/ 184 h 204"/>
                <a:gd name="T20" fmla="*/ 123 w 246"/>
                <a:gd name="T21" fmla="*/ 173 h 204"/>
                <a:gd name="T22" fmla="*/ 93 w 246"/>
                <a:gd name="T23" fmla="*/ 204 h 204"/>
                <a:gd name="T24" fmla="*/ 0 w 246"/>
                <a:gd name="T25" fmla="*/ 110 h 204"/>
                <a:gd name="T26" fmla="*/ 108 w 246"/>
                <a:gd name="T27" fmla="*/ 0 h 204"/>
                <a:gd name="T28" fmla="*/ 200 w 246"/>
                <a:gd name="T29" fmla="*/ 0 h 204"/>
                <a:gd name="T30" fmla="*/ 200 w 246"/>
                <a:gd name="T31" fmla="*/ 38 h 204"/>
                <a:gd name="T32" fmla="*/ 93 w 246"/>
                <a:gd name="T33" fmla="*/ 182 h 204"/>
                <a:gd name="T34" fmla="*/ 185 w 246"/>
                <a:gd name="T35" fmla="*/ 88 h 204"/>
                <a:gd name="T36" fmla="*/ 185 w 246"/>
                <a:gd name="T37" fmla="*/ 49 h 204"/>
                <a:gd name="T38" fmla="*/ 179 w 246"/>
                <a:gd name="T39" fmla="*/ 49 h 204"/>
                <a:gd name="T40" fmla="*/ 173 w 246"/>
                <a:gd name="T41" fmla="*/ 48 h 204"/>
                <a:gd name="T42" fmla="*/ 166 w 246"/>
                <a:gd name="T43" fmla="*/ 48 h 204"/>
                <a:gd name="T44" fmla="*/ 160 w 246"/>
                <a:gd name="T45" fmla="*/ 46 h 204"/>
                <a:gd name="T46" fmla="*/ 156 w 246"/>
                <a:gd name="T47" fmla="*/ 44 h 204"/>
                <a:gd name="T48" fmla="*/ 154 w 246"/>
                <a:gd name="T49" fmla="*/ 39 h 204"/>
                <a:gd name="T50" fmla="*/ 156 w 246"/>
                <a:gd name="T51" fmla="*/ 34 h 204"/>
                <a:gd name="T52" fmla="*/ 162 w 246"/>
                <a:gd name="T53" fmla="*/ 32 h 204"/>
                <a:gd name="T54" fmla="*/ 173 w 246"/>
                <a:gd name="T55" fmla="*/ 32 h 204"/>
                <a:gd name="T56" fmla="*/ 185 w 246"/>
                <a:gd name="T57" fmla="*/ 33 h 204"/>
                <a:gd name="T58" fmla="*/ 185 w 246"/>
                <a:gd name="T59" fmla="*/ 16 h 204"/>
                <a:gd name="T60" fmla="*/ 114 w 246"/>
                <a:gd name="T61" fmla="*/ 16 h 204"/>
                <a:gd name="T62" fmla="*/ 22 w 246"/>
                <a:gd name="T63" fmla="*/ 110 h 204"/>
                <a:gd name="T64" fmla="*/ 93 w 246"/>
                <a:gd name="T65" fmla="*/ 182 h 204"/>
                <a:gd name="T66" fmla="*/ 169 w 246"/>
                <a:gd name="T67" fmla="*/ 173 h 204"/>
                <a:gd name="T68" fmla="*/ 193 w 246"/>
                <a:gd name="T69" fmla="*/ 168 h 204"/>
                <a:gd name="T70" fmla="*/ 213 w 246"/>
                <a:gd name="T71" fmla="*/ 154 h 204"/>
                <a:gd name="T72" fmla="*/ 226 w 246"/>
                <a:gd name="T73" fmla="*/ 134 h 204"/>
                <a:gd name="T74" fmla="*/ 231 w 246"/>
                <a:gd name="T75" fmla="*/ 110 h 204"/>
                <a:gd name="T76" fmla="*/ 228 w 246"/>
                <a:gd name="T77" fmla="*/ 94 h 204"/>
                <a:gd name="T78" fmla="*/ 222 w 246"/>
                <a:gd name="T79" fmla="*/ 79 h 204"/>
                <a:gd name="T80" fmla="*/ 213 w 246"/>
                <a:gd name="T81" fmla="*/ 66 h 204"/>
                <a:gd name="T82" fmla="*/ 200 w 246"/>
                <a:gd name="T83" fmla="*/ 56 h 204"/>
                <a:gd name="T84" fmla="*/ 200 w 246"/>
                <a:gd name="T85" fmla="*/ 94 h 204"/>
                <a:gd name="T86" fmla="*/ 134 w 246"/>
                <a:gd name="T87" fmla="*/ 161 h 204"/>
                <a:gd name="T88" fmla="*/ 151 w 246"/>
                <a:gd name="T89" fmla="*/ 170 h 204"/>
                <a:gd name="T90" fmla="*/ 169 w 246"/>
                <a:gd name="T91" fmla="*/ 17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6" h="204">
                  <a:moveTo>
                    <a:pt x="200" y="38"/>
                  </a:moveTo>
                  <a:cubicBezTo>
                    <a:pt x="207" y="41"/>
                    <a:pt x="213" y="45"/>
                    <a:pt x="219" y="50"/>
                  </a:cubicBezTo>
                  <a:cubicBezTo>
                    <a:pt x="225" y="55"/>
                    <a:pt x="230" y="61"/>
                    <a:pt x="233" y="67"/>
                  </a:cubicBezTo>
                  <a:cubicBezTo>
                    <a:pt x="237" y="73"/>
                    <a:pt x="241" y="80"/>
                    <a:pt x="243" y="87"/>
                  </a:cubicBezTo>
                  <a:cubicBezTo>
                    <a:pt x="245" y="95"/>
                    <a:pt x="246" y="102"/>
                    <a:pt x="246" y="110"/>
                  </a:cubicBezTo>
                  <a:cubicBezTo>
                    <a:pt x="246" y="121"/>
                    <a:pt x="244" y="131"/>
                    <a:pt x="240" y="141"/>
                  </a:cubicBezTo>
                  <a:cubicBezTo>
                    <a:pt x="236" y="150"/>
                    <a:pt x="230" y="158"/>
                    <a:pt x="224" y="165"/>
                  </a:cubicBezTo>
                  <a:cubicBezTo>
                    <a:pt x="217" y="173"/>
                    <a:pt x="208" y="178"/>
                    <a:pt x="199" y="182"/>
                  </a:cubicBezTo>
                  <a:cubicBezTo>
                    <a:pt x="190" y="186"/>
                    <a:pt x="180" y="188"/>
                    <a:pt x="169" y="188"/>
                  </a:cubicBezTo>
                  <a:cubicBezTo>
                    <a:pt x="161" y="188"/>
                    <a:pt x="153" y="187"/>
                    <a:pt x="145" y="184"/>
                  </a:cubicBezTo>
                  <a:cubicBezTo>
                    <a:pt x="137" y="182"/>
                    <a:pt x="130" y="178"/>
                    <a:pt x="123" y="173"/>
                  </a:cubicBezTo>
                  <a:cubicBezTo>
                    <a:pt x="93" y="204"/>
                    <a:pt x="93" y="204"/>
                    <a:pt x="93" y="204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200" y="38"/>
                    <a:pt x="200" y="38"/>
                    <a:pt x="200" y="38"/>
                  </a:cubicBezTo>
                  <a:close/>
                  <a:moveTo>
                    <a:pt x="93" y="182"/>
                  </a:moveTo>
                  <a:cubicBezTo>
                    <a:pt x="185" y="88"/>
                    <a:pt x="185" y="88"/>
                    <a:pt x="185" y="88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3" y="49"/>
                    <a:pt x="181" y="49"/>
                    <a:pt x="179" y="49"/>
                  </a:cubicBezTo>
                  <a:cubicBezTo>
                    <a:pt x="177" y="48"/>
                    <a:pt x="175" y="48"/>
                    <a:pt x="173" y="48"/>
                  </a:cubicBezTo>
                  <a:cubicBezTo>
                    <a:pt x="171" y="48"/>
                    <a:pt x="168" y="48"/>
                    <a:pt x="166" y="48"/>
                  </a:cubicBezTo>
                  <a:cubicBezTo>
                    <a:pt x="164" y="47"/>
                    <a:pt x="162" y="47"/>
                    <a:pt x="160" y="46"/>
                  </a:cubicBezTo>
                  <a:cubicBezTo>
                    <a:pt x="158" y="46"/>
                    <a:pt x="157" y="45"/>
                    <a:pt x="156" y="44"/>
                  </a:cubicBezTo>
                  <a:cubicBezTo>
                    <a:pt x="154" y="43"/>
                    <a:pt x="154" y="41"/>
                    <a:pt x="154" y="39"/>
                  </a:cubicBezTo>
                  <a:cubicBezTo>
                    <a:pt x="154" y="37"/>
                    <a:pt x="155" y="35"/>
                    <a:pt x="156" y="34"/>
                  </a:cubicBezTo>
                  <a:cubicBezTo>
                    <a:pt x="158" y="32"/>
                    <a:pt x="159" y="32"/>
                    <a:pt x="162" y="32"/>
                  </a:cubicBezTo>
                  <a:cubicBezTo>
                    <a:pt x="165" y="32"/>
                    <a:pt x="169" y="32"/>
                    <a:pt x="173" y="32"/>
                  </a:cubicBezTo>
                  <a:cubicBezTo>
                    <a:pt x="177" y="32"/>
                    <a:pt x="181" y="32"/>
                    <a:pt x="185" y="33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93" y="182"/>
                    <a:pt x="93" y="182"/>
                    <a:pt x="93" y="182"/>
                  </a:cubicBezTo>
                  <a:close/>
                  <a:moveTo>
                    <a:pt x="169" y="173"/>
                  </a:moveTo>
                  <a:cubicBezTo>
                    <a:pt x="178" y="173"/>
                    <a:pt x="186" y="171"/>
                    <a:pt x="193" y="168"/>
                  </a:cubicBezTo>
                  <a:cubicBezTo>
                    <a:pt x="201" y="164"/>
                    <a:pt x="207" y="160"/>
                    <a:pt x="213" y="154"/>
                  </a:cubicBezTo>
                  <a:cubicBezTo>
                    <a:pt x="218" y="149"/>
                    <a:pt x="223" y="142"/>
                    <a:pt x="226" y="134"/>
                  </a:cubicBezTo>
                  <a:cubicBezTo>
                    <a:pt x="229" y="127"/>
                    <a:pt x="231" y="119"/>
                    <a:pt x="231" y="110"/>
                  </a:cubicBezTo>
                  <a:cubicBezTo>
                    <a:pt x="231" y="104"/>
                    <a:pt x="230" y="99"/>
                    <a:pt x="228" y="94"/>
                  </a:cubicBezTo>
                  <a:cubicBezTo>
                    <a:pt x="227" y="88"/>
                    <a:pt x="225" y="83"/>
                    <a:pt x="222" y="79"/>
                  </a:cubicBezTo>
                  <a:cubicBezTo>
                    <a:pt x="220" y="74"/>
                    <a:pt x="216" y="70"/>
                    <a:pt x="213" y="66"/>
                  </a:cubicBezTo>
                  <a:cubicBezTo>
                    <a:pt x="209" y="62"/>
                    <a:pt x="205" y="58"/>
                    <a:pt x="200" y="56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34" y="161"/>
                    <a:pt x="134" y="161"/>
                    <a:pt x="134" y="161"/>
                  </a:cubicBezTo>
                  <a:cubicBezTo>
                    <a:pt x="139" y="165"/>
                    <a:pt x="145" y="168"/>
                    <a:pt x="151" y="170"/>
                  </a:cubicBezTo>
                  <a:cubicBezTo>
                    <a:pt x="157" y="172"/>
                    <a:pt x="163" y="173"/>
                    <a:pt x="169" y="1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7857" tIns="43929" rIns="87857" bIns="43929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29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63BA478-295A-4367-A275-A480580F2FD0}"/>
              </a:ext>
            </a:extLst>
          </p:cNvPr>
          <p:cNvSpPr txBox="1"/>
          <p:nvPr/>
        </p:nvSpPr>
        <p:spPr>
          <a:xfrm>
            <a:off x="656855" y="3964980"/>
            <a:ext cx="2599632" cy="717140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961" dirty="0">
                <a:solidFill>
                  <a:srgbClr val="FFFFFF">
                    <a:lumMod val="8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Detect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899812-2EB0-443D-B970-D7BF31886A6C}"/>
              </a:ext>
            </a:extLst>
          </p:cNvPr>
          <p:cNvSpPr txBox="1"/>
          <p:nvPr/>
        </p:nvSpPr>
        <p:spPr>
          <a:xfrm>
            <a:off x="6175962" y="3964980"/>
            <a:ext cx="2599632" cy="717140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961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Protect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9DE48B-4B94-4353-9D53-30D8DBDE0A55}"/>
              </a:ext>
            </a:extLst>
          </p:cNvPr>
          <p:cNvGrpSpPr/>
          <p:nvPr/>
        </p:nvGrpSpPr>
        <p:grpSpPr>
          <a:xfrm>
            <a:off x="6324174" y="1532342"/>
            <a:ext cx="2303207" cy="2303207"/>
            <a:chOff x="6450986" y="1562572"/>
            <a:chExt cx="2349391" cy="234939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C9B229F-DF4D-4891-8A22-EA77D17CB962}"/>
                </a:ext>
              </a:extLst>
            </p:cNvPr>
            <p:cNvSpPr/>
            <p:nvPr/>
          </p:nvSpPr>
          <p:spPr bwMode="auto">
            <a:xfrm>
              <a:off x="6450986" y="1562572"/>
              <a:ext cx="2349391" cy="2349391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B964334-B14C-465C-9521-FB6E5BBA4721}"/>
                </a:ext>
              </a:extLst>
            </p:cNvPr>
            <p:cNvGrpSpPr/>
            <p:nvPr/>
          </p:nvGrpSpPr>
          <p:grpSpPr>
            <a:xfrm>
              <a:off x="6878458" y="1937235"/>
              <a:ext cx="1494446" cy="1600064"/>
              <a:chOff x="2974460" y="2070859"/>
              <a:chExt cx="227410" cy="243482"/>
            </a:xfrm>
            <a:solidFill>
              <a:schemeClr val="bg1"/>
            </a:solidFill>
          </p:grpSpPr>
          <p:sp>
            <p:nvSpPr>
              <p:cNvPr id="21" name="Rectangle 2042">
                <a:extLst>
                  <a:ext uri="{FF2B5EF4-FFF2-40B4-BE49-F238E27FC236}">
                    <a16:creationId xmlns:a16="http://schemas.microsoft.com/office/drawing/2014/main" id="{2291468F-F744-4E9F-BF54-FE6C3924E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532" y="2238001"/>
                <a:ext cx="15268" cy="152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" name="Rectangle 2043">
                <a:extLst>
                  <a:ext uri="{FF2B5EF4-FFF2-40B4-BE49-F238E27FC236}">
                    <a16:creationId xmlns:a16="http://schemas.microsoft.com/office/drawing/2014/main" id="{E19CE619-156F-4C9F-83E3-03E949CF8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532" y="2116662"/>
                <a:ext cx="15268" cy="10607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4" name="Freeform 2044">
                <a:extLst>
                  <a:ext uri="{FF2B5EF4-FFF2-40B4-BE49-F238E27FC236}">
                    <a16:creationId xmlns:a16="http://schemas.microsoft.com/office/drawing/2014/main" id="{620101C1-E08A-4FA0-AA20-59EF57F787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4460" y="2070859"/>
                <a:ext cx="227410" cy="243482"/>
              </a:xfrm>
              <a:custGeom>
                <a:avLst/>
                <a:gdLst>
                  <a:gd name="T0" fmla="*/ 60 w 120"/>
                  <a:gd name="T1" fmla="*/ 128 h 128"/>
                  <a:gd name="T2" fmla="*/ 58 w 120"/>
                  <a:gd name="T3" fmla="*/ 127 h 128"/>
                  <a:gd name="T4" fmla="*/ 0 w 120"/>
                  <a:gd name="T5" fmla="*/ 48 h 128"/>
                  <a:gd name="T6" fmla="*/ 0 w 120"/>
                  <a:gd name="T7" fmla="*/ 16 h 128"/>
                  <a:gd name="T8" fmla="*/ 4 w 120"/>
                  <a:gd name="T9" fmla="*/ 16 h 128"/>
                  <a:gd name="T10" fmla="*/ 38 w 120"/>
                  <a:gd name="T11" fmla="*/ 7 h 128"/>
                  <a:gd name="T12" fmla="*/ 60 w 120"/>
                  <a:gd name="T13" fmla="*/ 0 h 128"/>
                  <a:gd name="T14" fmla="*/ 83 w 120"/>
                  <a:gd name="T15" fmla="*/ 7 h 128"/>
                  <a:gd name="T16" fmla="*/ 116 w 120"/>
                  <a:gd name="T17" fmla="*/ 16 h 128"/>
                  <a:gd name="T18" fmla="*/ 120 w 120"/>
                  <a:gd name="T19" fmla="*/ 16 h 128"/>
                  <a:gd name="T20" fmla="*/ 120 w 120"/>
                  <a:gd name="T21" fmla="*/ 48 h 128"/>
                  <a:gd name="T22" fmla="*/ 62 w 120"/>
                  <a:gd name="T23" fmla="*/ 127 h 128"/>
                  <a:gd name="T24" fmla="*/ 60 w 120"/>
                  <a:gd name="T25" fmla="*/ 128 h 128"/>
                  <a:gd name="T26" fmla="*/ 8 w 120"/>
                  <a:gd name="T27" fmla="*/ 24 h 128"/>
                  <a:gd name="T28" fmla="*/ 8 w 120"/>
                  <a:gd name="T29" fmla="*/ 48 h 128"/>
                  <a:gd name="T30" fmla="*/ 60 w 120"/>
                  <a:gd name="T31" fmla="*/ 119 h 128"/>
                  <a:gd name="T32" fmla="*/ 112 w 120"/>
                  <a:gd name="T33" fmla="*/ 48 h 128"/>
                  <a:gd name="T34" fmla="*/ 112 w 120"/>
                  <a:gd name="T35" fmla="*/ 24 h 128"/>
                  <a:gd name="T36" fmla="*/ 78 w 120"/>
                  <a:gd name="T37" fmla="*/ 14 h 128"/>
                  <a:gd name="T38" fmla="*/ 60 w 120"/>
                  <a:gd name="T39" fmla="*/ 8 h 128"/>
                  <a:gd name="T40" fmla="*/ 43 w 120"/>
                  <a:gd name="T41" fmla="*/ 14 h 128"/>
                  <a:gd name="T42" fmla="*/ 8 w 120"/>
                  <a:gd name="T43" fmla="*/ 2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0" h="128">
                    <a:moveTo>
                      <a:pt x="60" y="128"/>
                    </a:moveTo>
                    <a:cubicBezTo>
                      <a:pt x="58" y="127"/>
                      <a:pt x="58" y="127"/>
                      <a:pt x="58" y="127"/>
                    </a:cubicBezTo>
                    <a:cubicBezTo>
                      <a:pt x="21" y="106"/>
                      <a:pt x="0" y="78"/>
                      <a:pt x="0" y="4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7" y="16"/>
                      <a:pt x="29" y="13"/>
                      <a:pt x="38" y="7"/>
                    </a:cubicBezTo>
                    <a:cubicBezTo>
                      <a:pt x="44" y="3"/>
                      <a:pt x="52" y="0"/>
                      <a:pt x="60" y="0"/>
                    </a:cubicBezTo>
                    <a:cubicBezTo>
                      <a:pt x="69" y="0"/>
                      <a:pt x="77" y="3"/>
                      <a:pt x="83" y="7"/>
                    </a:cubicBezTo>
                    <a:cubicBezTo>
                      <a:pt x="91" y="13"/>
                      <a:pt x="103" y="16"/>
                      <a:pt x="116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0" y="78"/>
                      <a:pt x="100" y="106"/>
                      <a:pt x="62" y="127"/>
                    </a:cubicBezTo>
                    <a:lnTo>
                      <a:pt x="60" y="128"/>
                    </a:lnTo>
                    <a:close/>
                    <a:moveTo>
                      <a:pt x="8" y="24"/>
                    </a:moveTo>
                    <a:cubicBezTo>
                      <a:pt x="8" y="48"/>
                      <a:pt x="8" y="48"/>
                      <a:pt x="8" y="48"/>
                    </a:cubicBezTo>
                    <a:cubicBezTo>
                      <a:pt x="8" y="75"/>
                      <a:pt x="27" y="100"/>
                      <a:pt x="60" y="119"/>
                    </a:cubicBezTo>
                    <a:cubicBezTo>
                      <a:pt x="94" y="100"/>
                      <a:pt x="112" y="75"/>
                      <a:pt x="112" y="48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99" y="24"/>
                      <a:pt x="87" y="20"/>
                      <a:pt x="78" y="14"/>
                    </a:cubicBezTo>
                    <a:cubicBezTo>
                      <a:pt x="73" y="10"/>
                      <a:pt x="67" y="8"/>
                      <a:pt x="60" y="8"/>
                    </a:cubicBezTo>
                    <a:cubicBezTo>
                      <a:pt x="53" y="8"/>
                      <a:pt x="47" y="10"/>
                      <a:pt x="43" y="14"/>
                    </a:cubicBezTo>
                    <a:cubicBezTo>
                      <a:pt x="33" y="20"/>
                      <a:pt x="21" y="24"/>
                      <a:pt x="8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159E369-1722-4463-BFDC-5B4235D5288E}"/>
              </a:ext>
            </a:extLst>
          </p:cNvPr>
          <p:cNvSpPr txBox="1"/>
          <p:nvPr/>
        </p:nvSpPr>
        <p:spPr>
          <a:xfrm>
            <a:off x="3416408" y="3964980"/>
            <a:ext cx="2599632" cy="717140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961" dirty="0">
                <a:solidFill>
                  <a:srgbClr val="FFFFFF">
                    <a:lumMod val="8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Classify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389932-11BA-41BE-AB2A-21DF1CF3AEA5}"/>
              </a:ext>
            </a:extLst>
          </p:cNvPr>
          <p:cNvSpPr txBox="1"/>
          <p:nvPr/>
        </p:nvSpPr>
        <p:spPr>
          <a:xfrm>
            <a:off x="8931977" y="3964980"/>
            <a:ext cx="2599632" cy="717140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961" dirty="0">
                <a:solidFill>
                  <a:srgbClr val="FFFFFF">
                    <a:lumMod val="8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Monitor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F1AD5B4-78B8-4FD8-BA2D-599EAC575D7D}"/>
              </a:ext>
            </a:extLst>
          </p:cNvPr>
          <p:cNvGrpSpPr/>
          <p:nvPr/>
        </p:nvGrpSpPr>
        <p:grpSpPr>
          <a:xfrm>
            <a:off x="9587206" y="2539301"/>
            <a:ext cx="1296248" cy="1296248"/>
            <a:chOff x="9779449" y="2589723"/>
            <a:chExt cx="1322240" cy="132224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138E2D8-7581-49DA-B66F-1EE74A1769DA}"/>
                </a:ext>
              </a:extLst>
            </p:cNvPr>
            <p:cNvSpPr/>
            <p:nvPr/>
          </p:nvSpPr>
          <p:spPr bwMode="auto">
            <a:xfrm>
              <a:off x="9779449" y="2589723"/>
              <a:ext cx="1322240" cy="13222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8E300F4-B55B-4FB3-93F1-72B3975F2A5B}"/>
                </a:ext>
              </a:extLst>
            </p:cNvPr>
            <p:cNvGrpSpPr/>
            <p:nvPr/>
          </p:nvGrpSpPr>
          <p:grpSpPr>
            <a:xfrm>
              <a:off x="10154552" y="2949590"/>
              <a:ext cx="570241" cy="586176"/>
              <a:chOff x="5208587" y="2477355"/>
              <a:chExt cx="511175" cy="525463"/>
            </a:xfrm>
          </p:grpSpPr>
          <p:sp>
            <p:nvSpPr>
              <p:cNvPr id="37" name="Line 46">
                <a:extLst>
                  <a:ext uri="{FF2B5EF4-FFF2-40B4-BE49-F238E27FC236}">
                    <a16:creationId xmlns:a16="http://schemas.microsoft.com/office/drawing/2014/main" id="{59DFCD66-5BD8-475C-B33C-46BC45DB7B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4787" y="2601180"/>
                <a:ext cx="47625" cy="49213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38" name="Line 47">
                <a:extLst>
                  <a:ext uri="{FF2B5EF4-FFF2-40B4-BE49-F238E27FC236}">
                    <a16:creationId xmlns:a16="http://schemas.microsoft.com/office/drawing/2014/main" id="{AD274A0A-082E-4058-BF74-FEBF2A8D6F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381624" y="2601180"/>
                <a:ext cx="71438" cy="71438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39" name="Line 48">
                <a:extLst>
                  <a:ext uri="{FF2B5EF4-FFF2-40B4-BE49-F238E27FC236}">
                    <a16:creationId xmlns:a16="http://schemas.microsoft.com/office/drawing/2014/main" id="{2FEE7915-C760-44CE-84E7-9BD7A8B55D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21324" y="2548792"/>
                <a:ext cx="119063" cy="123825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40" name="Freeform 49">
                <a:extLst>
                  <a:ext uri="{FF2B5EF4-FFF2-40B4-BE49-F238E27FC236}">
                    <a16:creationId xmlns:a16="http://schemas.microsoft.com/office/drawing/2014/main" id="{FEE33CC4-3BAB-4456-AE27-452355973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5737" y="2744055"/>
                <a:ext cx="130175" cy="258763"/>
              </a:xfrm>
              <a:custGeom>
                <a:avLst/>
                <a:gdLst>
                  <a:gd name="T0" fmla="*/ 54 w 82"/>
                  <a:gd name="T1" fmla="*/ 0 h 163"/>
                  <a:gd name="T2" fmla="*/ 0 w 82"/>
                  <a:gd name="T3" fmla="*/ 55 h 163"/>
                  <a:gd name="T4" fmla="*/ 0 w 82"/>
                  <a:gd name="T5" fmla="*/ 163 h 163"/>
                  <a:gd name="T6" fmla="*/ 82 w 82"/>
                  <a:gd name="T7" fmla="*/ 163 h 163"/>
                  <a:gd name="T8" fmla="*/ 82 w 82"/>
                  <a:gd name="T9" fmla="*/ 28 h 163"/>
                  <a:gd name="T10" fmla="*/ 54 w 82"/>
                  <a:gd name="T1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163">
                    <a:moveTo>
                      <a:pt x="54" y="0"/>
                    </a:moveTo>
                    <a:lnTo>
                      <a:pt x="0" y="55"/>
                    </a:lnTo>
                    <a:lnTo>
                      <a:pt x="0" y="163"/>
                    </a:lnTo>
                    <a:lnTo>
                      <a:pt x="82" y="163"/>
                    </a:lnTo>
                    <a:lnTo>
                      <a:pt x="82" y="28"/>
                    </a:lnTo>
                    <a:lnTo>
                      <a:pt x="54" y="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41" name="Freeform 50">
                <a:extLst>
                  <a:ext uri="{FF2B5EF4-FFF2-40B4-BE49-F238E27FC236}">
                    <a16:creationId xmlns:a16="http://schemas.microsoft.com/office/drawing/2014/main" id="{B01C34BF-A834-4536-A7FD-2A7D54BD34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5912" y="2788505"/>
                <a:ext cx="131763" cy="214313"/>
              </a:xfrm>
              <a:custGeom>
                <a:avLst/>
                <a:gdLst>
                  <a:gd name="T0" fmla="*/ 53 w 83"/>
                  <a:gd name="T1" fmla="*/ 53 h 135"/>
                  <a:gd name="T2" fmla="*/ 0 w 83"/>
                  <a:gd name="T3" fmla="*/ 0 h 135"/>
                  <a:gd name="T4" fmla="*/ 0 w 83"/>
                  <a:gd name="T5" fmla="*/ 135 h 135"/>
                  <a:gd name="T6" fmla="*/ 83 w 83"/>
                  <a:gd name="T7" fmla="*/ 135 h 135"/>
                  <a:gd name="T8" fmla="*/ 83 w 83"/>
                  <a:gd name="T9" fmla="*/ 19 h 135"/>
                  <a:gd name="T10" fmla="*/ 53 w 83"/>
                  <a:gd name="T11" fmla="*/ 5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35">
                    <a:moveTo>
                      <a:pt x="53" y="53"/>
                    </a:moveTo>
                    <a:lnTo>
                      <a:pt x="0" y="0"/>
                    </a:lnTo>
                    <a:lnTo>
                      <a:pt x="0" y="135"/>
                    </a:lnTo>
                    <a:lnTo>
                      <a:pt x="83" y="135"/>
                    </a:lnTo>
                    <a:lnTo>
                      <a:pt x="83" y="19"/>
                    </a:lnTo>
                    <a:lnTo>
                      <a:pt x="53" y="53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42" name="Freeform 51">
                <a:extLst>
                  <a:ext uri="{FF2B5EF4-FFF2-40B4-BE49-F238E27FC236}">
                    <a16:creationId xmlns:a16="http://schemas.microsoft.com/office/drawing/2014/main" id="{B2EC0FE3-F0EC-4992-A2B4-55AB98ECE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7674" y="2688492"/>
                <a:ext cx="134938" cy="314325"/>
              </a:xfrm>
              <a:custGeom>
                <a:avLst/>
                <a:gdLst>
                  <a:gd name="T0" fmla="*/ 0 w 85"/>
                  <a:gd name="T1" fmla="*/ 82 h 198"/>
                  <a:gd name="T2" fmla="*/ 0 w 85"/>
                  <a:gd name="T3" fmla="*/ 198 h 198"/>
                  <a:gd name="T4" fmla="*/ 85 w 85"/>
                  <a:gd name="T5" fmla="*/ 198 h 198"/>
                  <a:gd name="T6" fmla="*/ 85 w 85"/>
                  <a:gd name="T7" fmla="*/ 0 h 198"/>
                  <a:gd name="T8" fmla="*/ 0 w 85"/>
                  <a:gd name="T9" fmla="*/ 82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198">
                    <a:moveTo>
                      <a:pt x="0" y="82"/>
                    </a:moveTo>
                    <a:lnTo>
                      <a:pt x="0" y="198"/>
                    </a:lnTo>
                    <a:lnTo>
                      <a:pt x="85" y="198"/>
                    </a:lnTo>
                    <a:lnTo>
                      <a:pt x="85" y="0"/>
                    </a:lnTo>
                    <a:lnTo>
                      <a:pt x="0" y="82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43" name="Oval 53">
                <a:extLst>
                  <a:ext uri="{FF2B5EF4-FFF2-40B4-BE49-F238E27FC236}">
                    <a16:creationId xmlns:a16="http://schemas.microsoft.com/office/drawing/2014/main" id="{62E0E804-7820-4849-94FE-256960E70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8587" y="2639280"/>
                <a:ext cx="90488" cy="857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44" name="Oval 54">
                <a:extLst>
                  <a:ext uri="{FF2B5EF4-FFF2-40B4-BE49-F238E27FC236}">
                    <a16:creationId xmlns:a16="http://schemas.microsoft.com/office/drawing/2014/main" id="{D3DD687C-B72C-4A12-82CB-9F7C375F3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2449" y="2477355"/>
                <a:ext cx="87313" cy="857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45" name="Oval 55">
                <a:extLst>
                  <a:ext uri="{FF2B5EF4-FFF2-40B4-BE49-F238E27FC236}">
                    <a16:creationId xmlns:a16="http://schemas.microsoft.com/office/drawing/2014/main" id="{A2540EB1-3E9C-42D2-AC15-F52F7C113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1949" y="2658330"/>
                <a:ext cx="90488" cy="857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46" name="Oval 56">
                <a:extLst>
                  <a:ext uri="{FF2B5EF4-FFF2-40B4-BE49-F238E27FC236}">
                    <a16:creationId xmlns:a16="http://schemas.microsoft.com/office/drawing/2014/main" id="{C38F8CFA-5242-47A2-A897-D67B75644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0187" y="2518630"/>
                <a:ext cx="90488" cy="90488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4CD6D71-F748-4094-A159-53498042AE8E}"/>
              </a:ext>
            </a:extLst>
          </p:cNvPr>
          <p:cNvSpPr txBox="1"/>
          <p:nvPr/>
        </p:nvSpPr>
        <p:spPr>
          <a:xfrm>
            <a:off x="656855" y="4762674"/>
            <a:ext cx="2599632" cy="724141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Scan &amp; detect sensitive data based on policy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BA4325-13B8-415E-81E7-B91ED0BA3A3F}"/>
              </a:ext>
            </a:extLst>
          </p:cNvPr>
          <p:cNvSpPr txBox="1"/>
          <p:nvPr/>
        </p:nvSpPr>
        <p:spPr>
          <a:xfrm>
            <a:off x="3416408" y="4762674"/>
            <a:ext cx="2599632" cy="724141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Classify data and apply labels based on sensitivity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F759F7-8FA8-4257-9553-7000E428A85C}"/>
              </a:ext>
            </a:extLst>
          </p:cNvPr>
          <p:cNvSpPr txBox="1"/>
          <p:nvPr/>
        </p:nvSpPr>
        <p:spPr>
          <a:xfrm>
            <a:off x="6175962" y="4762675"/>
            <a:ext cx="2599632" cy="941384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Apply protection actions, including encryption, access restrictions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F5D419-4B9E-4C33-B7CE-488AC9AA3549}"/>
              </a:ext>
            </a:extLst>
          </p:cNvPr>
          <p:cNvSpPr txBox="1"/>
          <p:nvPr/>
        </p:nvSpPr>
        <p:spPr>
          <a:xfrm>
            <a:off x="8858358" y="4762674"/>
            <a:ext cx="2746872" cy="724005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Reporting, alerts, remediation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FA9588-665B-444E-B944-4593D93D672F}"/>
              </a:ext>
            </a:extLst>
          </p:cNvPr>
          <p:cNvGrpSpPr/>
          <p:nvPr/>
        </p:nvGrpSpPr>
        <p:grpSpPr>
          <a:xfrm>
            <a:off x="1308547" y="2539301"/>
            <a:ext cx="1296248" cy="1296248"/>
            <a:chOff x="1334786" y="2589723"/>
            <a:chExt cx="1322240" cy="132224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230CFAE-1DD5-422E-9770-38CC1B03AA0F}"/>
                </a:ext>
              </a:extLst>
            </p:cNvPr>
            <p:cNvSpPr/>
            <p:nvPr/>
          </p:nvSpPr>
          <p:spPr bwMode="auto">
            <a:xfrm>
              <a:off x="1334786" y="2589723"/>
              <a:ext cx="1322240" cy="13222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800066E-0856-489F-8548-CEDE7EB4143B}"/>
                </a:ext>
              </a:extLst>
            </p:cNvPr>
            <p:cNvGrpSpPr/>
            <p:nvPr/>
          </p:nvGrpSpPr>
          <p:grpSpPr>
            <a:xfrm flipH="1">
              <a:off x="1667010" y="2938007"/>
              <a:ext cx="657792" cy="512345"/>
              <a:chOff x="1790537" y="4477537"/>
              <a:chExt cx="957883" cy="746082"/>
            </a:xfrm>
            <a:solidFill>
              <a:schemeClr val="bg1"/>
            </a:solidFill>
          </p:grpSpPr>
          <p:sp>
            <p:nvSpPr>
              <p:cNvPr id="54" name="Freeform 1">
                <a:extLst>
                  <a:ext uri="{FF2B5EF4-FFF2-40B4-BE49-F238E27FC236}">
                    <a16:creationId xmlns:a16="http://schemas.microsoft.com/office/drawing/2014/main" id="{809247C4-8D45-4B8E-99FE-50B078794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640519">
                <a:off x="1789441" y="4478633"/>
                <a:ext cx="675186" cy="672993"/>
              </a:xfrm>
              <a:custGeom>
                <a:avLst/>
                <a:gdLst>
                  <a:gd name="T0" fmla="*/ 680 w 1361"/>
                  <a:gd name="T1" fmla="*/ 1358 h 1359"/>
                  <a:gd name="T2" fmla="*/ 0 w 1361"/>
                  <a:gd name="T3" fmla="*/ 679 h 1359"/>
                  <a:gd name="T4" fmla="*/ 680 w 1361"/>
                  <a:gd name="T5" fmla="*/ 0 h 1359"/>
                  <a:gd name="T6" fmla="*/ 1360 w 1361"/>
                  <a:gd name="T7" fmla="*/ 679 h 1359"/>
                  <a:gd name="T8" fmla="*/ 680 w 1361"/>
                  <a:gd name="T9" fmla="*/ 1358 h 1359"/>
                  <a:gd name="T10" fmla="*/ 680 w 1361"/>
                  <a:gd name="T11" fmla="*/ 87 h 1359"/>
                  <a:gd name="T12" fmla="*/ 85 w 1361"/>
                  <a:gd name="T13" fmla="*/ 682 h 1359"/>
                  <a:gd name="T14" fmla="*/ 680 w 1361"/>
                  <a:gd name="T15" fmla="*/ 1277 h 1359"/>
                  <a:gd name="T16" fmla="*/ 1276 w 1361"/>
                  <a:gd name="T17" fmla="*/ 682 h 1359"/>
                  <a:gd name="T18" fmla="*/ 680 w 1361"/>
                  <a:gd name="T19" fmla="*/ 87 h 1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61" h="1359">
                    <a:moveTo>
                      <a:pt x="680" y="1358"/>
                    </a:moveTo>
                    <a:cubicBezTo>
                      <a:pt x="305" y="1358"/>
                      <a:pt x="0" y="1054"/>
                      <a:pt x="0" y="679"/>
                    </a:cubicBezTo>
                    <a:cubicBezTo>
                      <a:pt x="0" y="303"/>
                      <a:pt x="305" y="0"/>
                      <a:pt x="680" y="0"/>
                    </a:cubicBezTo>
                    <a:cubicBezTo>
                      <a:pt x="1056" y="0"/>
                      <a:pt x="1360" y="303"/>
                      <a:pt x="1360" y="679"/>
                    </a:cubicBezTo>
                    <a:cubicBezTo>
                      <a:pt x="1360" y="1054"/>
                      <a:pt x="1056" y="1358"/>
                      <a:pt x="680" y="1358"/>
                    </a:cubicBezTo>
                    <a:close/>
                    <a:moveTo>
                      <a:pt x="680" y="87"/>
                    </a:moveTo>
                    <a:cubicBezTo>
                      <a:pt x="353" y="87"/>
                      <a:pt x="85" y="354"/>
                      <a:pt x="85" y="682"/>
                    </a:cubicBezTo>
                    <a:cubicBezTo>
                      <a:pt x="85" y="1009"/>
                      <a:pt x="353" y="1277"/>
                      <a:pt x="680" y="1277"/>
                    </a:cubicBezTo>
                    <a:cubicBezTo>
                      <a:pt x="1008" y="1277"/>
                      <a:pt x="1276" y="1009"/>
                      <a:pt x="1276" y="682"/>
                    </a:cubicBezTo>
                    <a:cubicBezTo>
                      <a:pt x="1276" y="354"/>
                      <a:pt x="1011" y="87"/>
                      <a:pt x="680" y="8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defTabSz="932418">
                  <a:defRPr/>
                </a:pPr>
                <a:endParaRPr lang="en-US" sz="1836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5" name="Freeform 2">
                <a:extLst>
                  <a:ext uri="{FF2B5EF4-FFF2-40B4-BE49-F238E27FC236}">
                    <a16:creationId xmlns:a16="http://schemas.microsoft.com/office/drawing/2014/main" id="{2D3C8C10-DC02-45D7-84FB-462692861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640519">
                <a:off x="2453440" y="4928638"/>
                <a:ext cx="137658" cy="452303"/>
              </a:xfrm>
              <a:custGeom>
                <a:avLst/>
                <a:gdLst>
                  <a:gd name="T0" fmla="*/ 138 w 280"/>
                  <a:gd name="T1" fmla="*/ 914 h 915"/>
                  <a:gd name="T2" fmla="*/ 0 w 280"/>
                  <a:gd name="T3" fmla="*/ 776 h 915"/>
                  <a:gd name="T4" fmla="*/ 0 w 280"/>
                  <a:gd name="T5" fmla="*/ 42 h 915"/>
                  <a:gd name="T6" fmla="*/ 42 w 280"/>
                  <a:gd name="T7" fmla="*/ 0 h 915"/>
                  <a:gd name="T8" fmla="*/ 85 w 280"/>
                  <a:gd name="T9" fmla="*/ 42 h 915"/>
                  <a:gd name="T10" fmla="*/ 85 w 280"/>
                  <a:gd name="T11" fmla="*/ 776 h 915"/>
                  <a:gd name="T12" fmla="*/ 138 w 280"/>
                  <a:gd name="T13" fmla="*/ 829 h 915"/>
                  <a:gd name="T14" fmla="*/ 192 w 280"/>
                  <a:gd name="T15" fmla="*/ 776 h 915"/>
                  <a:gd name="T16" fmla="*/ 192 w 280"/>
                  <a:gd name="T17" fmla="*/ 42 h 915"/>
                  <a:gd name="T18" fmla="*/ 234 w 280"/>
                  <a:gd name="T19" fmla="*/ 0 h 915"/>
                  <a:gd name="T20" fmla="*/ 277 w 280"/>
                  <a:gd name="T21" fmla="*/ 42 h 915"/>
                  <a:gd name="T22" fmla="*/ 277 w 280"/>
                  <a:gd name="T23" fmla="*/ 776 h 915"/>
                  <a:gd name="T24" fmla="*/ 138 w 280"/>
                  <a:gd name="T25" fmla="*/ 914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" h="915">
                    <a:moveTo>
                      <a:pt x="138" y="914"/>
                    </a:moveTo>
                    <a:cubicBezTo>
                      <a:pt x="62" y="914"/>
                      <a:pt x="0" y="852"/>
                      <a:pt x="0" y="776"/>
                    </a:cubicBezTo>
                    <a:lnTo>
                      <a:pt x="0" y="42"/>
                    </a:lnTo>
                    <a:cubicBezTo>
                      <a:pt x="0" y="19"/>
                      <a:pt x="20" y="0"/>
                      <a:pt x="42" y="0"/>
                    </a:cubicBezTo>
                    <a:cubicBezTo>
                      <a:pt x="65" y="0"/>
                      <a:pt x="85" y="19"/>
                      <a:pt x="85" y="42"/>
                    </a:cubicBezTo>
                    <a:lnTo>
                      <a:pt x="85" y="776"/>
                    </a:lnTo>
                    <a:cubicBezTo>
                      <a:pt x="85" y="807"/>
                      <a:pt x="110" y="829"/>
                      <a:pt x="138" y="829"/>
                    </a:cubicBezTo>
                    <a:cubicBezTo>
                      <a:pt x="167" y="829"/>
                      <a:pt x="192" y="804"/>
                      <a:pt x="192" y="776"/>
                    </a:cubicBezTo>
                    <a:lnTo>
                      <a:pt x="192" y="42"/>
                    </a:lnTo>
                    <a:cubicBezTo>
                      <a:pt x="192" y="19"/>
                      <a:pt x="212" y="0"/>
                      <a:pt x="234" y="0"/>
                    </a:cubicBezTo>
                    <a:cubicBezTo>
                      <a:pt x="257" y="0"/>
                      <a:pt x="277" y="19"/>
                      <a:pt x="277" y="42"/>
                    </a:cubicBezTo>
                    <a:lnTo>
                      <a:pt x="277" y="776"/>
                    </a:lnTo>
                    <a:cubicBezTo>
                      <a:pt x="279" y="849"/>
                      <a:pt x="215" y="914"/>
                      <a:pt x="138" y="914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defTabSz="932418">
                  <a:defRPr/>
                </a:pPr>
                <a:endParaRPr lang="en-US" sz="1836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707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1" grpId="0"/>
      <p:bldP spid="47" grpId="0"/>
      <p:bldP spid="49" grpId="0"/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1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ED8346D-945D-4B9B-B16D-0E11161D7F19}"/>
              </a:ext>
            </a:extLst>
          </p:cNvPr>
          <p:cNvGrpSpPr/>
          <p:nvPr/>
        </p:nvGrpSpPr>
        <p:grpSpPr>
          <a:xfrm>
            <a:off x="730410" y="4489399"/>
            <a:ext cx="10731182" cy="1875524"/>
            <a:chOff x="745055" y="4845624"/>
            <a:chExt cx="10946365" cy="191313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9E0FE81-AA0A-433F-81D1-842D9E425708}"/>
                </a:ext>
              </a:extLst>
            </p:cNvPr>
            <p:cNvGrpSpPr/>
            <p:nvPr/>
          </p:nvGrpSpPr>
          <p:grpSpPr>
            <a:xfrm>
              <a:off x="745055" y="5602941"/>
              <a:ext cx="10946365" cy="1155815"/>
              <a:chOff x="745055" y="5602941"/>
              <a:chExt cx="10946365" cy="115581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0AC0BC-3155-4FF1-8C43-5CD3286FD43F}"/>
                  </a:ext>
                </a:extLst>
              </p:cNvPr>
              <p:cNvSpPr/>
              <p:nvPr/>
            </p:nvSpPr>
            <p:spPr>
              <a:xfrm>
                <a:off x="3841115" y="5602941"/>
                <a:ext cx="4754246" cy="4047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rIns="0">
                <a:noAutofit/>
              </a:bodyPr>
              <a:lstStyle/>
              <a:p>
                <a:pPr algn="ctr" defTabSz="913500">
                  <a:lnSpc>
                    <a:spcPts val="2200"/>
                  </a:lnSpc>
                  <a:spcBef>
                    <a:spcPts val="1200"/>
                  </a:spcBef>
                  <a:defRPr/>
                </a:pPr>
                <a:r>
                  <a:rPr lang="en-US" sz="2353" kern="0">
                    <a:solidFill>
                      <a:srgbClr val="5C5C5C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Microsoft 365 powered device</a:t>
                </a:r>
                <a:endParaRPr lang="en-US" sz="1568" kern="0">
                  <a:solidFill>
                    <a:srgbClr val="5C5C5C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B8460B16-76F3-4C48-8A47-D36A52555670}"/>
                  </a:ext>
                </a:extLst>
              </p:cNvPr>
              <p:cNvCxnSpPr>
                <a:cxnSpLocks/>
                <a:endCxn id="14" idx="1"/>
              </p:cNvCxnSpPr>
              <p:nvPr/>
            </p:nvCxnSpPr>
            <p:spPr>
              <a:xfrm>
                <a:off x="745055" y="5791200"/>
                <a:ext cx="3096060" cy="14139"/>
              </a:xfrm>
              <a:prstGeom prst="line">
                <a:avLst/>
              </a:prstGeom>
              <a:ln>
                <a:noFil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EA859B-D336-4FDD-851F-FC6605FA1771}"/>
                  </a:ext>
                </a:extLst>
              </p:cNvPr>
              <p:cNvSpPr/>
              <p:nvPr/>
            </p:nvSpPr>
            <p:spPr>
              <a:xfrm>
                <a:off x="2132466" y="6376210"/>
                <a:ext cx="8171543" cy="3825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rIns="0">
                <a:noAutofit/>
              </a:bodyPr>
              <a:lstStyle/>
              <a:p>
                <a:pPr algn="ctr" defTabSz="913500">
                  <a:lnSpc>
                    <a:spcPts val="2200"/>
                  </a:lnSpc>
                  <a:spcBef>
                    <a:spcPts val="1200"/>
                  </a:spcBef>
                  <a:defRPr/>
                </a:pPr>
                <a:r>
                  <a:rPr lang="en-US" kern="0" dirty="0">
                    <a:solidFill>
                      <a:srgbClr val="5C5C5C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The best way to deliver Microsoft 365 to your employees.</a:t>
                </a:r>
                <a:endParaRPr lang="en-US" sz="1200" kern="0" dirty="0">
                  <a:solidFill>
                    <a:srgbClr val="5C5C5C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2744F78-CBFF-49BC-9ED6-44E3BDEB27D5}"/>
                  </a:ext>
                </a:extLst>
              </p:cNvPr>
              <p:cNvCxnSpPr>
                <a:cxnSpLocks/>
                <a:stCxn id="14" idx="3"/>
              </p:cNvCxnSpPr>
              <p:nvPr/>
            </p:nvCxnSpPr>
            <p:spPr>
              <a:xfrm flipV="1">
                <a:off x="8595361" y="5791201"/>
                <a:ext cx="3096059" cy="14138"/>
              </a:xfrm>
              <a:prstGeom prst="line">
                <a:avLst/>
              </a:prstGeom>
              <a:ln>
                <a:noFil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7F7ED46-5F68-4B76-ABDD-1C24319D484A}"/>
                </a:ext>
              </a:extLst>
            </p:cNvPr>
            <p:cNvGrpSpPr/>
            <p:nvPr/>
          </p:nvGrpSpPr>
          <p:grpSpPr>
            <a:xfrm>
              <a:off x="5630823" y="4845624"/>
              <a:ext cx="1200228" cy="577103"/>
              <a:chOff x="4487820" y="2556926"/>
              <a:chExt cx="3124515" cy="150235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BD2391C-0B85-4EF8-B32C-C11E90F9917B}"/>
                  </a:ext>
                </a:extLst>
              </p:cNvPr>
              <p:cNvGrpSpPr/>
              <p:nvPr/>
            </p:nvGrpSpPr>
            <p:grpSpPr>
              <a:xfrm>
                <a:off x="4487820" y="2556926"/>
                <a:ext cx="2166115" cy="1316574"/>
                <a:chOff x="4630156" y="2563064"/>
                <a:chExt cx="2323895" cy="1412471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5EA03CC-2039-4EB3-BF8D-D86D6FE2E577}"/>
                    </a:ext>
                  </a:extLst>
                </p:cNvPr>
                <p:cNvSpPr/>
                <p:nvPr/>
              </p:nvSpPr>
              <p:spPr bwMode="auto">
                <a:xfrm>
                  <a:off x="4918188" y="2648786"/>
                  <a:ext cx="1728192" cy="1065196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6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A1944CE8-16D4-43A0-99CA-DA52546DE5AE}"/>
                    </a:ext>
                  </a:extLst>
                </p:cNvPr>
                <p:cNvSpPr/>
                <p:nvPr/>
              </p:nvSpPr>
              <p:spPr bwMode="auto">
                <a:xfrm>
                  <a:off x="4837997" y="2563064"/>
                  <a:ext cx="1908212" cy="1232452"/>
                </a:xfrm>
                <a:prstGeom prst="roundRect">
                  <a:avLst>
                    <a:gd name="adj" fmla="val 6068"/>
                  </a:avLst>
                </a:prstGeom>
                <a:no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6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22" name="Trapezoid 21">
                  <a:extLst>
                    <a:ext uri="{FF2B5EF4-FFF2-40B4-BE49-F238E27FC236}">
                      <a16:creationId xmlns:a16="http://schemas.microsoft.com/office/drawing/2014/main" id="{69C23DEF-161F-4070-ABA5-6DD613BD001A}"/>
                    </a:ext>
                  </a:extLst>
                </p:cNvPr>
                <p:cNvSpPr/>
                <p:nvPr/>
              </p:nvSpPr>
              <p:spPr bwMode="auto">
                <a:xfrm flipV="1">
                  <a:off x="4630156" y="3867523"/>
                  <a:ext cx="2323895" cy="108012"/>
                </a:xfrm>
                <a:prstGeom prst="trapezoid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6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</p:grpSp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998636C7-2FB8-47C7-BC20-B88628E13B65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5845026" y="3013674"/>
                <a:ext cx="1767309" cy="1045606"/>
              </a:xfrm>
              <a:custGeom>
                <a:avLst/>
                <a:gdLst>
                  <a:gd name="T0" fmla="*/ 1942 w 2359"/>
                  <a:gd name="T1" fmla="*/ 1394 h 1394"/>
                  <a:gd name="T2" fmla="*/ 416 w 2359"/>
                  <a:gd name="T3" fmla="*/ 1394 h 1394"/>
                  <a:gd name="T4" fmla="*/ 0 w 2359"/>
                  <a:gd name="T5" fmla="*/ 971 h 1394"/>
                  <a:gd name="T6" fmla="*/ 416 w 2359"/>
                  <a:gd name="T7" fmla="*/ 552 h 1394"/>
                  <a:gd name="T8" fmla="*/ 517 w 2359"/>
                  <a:gd name="T9" fmla="*/ 565 h 1394"/>
                  <a:gd name="T10" fmla="*/ 925 w 2359"/>
                  <a:gd name="T11" fmla="*/ 221 h 1394"/>
                  <a:gd name="T12" fmla="*/ 1175 w 2359"/>
                  <a:gd name="T13" fmla="*/ 305 h 1394"/>
                  <a:gd name="T14" fmla="*/ 1578 w 2359"/>
                  <a:gd name="T15" fmla="*/ 0 h 1394"/>
                  <a:gd name="T16" fmla="*/ 1982 w 2359"/>
                  <a:gd name="T17" fmla="*/ 424 h 1394"/>
                  <a:gd name="T18" fmla="*/ 1968 w 2359"/>
                  <a:gd name="T19" fmla="*/ 552 h 1394"/>
                  <a:gd name="T20" fmla="*/ 2359 w 2359"/>
                  <a:gd name="T21" fmla="*/ 971 h 1394"/>
                  <a:gd name="T22" fmla="*/ 1942 w 2359"/>
                  <a:gd name="T23" fmla="*/ 1394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59" h="1394">
                    <a:moveTo>
                      <a:pt x="1942" y="1394"/>
                    </a:moveTo>
                    <a:cubicBezTo>
                      <a:pt x="416" y="1394"/>
                      <a:pt x="416" y="1394"/>
                      <a:pt x="416" y="1394"/>
                    </a:cubicBezTo>
                    <a:cubicBezTo>
                      <a:pt x="193" y="1394"/>
                      <a:pt x="0" y="1200"/>
                      <a:pt x="0" y="971"/>
                    </a:cubicBezTo>
                    <a:cubicBezTo>
                      <a:pt x="0" y="741"/>
                      <a:pt x="193" y="552"/>
                      <a:pt x="416" y="552"/>
                    </a:cubicBezTo>
                    <a:cubicBezTo>
                      <a:pt x="451" y="552"/>
                      <a:pt x="487" y="556"/>
                      <a:pt x="517" y="565"/>
                    </a:cubicBezTo>
                    <a:cubicBezTo>
                      <a:pt x="552" y="362"/>
                      <a:pt x="719" y="221"/>
                      <a:pt x="925" y="221"/>
                    </a:cubicBezTo>
                    <a:cubicBezTo>
                      <a:pt x="1021" y="221"/>
                      <a:pt x="1105" y="247"/>
                      <a:pt x="1175" y="305"/>
                    </a:cubicBezTo>
                    <a:cubicBezTo>
                      <a:pt x="1227" y="128"/>
                      <a:pt x="1394" y="0"/>
                      <a:pt x="1578" y="0"/>
                    </a:cubicBezTo>
                    <a:cubicBezTo>
                      <a:pt x="1802" y="0"/>
                      <a:pt x="1982" y="190"/>
                      <a:pt x="1982" y="424"/>
                    </a:cubicBezTo>
                    <a:cubicBezTo>
                      <a:pt x="1982" y="468"/>
                      <a:pt x="1977" y="512"/>
                      <a:pt x="1968" y="552"/>
                    </a:cubicBezTo>
                    <a:cubicBezTo>
                      <a:pt x="2188" y="565"/>
                      <a:pt x="2359" y="750"/>
                      <a:pt x="2359" y="971"/>
                    </a:cubicBezTo>
                    <a:cubicBezTo>
                      <a:pt x="2359" y="1205"/>
                      <a:pt x="2170" y="1394"/>
                      <a:pt x="1942" y="1394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>
                <a:noFill/>
              </a:ln>
            </p:spPr>
            <p:txBody>
              <a:bodyPr vert="horz" wrap="square" lIns="87859" tIns="43930" rIns="87859" bIns="43930" numCol="1" anchor="t" anchorCtr="0" compatLnSpc="1">
                <a:prstTxWarp prst="textNoShape">
                  <a:avLst/>
                </a:prstTxWarp>
              </a:bodyPr>
              <a:lstStyle/>
              <a:p>
                <a:pPr defTabSz="896176">
                  <a:defRPr/>
                </a:pPr>
                <a:endParaRPr lang="en-US" sz="1765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43" name="Rectangle 16">
            <a:extLst>
              <a:ext uri="{FF2B5EF4-FFF2-40B4-BE49-F238E27FC236}">
                <a16:creationId xmlns:a16="http://schemas.microsoft.com/office/drawing/2014/main" id="{56A153A3-A1B2-481E-87C0-4D1B1AE04C08}"/>
              </a:ext>
            </a:extLst>
          </p:cNvPr>
          <p:cNvSpPr/>
          <p:nvPr/>
        </p:nvSpPr>
        <p:spPr>
          <a:xfrm>
            <a:off x="983251" y="5517543"/>
            <a:ext cx="9882589" cy="301347"/>
          </a:xfrm>
          <a:prstGeom prst="rect">
            <a:avLst/>
          </a:prstGeom>
          <a:noFill/>
          <a:ln>
            <a:noFill/>
          </a:ln>
        </p:spPr>
        <p:txBody>
          <a:bodyPr wrap="square" lIns="0" rIns="0">
            <a:noAutofit/>
          </a:bodyPr>
          <a:lstStyle/>
          <a:p>
            <a:pPr algn="ctr" defTabSz="895343">
              <a:lnSpc>
                <a:spcPts val="2157"/>
              </a:lnSpc>
              <a:spcBef>
                <a:spcPts val="1176"/>
              </a:spcBef>
              <a:defRPr/>
            </a:pPr>
            <a:r>
              <a:rPr lang="en-US" sz="1765" kern="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 365     </a:t>
            </a:r>
            <a:r>
              <a:rPr lang="en-US" sz="1765" kern="0" dirty="0">
                <a:solidFill>
                  <a:srgbClr val="D83B0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r>
              <a:rPr lang="en-US" sz="1765" kern="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Windows 10     </a:t>
            </a:r>
            <a:r>
              <a:rPr lang="en-US" sz="1765" kern="0" dirty="0">
                <a:solidFill>
                  <a:srgbClr val="D83B0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r>
              <a:rPr lang="en-US" sz="1765" kern="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Enterprise Mobility + Security</a:t>
            </a:r>
          </a:p>
        </p:txBody>
      </p:sp>
      <p:sp>
        <p:nvSpPr>
          <p:cNvPr id="64" name="Title 16"/>
          <p:cNvSpPr>
            <a:spLocks noGrp="1"/>
          </p:cNvSpPr>
          <p:nvPr>
            <p:ph type="title"/>
          </p:nvPr>
        </p:nvSpPr>
        <p:spPr>
          <a:xfrm>
            <a:off x="268079" y="341650"/>
            <a:ext cx="11655840" cy="1444824"/>
          </a:xfrm>
          <a:ln>
            <a:noFill/>
          </a:ln>
        </p:spPr>
        <p:txBody>
          <a:bodyPr/>
          <a:lstStyle/>
          <a:p>
            <a:pPr algn="ctr"/>
            <a:r>
              <a:rPr lang="en-US">
                <a:solidFill>
                  <a:srgbClr val="5C5C5C"/>
                </a:solidFill>
              </a:rPr>
              <a:t>Microsoft 365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54684" y="2148753"/>
            <a:ext cx="2593937" cy="1737852"/>
            <a:chOff x="565805" y="2191343"/>
            <a:chExt cx="2645951" cy="1772700"/>
          </a:xfrm>
        </p:grpSpPr>
        <p:grpSp>
          <p:nvGrpSpPr>
            <p:cNvPr id="66" name="Group 4">
              <a:extLst>
                <a:ext uri="{FF2B5EF4-FFF2-40B4-BE49-F238E27FC236}">
                  <a16:creationId xmlns:a16="http://schemas.microsoft.com/office/drawing/2014/main" id="{D787B4EA-8E2F-4A9D-8D48-84B328E4448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38981" y="2191343"/>
              <a:ext cx="719078" cy="723358"/>
              <a:chOff x="2107" y="1358"/>
              <a:chExt cx="504" cy="507"/>
            </a:xfrm>
          </p:grpSpPr>
          <p:sp>
            <p:nvSpPr>
              <p:cNvPr id="77" name="Line 5">
                <a:extLst>
                  <a:ext uri="{FF2B5EF4-FFF2-40B4-BE49-F238E27FC236}">
                    <a16:creationId xmlns:a16="http://schemas.microsoft.com/office/drawing/2014/main" id="{3F7B49E1-D10C-49D5-96C4-F7D8BF76AC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59"/>
                <a:ext cx="9" cy="8"/>
              </a:xfrm>
              <a:prstGeom prst="line">
                <a:avLst/>
              </a:pr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B999F36A-DD45-4439-8E94-4C7C867F3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8" y="1523"/>
                <a:ext cx="120" cy="121"/>
              </a:xfrm>
              <a:custGeom>
                <a:avLst/>
                <a:gdLst>
                  <a:gd name="T0" fmla="*/ 11 w 56"/>
                  <a:gd name="T1" fmla="*/ 0 h 56"/>
                  <a:gd name="T2" fmla="*/ 1 w 56"/>
                  <a:gd name="T3" fmla="*/ 42 h 56"/>
                  <a:gd name="T4" fmla="*/ 13 w 56"/>
                  <a:gd name="T5" fmla="*/ 54 h 56"/>
                  <a:gd name="T6" fmla="*/ 56 w 56"/>
                  <a:gd name="T7" fmla="*/ 45 h 56"/>
                  <a:gd name="T8" fmla="*/ 11 w 56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6">
                    <a:moveTo>
                      <a:pt x="11" y="0"/>
                    </a:moveTo>
                    <a:cubicBezTo>
                      <a:pt x="1" y="42"/>
                      <a:pt x="1" y="42"/>
                      <a:pt x="1" y="42"/>
                    </a:cubicBezTo>
                    <a:cubicBezTo>
                      <a:pt x="0" y="49"/>
                      <a:pt x="6" y="56"/>
                      <a:pt x="13" y="54"/>
                    </a:cubicBezTo>
                    <a:cubicBezTo>
                      <a:pt x="56" y="45"/>
                      <a:pt x="56" y="45"/>
                      <a:pt x="56" y="45"/>
                    </a:cubicBezTo>
                    <a:lnTo>
                      <a:pt x="11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9" name="Freeform 7">
                <a:extLst>
                  <a:ext uri="{FF2B5EF4-FFF2-40B4-BE49-F238E27FC236}">
                    <a16:creationId xmlns:a16="http://schemas.microsoft.com/office/drawing/2014/main" id="{A74D4F63-B199-4B29-82E4-051D3C74A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1392"/>
                <a:ext cx="204" cy="202"/>
              </a:xfrm>
              <a:custGeom>
                <a:avLst/>
                <a:gdLst>
                  <a:gd name="T0" fmla="*/ 96 w 204"/>
                  <a:gd name="T1" fmla="*/ 0 h 202"/>
                  <a:gd name="T2" fmla="*/ 0 w 204"/>
                  <a:gd name="T3" fmla="*/ 97 h 202"/>
                  <a:gd name="T4" fmla="*/ 107 w 204"/>
                  <a:gd name="T5" fmla="*/ 202 h 202"/>
                  <a:gd name="T6" fmla="*/ 204 w 204"/>
                  <a:gd name="T7" fmla="*/ 10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4" h="202">
                    <a:moveTo>
                      <a:pt x="96" y="0"/>
                    </a:moveTo>
                    <a:lnTo>
                      <a:pt x="0" y="97"/>
                    </a:lnTo>
                    <a:lnTo>
                      <a:pt x="107" y="202"/>
                    </a:lnTo>
                    <a:lnTo>
                      <a:pt x="204" y="108"/>
                    </a:lnTo>
                  </a:path>
                </a:pathLst>
              </a:cu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0" name="Freeform 8">
                <a:extLst>
                  <a:ext uri="{FF2B5EF4-FFF2-40B4-BE49-F238E27FC236}">
                    <a16:creationId xmlns:a16="http://schemas.microsoft.com/office/drawing/2014/main" id="{74C08CEF-8D51-4D42-A265-C8AADEF7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" y="1453"/>
                <a:ext cx="139" cy="141"/>
              </a:xfrm>
              <a:custGeom>
                <a:avLst/>
                <a:gdLst>
                  <a:gd name="T0" fmla="*/ 38 w 139"/>
                  <a:gd name="T1" fmla="*/ 141 h 141"/>
                  <a:gd name="T2" fmla="*/ 139 w 139"/>
                  <a:gd name="T3" fmla="*/ 40 h 141"/>
                  <a:gd name="T4" fmla="*/ 122 w 139"/>
                  <a:gd name="T5" fmla="*/ 8 h 141"/>
                  <a:gd name="T6" fmla="*/ 107 w 139"/>
                  <a:gd name="T7" fmla="*/ 0 h 141"/>
                  <a:gd name="T8" fmla="*/ 0 w 139"/>
                  <a:gd name="T9" fmla="*/ 105 h 141"/>
                  <a:gd name="T10" fmla="*/ 38 w 139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141">
                    <a:moveTo>
                      <a:pt x="38" y="141"/>
                    </a:moveTo>
                    <a:lnTo>
                      <a:pt x="139" y="40"/>
                    </a:lnTo>
                    <a:lnTo>
                      <a:pt x="122" y="8"/>
                    </a:lnTo>
                    <a:lnTo>
                      <a:pt x="107" y="0"/>
                    </a:lnTo>
                    <a:lnTo>
                      <a:pt x="0" y="105"/>
                    </a:lnTo>
                    <a:lnTo>
                      <a:pt x="38" y="141"/>
                    </a:lnTo>
                    <a:close/>
                  </a:path>
                </a:pathLst>
              </a:custGeom>
              <a:solidFill>
                <a:srgbClr val="DD4400"/>
              </a:solidFill>
              <a:ln w="381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1" name="Freeform 9">
                <a:extLst>
                  <a:ext uri="{FF2B5EF4-FFF2-40B4-BE49-F238E27FC236}">
                    <a16:creationId xmlns:a16="http://schemas.microsoft.com/office/drawing/2014/main" id="{E0D17147-1D89-4374-B2A9-B0C4F3D771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3" y="1594"/>
                <a:ext cx="105" cy="41"/>
              </a:xfrm>
              <a:custGeom>
                <a:avLst/>
                <a:gdLst>
                  <a:gd name="T0" fmla="*/ 73 w 105"/>
                  <a:gd name="T1" fmla="*/ 0 h 41"/>
                  <a:gd name="T2" fmla="*/ 0 w 105"/>
                  <a:gd name="T3" fmla="*/ 33 h 41"/>
                  <a:gd name="T4" fmla="*/ 10 w 105"/>
                  <a:gd name="T5" fmla="*/ 41 h 41"/>
                  <a:gd name="T6" fmla="*/ 105 w 105"/>
                  <a:gd name="T7" fmla="*/ 28 h 41"/>
                  <a:gd name="T8" fmla="*/ 73 w 105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41">
                    <a:moveTo>
                      <a:pt x="73" y="0"/>
                    </a:moveTo>
                    <a:lnTo>
                      <a:pt x="0" y="33"/>
                    </a:lnTo>
                    <a:lnTo>
                      <a:pt x="10" y="41"/>
                    </a:lnTo>
                    <a:lnTo>
                      <a:pt x="105" y="28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DD4400"/>
              </a:solidFill>
              <a:ln w="254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2" name="Freeform 10">
                <a:extLst>
                  <a:ext uri="{FF2B5EF4-FFF2-40B4-BE49-F238E27FC236}">
                    <a16:creationId xmlns:a16="http://schemas.microsoft.com/office/drawing/2014/main" id="{0897AF7D-9715-43B9-8D18-81026A901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2" y="1721"/>
                <a:ext cx="79" cy="77"/>
              </a:xfrm>
              <a:custGeom>
                <a:avLst/>
                <a:gdLst>
                  <a:gd name="T0" fmla="*/ 0 w 79"/>
                  <a:gd name="T1" fmla="*/ 77 h 77"/>
                  <a:gd name="T2" fmla="*/ 8 w 79"/>
                  <a:gd name="T3" fmla="*/ 0 h 77"/>
                  <a:gd name="T4" fmla="*/ 79 w 79"/>
                  <a:gd name="T5" fmla="*/ 2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9" h="77">
                    <a:moveTo>
                      <a:pt x="0" y="77"/>
                    </a:moveTo>
                    <a:lnTo>
                      <a:pt x="8" y="0"/>
                    </a:lnTo>
                    <a:lnTo>
                      <a:pt x="79" y="24"/>
                    </a:lnTo>
                  </a:path>
                </a:pathLst>
              </a:cu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3" name="Freeform 11">
                <a:extLst>
                  <a:ext uri="{FF2B5EF4-FFF2-40B4-BE49-F238E27FC236}">
                    <a16:creationId xmlns:a16="http://schemas.microsoft.com/office/drawing/2014/main" id="{4892F910-4791-4C6E-AC00-8125B7DC3E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7" y="1358"/>
                <a:ext cx="504" cy="507"/>
              </a:xfrm>
              <a:custGeom>
                <a:avLst/>
                <a:gdLst>
                  <a:gd name="T0" fmla="*/ 0 w 235"/>
                  <a:gd name="T1" fmla="*/ 118 h 236"/>
                  <a:gd name="T2" fmla="*/ 118 w 235"/>
                  <a:gd name="T3" fmla="*/ 0 h 236"/>
                  <a:gd name="T4" fmla="*/ 235 w 235"/>
                  <a:gd name="T5" fmla="*/ 118 h 236"/>
                  <a:gd name="T6" fmla="*/ 118 w 235"/>
                  <a:gd name="T7" fmla="*/ 236 h 236"/>
                  <a:gd name="T8" fmla="*/ 12 w 235"/>
                  <a:gd name="T9" fmla="*/ 171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236">
                    <a:moveTo>
                      <a:pt x="0" y="118"/>
                    </a:moveTo>
                    <a:cubicBezTo>
                      <a:pt x="0" y="53"/>
                      <a:pt x="52" y="0"/>
                      <a:pt x="118" y="0"/>
                    </a:cubicBezTo>
                    <a:cubicBezTo>
                      <a:pt x="183" y="0"/>
                      <a:pt x="235" y="53"/>
                      <a:pt x="235" y="118"/>
                    </a:cubicBezTo>
                    <a:cubicBezTo>
                      <a:pt x="235" y="183"/>
                      <a:pt x="183" y="236"/>
                      <a:pt x="118" y="236"/>
                    </a:cubicBezTo>
                    <a:cubicBezTo>
                      <a:pt x="71" y="236"/>
                      <a:pt x="31" y="209"/>
                      <a:pt x="12" y="171"/>
                    </a:cubicBezTo>
                  </a:path>
                </a:pathLst>
              </a:cu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73" name="Rectangle 16">
              <a:extLst>
                <a:ext uri="{FF2B5EF4-FFF2-40B4-BE49-F238E27FC236}">
                  <a16:creationId xmlns:a16="http://schemas.microsoft.com/office/drawing/2014/main" id="{4D2FEB7D-6D4E-43A6-B25D-4EF3E8C98C8F}"/>
                </a:ext>
              </a:extLst>
            </p:cNvPr>
            <p:cNvSpPr/>
            <p:nvPr/>
          </p:nvSpPr>
          <p:spPr>
            <a:xfrm>
              <a:off x="565805" y="3157375"/>
              <a:ext cx="2645951" cy="80666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lIns="0" rIns="0" anchor="ctr">
              <a:noAutofit/>
            </a:bodyPr>
            <a:lstStyle/>
            <a:p>
              <a:pPr algn="ctr" defTabSz="895343">
                <a:lnSpc>
                  <a:spcPts val="2157"/>
                </a:lnSpc>
                <a:spcBef>
                  <a:spcPts val="1176"/>
                </a:spcBef>
                <a:defRPr/>
              </a:pPr>
              <a:r>
                <a:rPr lang="en-US" sz="1961" kern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Unlocks </a:t>
              </a:r>
              <a:br>
                <a:rPr lang="en-US" sz="1961" kern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961" kern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creativity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384250" y="2243589"/>
            <a:ext cx="2593937" cy="1643017"/>
            <a:chOff x="3452110" y="2288080"/>
            <a:chExt cx="2645951" cy="167596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0E1654B-F6CC-4EBD-A86F-77938A5DDB89}"/>
                </a:ext>
              </a:extLst>
            </p:cNvPr>
            <p:cNvSpPr/>
            <p:nvPr/>
          </p:nvSpPr>
          <p:spPr>
            <a:xfrm>
              <a:off x="3452110" y="3157375"/>
              <a:ext cx="2645951" cy="80666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lIns="0" rIns="0" anchor="ctr">
              <a:noAutofit/>
            </a:bodyPr>
            <a:lstStyle/>
            <a:p>
              <a:pPr algn="ctr" defTabSz="895343">
                <a:lnSpc>
                  <a:spcPts val="2157"/>
                </a:lnSpc>
                <a:spcBef>
                  <a:spcPts val="1176"/>
                </a:spcBef>
                <a:defRPr/>
              </a:pPr>
              <a:r>
                <a:rPr lang="en-US" sz="1961" kern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Built for </a:t>
              </a:r>
              <a:br>
                <a:rPr lang="en-US" sz="1961" kern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961" kern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teamwork</a:t>
              </a:r>
              <a:endParaRPr lang="en-US" sz="1372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people_14">
              <a:extLst>
                <a:ext uri="{FF2B5EF4-FFF2-40B4-BE49-F238E27FC236}">
                  <a16:creationId xmlns:a16="http://schemas.microsoft.com/office/drawing/2014/main" id="{6DF0D9BB-5AAF-4496-808A-19AAC196E66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3130" y="2288080"/>
              <a:ext cx="1023910" cy="529884"/>
            </a:xfrm>
            <a:custGeom>
              <a:avLst/>
              <a:gdLst>
                <a:gd name="T0" fmla="*/ 134 w 355"/>
                <a:gd name="T1" fmla="*/ 53 h 182"/>
                <a:gd name="T2" fmla="*/ 187 w 355"/>
                <a:gd name="T3" fmla="*/ 0 h 182"/>
                <a:gd name="T4" fmla="*/ 240 w 355"/>
                <a:gd name="T5" fmla="*/ 53 h 182"/>
                <a:gd name="T6" fmla="*/ 187 w 355"/>
                <a:gd name="T7" fmla="*/ 106 h 182"/>
                <a:gd name="T8" fmla="*/ 134 w 355"/>
                <a:gd name="T9" fmla="*/ 53 h 182"/>
                <a:gd name="T10" fmla="*/ 257 w 355"/>
                <a:gd name="T11" fmla="*/ 158 h 182"/>
                <a:gd name="T12" fmla="*/ 187 w 355"/>
                <a:gd name="T13" fmla="*/ 107 h 182"/>
                <a:gd name="T14" fmla="*/ 112 w 355"/>
                <a:gd name="T15" fmla="*/ 181 h 182"/>
                <a:gd name="T16" fmla="*/ 304 w 355"/>
                <a:gd name="T17" fmla="*/ 129 h 182"/>
                <a:gd name="T18" fmla="*/ 341 w 355"/>
                <a:gd name="T19" fmla="*/ 92 h 182"/>
                <a:gd name="T20" fmla="*/ 304 w 355"/>
                <a:gd name="T21" fmla="*/ 55 h 182"/>
                <a:gd name="T22" fmla="*/ 267 w 355"/>
                <a:gd name="T23" fmla="*/ 92 h 182"/>
                <a:gd name="T24" fmla="*/ 304 w 355"/>
                <a:gd name="T25" fmla="*/ 129 h 182"/>
                <a:gd name="T26" fmla="*/ 355 w 355"/>
                <a:gd name="T27" fmla="*/ 181 h 182"/>
                <a:gd name="T28" fmla="*/ 304 w 355"/>
                <a:gd name="T29" fmla="*/ 129 h 182"/>
                <a:gd name="T30" fmla="*/ 252 w 355"/>
                <a:gd name="T31" fmla="*/ 181 h 182"/>
                <a:gd name="T32" fmla="*/ 67 w 355"/>
                <a:gd name="T33" fmla="*/ 131 h 182"/>
                <a:gd name="T34" fmla="*/ 118 w 355"/>
                <a:gd name="T35" fmla="*/ 80 h 182"/>
                <a:gd name="T36" fmla="*/ 67 w 355"/>
                <a:gd name="T37" fmla="*/ 30 h 182"/>
                <a:gd name="T38" fmla="*/ 17 w 355"/>
                <a:gd name="T39" fmla="*/ 80 h 182"/>
                <a:gd name="T40" fmla="*/ 67 w 355"/>
                <a:gd name="T41" fmla="*/ 131 h 182"/>
                <a:gd name="T42" fmla="*/ 117 w 355"/>
                <a:gd name="T43" fmla="*/ 153 h 182"/>
                <a:gd name="T44" fmla="*/ 67 w 355"/>
                <a:gd name="T45" fmla="*/ 132 h 182"/>
                <a:gd name="T46" fmla="*/ 0 w 355"/>
                <a:gd name="T4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5" h="182">
                  <a:moveTo>
                    <a:pt x="134" y="53"/>
                  </a:moveTo>
                  <a:cubicBezTo>
                    <a:pt x="134" y="23"/>
                    <a:pt x="157" y="0"/>
                    <a:pt x="187" y="0"/>
                  </a:cubicBezTo>
                  <a:cubicBezTo>
                    <a:pt x="216" y="0"/>
                    <a:pt x="240" y="23"/>
                    <a:pt x="240" y="53"/>
                  </a:cubicBezTo>
                  <a:cubicBezTo>
                    <a:pt x="240" y="82"/>
                    <a:pt x="216" y="106"/>
                    <a:pt x="187" y="106"/>
                  </a:cubicBezTo>
                  <a:cubicBezTo>
                    <a:pt x="157" y="106"/>
                    <a:pt x="134" y="82"/>
                    <a:pt x="134" y="53"/>
                  </a:cubicBezTo>
                  <a:close/>
                  <a:moveTo>
                    <a:pt x="257" y="158"/>
                  </a:moveTo>
                  <a:cubicBezTo>
                    <a:pt x="248" y="128"/>
                    <a:pt x="220" y="107"/>
                    <a:pt x="187" y="107"/>
                  </a:cubicBezTo>
                  <a:cubicBezTo>
                    <a:pt x="146" y="107"/>
                    <a:pt x="112" y="140"/>
                    <a:pt x="112" y="181"/>
                  </a:cubicBezTo>
                  <a:moveTo>
                    <a:pt x="304" y="129"/>
                  </a:moveTo>
                  <a:cubicBezTo>
                    <a:pt x="324" y="129"/>
                    <a:pt x="341" y="112"/>
                    <a:pt x="341" y="92"/>
                  </a:cubicBezTo>
                  <a:cubicBezTo>
                    <a:pt x="341" y="71"/>
                    <a:pt x="324" y="55"/>
                    <a:pt x="304" y="55"/>
                  </a:cubicBezTo>
                  <a:cubicBezTo>
                    <a:pt x="283" y="55"/>
                    <a:pt x="267" y="71"/>
                    <a:pt x="267" y="92"/>
                  </a:cubicBezTo>
                  <a:cubicBezTo>
                    <a:pt x="267" y="112"/>
                    <a:pt x="283" y="129"/>
                    <a:pt x="304" y="129"/>
                  </a:cubicBezTo>
                  <a:close/>
                  <a:moveTo>
                    <a:pt x="355" y="181"/>
                  </a:moveTo>
                  <a:cubicBezTo>
                    <a:pt x="355" y="152"/>
                    <a:pt x="332" y="129"/>
                    <a:pt x="304" y="129"/>
                  </a:cubicBezTo>
                  <a:cubicBezTo>
                    <a:pt x="275" y="129"/>
                    <a:pt x="252" y="152"/>
                    <a:pt x="252" y="181"/>
                  </a:cubicBezTo>
                  <a:moveTo>
                    <a:pt x="67" y="131"/>
                  </a:moveTo>
                  <a:cubicBezTo>
                    <a:pt x="95" y="131"/>
                    <a:pt x="118" y="108"/>
                    <a:pt x="118" y="80"/>
                  </a:cubicBezTo>
                  <a:cubicBezTo>
                    <a:pt x="118" y="53"/>
                    <a:pt x="95" y="30"/>
                    <a:pt x="67" y="30"/>
                  </a:cubicBezTo>
                  <a:cubicBezTo>
                    <a:pt x="40" y="30"/>
                    <a:pt x="17" y="53"/>
                    <a:pt x="17" y="80"/>
                  </a:cubicBezTo>
                  <a:cubicBezTo>
                    <a:pt x="17" y="108"/>
                    <a:pt x="40" y="131"/>
                    <a:pt x="67" y="131"/>
                  </a:cubicBezTo>
                  <a:close/>
                  <a:moveTo>
                    <a:pt x="117" y="153"/>
                  </a:moveTo>
                  <a:cubicBezTo>
                    <a:pt x="105" y="140"/>
                    <a:pt x="87" y="132"/>
                    <a:pt x="67" y="132"/>
                  </a:cubicBezTo>
                  <a:cubicBezTo>
                    <a:pt x="36" y="132"/>
                    <a:pt x="9" y="153"/>
                    <a:pt x="0" y="182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896053">
                <a:defRPr/>
              </a:pPr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13815" y="2212804"/>
            <a:ext cx="2593937" cy="1673801"/>
            <a:chOff x="6338414" y="2256679"/>
            <a:chExt cx="2645951" cy="170736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7BD66D0-EF70-4055-ACA5-10BBC768BEA0}"/>
                </a:ext>
              </a:extLst>
            </p:cNvPr>
            <p:cNvSpPr/>
            <p:nvPr/>
          </p:nvSpPr>
          <p:spPr>
            <a:xfrm>
              <a:off x="6338414" y="3157375"/>
              <a:ext cx="2645951" cy="80666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lIns="0" rIns="0" anchor="ctr">
              <a:noAutofit/>
            </a:bodyPr>
            <a:lstStyle/>
            <a:p>
              <a:pPr algn="ctr" defTabSz="895343">
                <a:lnSpc>
                  <a:spcPts val="2157"/>
                </a:lnSpc>
                <a:spcBef>
                  <a:spcPts val="1176"/>
                </a:spcBef>
                <a:defRPr/>
              </a:pPr>
              <a:r>
                <a:rPr lang="en-US" sz="1961" ker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Integrated</a:t>
              </a:r>
              <a:br>
                <a:rPr lang="en-US" sz="1961" ker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961" ker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for simplicity</a:t>
              </a:r>
              <a:endParaRPr lang="en-US" sz="1372" ker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EC72384-C351-4FC0-9CB1-C7F4E47F7378}"/>
                </a:ext>
              </a:extLst>
            </p:cNvPr>
            <p:cNvGrpSpPr/>
            <p:nvPr/>
          </p:nvGrpSpPr>
          <p:grpSpPr>
            <a:xfrm>
              <a:off x="7344720" y="2256679"/>
              <a:ext cx="630518" cy="592686"/>
              <a:chOff x="8039384" y="2527477"/>
              <a:chExt cx="765248" cy="719332"/>
            </a:xfrm>
            <a:solidFill>
              <a:schemeClr val="tx1"/>
            </a:solidFill>
          </p:grpSpPr>
          <p:sp>
            <p:nvSpPr>
              <p:cNvPr id="71" name="Freeform 15">
                <a:extLst>
                  <a:ext uri="{FF2B5EF4-FFF2-40B4-BE49-F238E27FC236}">
                    <a16:creationId xmlns:a16="http://schemas.microsoft.com/office/drawing/2014/main" id="{075C4087-1D33-48C2-9250-3452B39D51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9384" y="2527477"/>
                <a:ext cx="765248" cy="719332"/>
              </a:xfrm>
              <a:custGeom>
                <a:avLst/>
                <a:gdLst>
                  <a:gd name="T0" fmla="*/ 314 w 400"/>
                  <a:gd name="T1" fmla="*/ 318 h 376"/>
                  <a:gd name="T2" fmla="*/ 314 w 400"/>
                  <a:gd name="T3" fmla="*/ 376 h 376"/>
                  <a:gd name="T4" fmla="*/ 0 w 400"/>
                  <a:gd name="T5" fmla="*/ 376 h 376"/>
                  <a:gd name="T6" fmla="*/ 0 w 400"/>
                  <a:gd name="T7" fmla="*/ 82 h 376"/>
                  <a:gd name="T8" fmla="*/ 57 w 400"/>
                  <a:gd name="T9" fmla="*/ 82 h 376"/>
                  <a:gd name="T10" fmla="*/ 57 w 400"/>
                  <a:gd name="T11" fmla="*/ 157 h 376"/>
                  <a:gd name="T12" fmla="*/ 25 w 400"/>
                  <a:gd name="T13" fmla="*/ 157 h 376"/>
                  <a:gd name="T14" fmla="*/ 25 w 400"/>
                  <a:gd name="T15" fmla="*/ 351 h 376"/>
                  <a:gd name="T16" fmla="*/ 289 w 400"/>
                  <a:gd name="T17" fmla="*/ 351 h 376"/>
                  <a:gd name="T18" fmla="*/ 289 w 400"/>
                  <a:gd name="T19" fmla="*/ 318 h 376"/>
                  <a:gd name="T20" fmla="*/ 314 w 400"/>
                  <a:gd name="T21" fmla="*/ 318 h 376"/>
                  <a:gd name="T22" fmla="*/ 400 w 400"/>
                  <a:gd name="T23" fmla="*/ 290 h 376"/>
                  <a:gd name="T24" fmla="*/ 86 w 400"/>
                  <a:gd name="T25" fmla="*/ 290 h 376"/>
                  <a:gd name="T26" fmla="*/ 86 w 400"/>
                  <a:gd name="T27" fmla="*/ 0 h 376"/>
                  <a:gd name="T28" fmla="*/ 400 w 400"/>
                  <a:gd name="T29" fmla="*/ 0 h 376"/>
                  <a:gd name="T30" fmla="*/ 400 w 400"/>
                  <a:gd name="T31" fmla="*/ 290 h 376"/>
                  <a:gd name="T32" fmla="*/ 375 w 400"/>
                  <a:gd name="T33" fmla="*/ 71 h 376"/>
                  <a:gd name="T34" fmla="*/ 107 w 400"/>
                  <a:gd name="T35" fmla="*/ 71 h 376"/>
                  <a:gd name="T36" fmla="*/ 107 w 400"/>
                  <a:gd name="T37" fmla="*/ 265 h 376"/>
                  <a:gd name="T38" fmla="*/ 375 w 400"/>
                  <a:gd name="T39" fmla="*/ 265 h 376"/>
                  <a:gd name="T40" fmla="*/ 375 w 400"/>
                  <a:gd name="T41" fmla="*/ 71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0" h="376">
                    <a:moveTo>
                      <a:pt x="314" y="318"/>
                    </a:moveTo>
                    <a:lnTo>
                      <a:pt x="314" y="376"/>
                    </a:lnTo>
                    <a:lnTo>
                      <a:pt x="0" y="376"/>
                    </a:lnTo>
                    <a:lnTo>
                      <a:pt x="0" y="82"/>
                    </a:lnTo>
                    <a:lnTo>
                      <a:pt x="57" y="82"/>
                    </a:lnTo>
                    <a:lnTo>
                      <a:pt x="57" y="157"/>
                    </a:lnTo>
                    <a:lnTo>
                      <a:pt x="25" y="157"/>
                    </a:lnTo>
                    <a:lnTo>
                      <a:pt x="25" y="351"/>
                    </a:lnTo>
                    <a:lnTo>
                      <a:pt x="289" y="351"/>
                    </a:lnTo>
                    <a:lnTo>
                      <a:pt x="289" y="318"/>
                    </a:lnTo>
                    <a:lnTo>
                      <a:pt x="314" y="318"/>
                    </a:lnTo>
                    <a:close/>
                    <a:moveTo>
                      <a:pt x="400" y="290"/>
                    </a:moveTo>
                    <a:lnTo>
                      <a:pt x="86" y="290"/>
                    </a:lnTo>
                    <a:lnTo>
                      <a:pt x="86" y="0"/>
                    </a:lnTo>
                    <a:lnTo>
                      <a:pt x="400" y="0"/>
                    </a:lnTo>
                    <a:lnTo>
                      <a:pt x="400" y="290"/>
                    </a:lnTo>
                    <a:close/>
                    <a:moveTo>
                      <a:pt x="375" y="71"/>
                    </a:moveTo>
                    <a:lnTo>
                      <a:pt x="107" y="71"/>
                    </a:lnTo>
                    <a:lnTo>
                      <a:pt x="107" y="265"/>
                    </a:lnTo>
                    <a:lnTo>
                      <a:pt x="375" y="265"/>
                    </a:lnTo>
                    <a:lnTo>
                      <a:pt x="375" y="7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dirty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2" name="Freeform 16">
                <a:extLst>
                  <a:ext uri="{FF2B5EF4-FFF2-40B4-BE49-F238E27FC236}">
                    <a16:creationId xmlns:a16="http://schemas.microsoft.com/office/drawing/2014/main" id="{EA792F6A-FDE3-4CF0-A184-C0DBAE449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7575" y="2753225"/>
                <a:ext cx="225748" cy="191312"/>
              </a:xfrm>
              <a:custGeom>
                <a:avLst/>
                <a:gdLst>
                  <a:gd name="T0" fmla="*/ 29 w 33"/>
                  <a:gd name="T1" fmla="*/ 0 h 28"/>
                  <a:gd name="T2" fmla="*/ 30 w 33"/>
                  <a:gd name="T3" fmla="*/ 0 h 28"/>
                  <a:gd name="T4" fmla="*/ 33 w 33"/>
                  <a:gd name="T5" fmla="*/ 2 h 28"/>
                  <a:gd name="T6" fmla="*/ 33 w 33"/>
                  <a:gd name="T7" fmla="*/ 3 h 28"/>
                  <a:gd name="T8" fmla="*/ 33 w 33"/>
                  <a:gd name="T9" fmla="*/ 3 h 28"/>
                  <a:gd name="T10" fmla="*/ 14 w 33"/>
                  <a:gd name="T11" fmla="*/ 28 h 28"/>
                  <a:gd name="T12" fmla="*/ 1 w 33"/>
                  <a:gd name="T13" fmla="*/ 14 h 28"/>
                  <a:gd name="T14" fmla="*/ 1 w 33"/>
                  <a:gd name="T15" fmla="*/ 13 h 28"/>
                  <a:gd name="T16" fmla="*/ 1 w 33"/>
                  <a:gd name="T17" fmla="*/ 13 h 28"/>
                  <a:gd name="T18" fmla="*/ 4 w 33"/>
                  <a:gd name="T19" fmla="*/ 10 h 28"/>
                  <a:gd name="T20" fmla="*/ 4 w 33"/>
                  <a:gd name="T21" fmla="*/ 9 h 28"/>
                  <a:gd name="T22" fmla="*/ 5 w 33"/>
                  <a:gd name="T23" fmla="*/ 10 h 28"/>
                  <a:gd name="T24" fmla="*/ 14 w 33"/>
                  <a:gd name="T25" fmla="*/ 19 h 28"/>
                  <a:gd name="T26" fmla="*/ 28 w 33"/>
                  <a:gd name="T27" fmla="*/ 0 h 28"/>
                  <a:gd name="T28" fmla="*/ 29 w 33"/>
                  <a:gd name="T2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28">
                    <a:moveTo>
                      <a:pt x="29" y="0"/>
                    </a:moveTo>
                    <a:cubicBezTo>
                      <a:pt x="29" y="0"/>
                      <a:pt x="29" y="0"/>
                      <a:pt x="30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2"/>
                      <a:pt x="33" y="3"/>
                      <a:pt x="33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3"/>
                      <a:pt x="0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29" y="0"/>
                      <a:pt x="29" y="0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58D3EB7F-5631-4CB5-91A3-0521FBE7FBB7}"/>
              </a:ext>
            </a:extLst>
          </p:cNvPr>
          <p:cNvSpPr txBox="1">
            <a:spLocks/>
          </p:cNvSpPr>
          <p:nvPr/>
        </p:nvSpPr>
        <p:spPr>
          <a:xfrm>
            <a:off x="443568" y="1121849"/>
            <a:ext cx="11304865" cy="394702"/>
          </a:xfrm>
          <a:prstGeom prst="rect">
            <a:avLst/>
          </a:prstGeom>
          <a:ln>
            <a:noFill/>
          </a:ln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367">
              <a:tabLst>
                <a:tab pos="616148" algn="l"/>
              </a:tabLst>
              <a:defRPr/>
            </a:pPr>
            <a:r>
              <a:rPr lang="en-US" sz="3528" spc="-100">
                <a:solidFill>
                  <a:srgbClr val="5C5C5C"/>
                </a:solidFill>
                <a:latin typeface="Segoe UI Light"/>
              </a:rPr>
              <a:t>Empower employees to foster a new culture of work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1F3011F-E9D0-452A-852B-44C527C84D52}"/>
              </a:ext>
            </a:extLst>
          </p:cNvPr>
          <p:cNvSpPr/>
          <p:nvPr/>
        </p:nvSpPr>
        <p:spPr>
          <a:xfrm>
            <a:off x="9034944" y="3095797"/>
            <a:ext cx="2602374" cy="76313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rIns="0" anchor="ctr">
            <a:noAutofit/>
          </a:bodyPr>
          <a:lstStyle/>
          <a:p>
            <a:pPr algn="ctr" defTabSz="895343">
              <a:lnSpc>
                <a:spcPts val="2157"/>
              </a:lnSpc>
              <a:spcBef>
                <a:spcPts val="1176"/>
              </a:spcBef>
              <a:defRPr/>
            </a:pPr>
            <a:r>
              <a:rPr lang="en-US" sz="1961" ker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 </a:t>
            </a:r>
            <a:br>
              <a:rPr lang="en-US" sz="1961" ker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961" ker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</a:t>
            </a:r>
            <a:endParaRPr lang="en-US" sz="1372" ker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39C89E2A-0ADA-463F-8A88-6BD2E793BBD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079104" y="2148753"/>
            <a:ext cx="520800" cy="715106"/>
            <a:chOff x="6481" y="1382"/>
            <a:chExt cx="327" cy="449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CF7B0A59-8993-4074-B49C-9FE62C2F51FB}"/>
                </a:ext>
              </a:extLst>
            </p:cNvPr>
            <p:cNvSpPr>
              <a:spLocks noChangeAspect="1" noTextEdit="1"/>
            </p:cNvSpPr>
            <p:nvPr/>
          </p:nvSpPr>
          <p:spPr bwMode="auto">
            <a:xfrm>
              <a:off x="6481" y="1382"/>
              <a:ext cx="327" cy="449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AD526FA-D3E0-44C5-BAA0-0D7913EA5E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3" y="1391"/>
              <a:ext cx="312" cy="434"/>
            </a:xfrm>
            <a:custGeom>
              <a:avLst/>
              <a:gdLst>
                <a:gd name="T0" fmla="*/ 494 w 494"/>
                <a:gd name="T1" fmla="*/ 694 h 694"/>
                <a:gd name="T2" fmla="*/ 494 w 494"/>
                <a:gd name="T3" fmla="*/ 694 h 694"/>
                <a:gd name="T4" fmla="*/ 0 w 494"/>
                <a:gd name="T5" fmla="*/ 694 h 694"/>
                <a:gd name="T6" fmla="*/ 0 w 494"/>
                <a:gd name="T7" fmla="*/ 325 h 694"/>
                <a:gd name="T8" fmla="*/ 494 w 494"/>
                <a:gd name="T9" fmla="*/ 325 h 694"/>
                <a:gd name="T10" fmla="*/ 494 w 494"/>
                <a:gd name="T11" fmla="*/ 694 h 694"/>
                <a:gd name="T12" fmla="*/ 405 w 494"/>
                <a:gd name="T13" fmla="*/ 325 h 694"/>
                <a:gd name="T14" fmla="*/ 405 w 494"/>
                <a:gd name="T15" fmla="*/ 325 h 694"/>
                <a:gd name="T16" fmla="*/ 405 w 494"/>
                <a:gd name="T17" fmla="*/ 155 h 694"/>
                <a:gd name="T18" fmla="*/ 250 w 494"/>
                <a:gd name="T19" fmla="*/ 0 h 694"/>
                <a:gd name="T20" fmla="*/ 95 w 494"/>
                <a:gd name="T21" fmla="*/ 155 h 694"/>
                <a:gd name="T22" fmla="*/ 95 w 494"/>
                <a:gd name="T23" fmla="*/ 325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4" h="694">
                  <a:moveTo>
                    <a:pt x="494" y="694"/>
                  </a:moveTo>
                  <a:lnTo>
                    <a:pt x="494" y="694"/>
                  </a:lnTo>
                  <a:lnTo>
                    <a:pt x="0" y="694"/>
                  </a:lnTo>
                  <a:lnTo>
                    <a:pt x="0" y="325"/>
                  </a:lnTo>
                  <a:lnTo>
                    <a:pt x="494" y="325"/>
                  </a:lnTo>
                  <a:lnTo>
                    <a:pt x="494" y="694"/>
                  </a:lnTo>
                  <a:close/>
                  <a:moveTo>
                    <a:pt x="405" y="325"/>
                  </a:moveTo>
                  <a:lnTo>
                    <a:pt x="405" y="325"/>
                  </a:lnTo>
                  <a:lnTo>
                    <a:pt x="405" y="155"/>
                  </a:lnTo>
                  <a:cubicBezTo>
                    <a:pt x="405" y="71"/>
                    <a:pt x="337" y="0"/>
                    <a:pt x="250" y="0"/>
                  </a:cubicBezTo>
                  <a:cubicBezTo>
                    <a:pt x="164" y="0"/>
                    <a:pt x="95" y="71"/>
                    <a:pt x="95" y="155"/>
                  </a:cubicBezTo>
                  <a:lnTo>
                    <a:pt x="95" y="325"/>
                  </a:lnTo>
                </a:path>
              </a:pathLst>
            </a:custGeom>
            <a:noFill/>
            <a:ln w="39688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039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99DE48B-4B94-4353-9D53-30D8DBDE0A55}"/>
              </a:ext>
            </a:extLst>
          </p:cNvPr>
          <p:cNvGrpSpPr/>
          <p:nvPr/>
        </p:nvGrpSpPr>
        <p:grpSpPr>
          <a:xfrm>
            <a:off x="448213" y="470487"/>
            <a:ext cx="717140" cy="717140"/>
            <a:chOff x="6450986" y="1562572"/>
            <a:chExt cx="2349391" cy="234939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C9B229F-DF4D-4891-8A22-EA77D17CB962}"/>
                </a:ext>
              </a:extLst>
            </p:cNvPr>
            <p:cNvSpPr/>
            <p:nvPr/>
          </p:nvSpPr>
          <p:spPr bwMode="auto">
            <a:xfrm>
              <a:off x="6450986" y="1562572"/>
              <a:ext cx="2349391" cy="2349391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B964334-B14C-465C-9521-FB6E5BBA4721}"/>
                </a:ext>
              </a:extLst>
            </p:cNvPr>
            <p:cNvGrpSpPr/>
            <p:nvPr/>
          </p:nvGrpSpPr>
          <p:grpSpPr>
            <a:xfrm>
              <a:off x="6878458" y="1937235"/>
              <a:ext cx="1494446" cy="1600064"/>
              <a:chOff x="2974460" y="2070859"/>
              <a:chExt cx="227410" cy="243482"/>
            </a:xfrm>
            <a:solidFill>
              <a:schemeClr val="bg1"/>
            </a:solidFill>
          </p:grpSpPr>
          <p:sp>
            <p:nvSpPr>
              <p:cNvPr id="21" name="Rectangle 2042">
                <a:extLst>
                  <a:ext uri="{FF2B5EF4-FFF2-40B4-BE49-F238E27FC236}">
                    <a16:creationId xmlns:a16="http://schemas.microsoft.com/office/drawing/2014/main" id="{2291468F-F744-4E9F-BF54-FE6C3924E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532" y="2238001"/>
                <a:ext cx="15268" cy="152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" name="Rectangle 2043">
                <a:extLst>
                  <a:ext uri="{FF2B5EF4-FFF2-40B4-BE49-F238E27FC236}">
                    <a16:creationId xmlns:a16="http://schemas.microsoft.com/office/drawing/2014/main" id="{E19CE619-156F-4C9F-83E3-03E949CF8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532" y="2116662"/>
                <a:ext cx="15268" cy="10607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4" name="Freeform 2044">
                <a:extLst>
                  <a:ext uri="{FF2B5EF4-FFF2-40B4-BE49-F238E27FC236}">
                    <a16:creationId xmlns:a16="http://schemas.microsoft.com/office/drawing/2014/main" id="{620101C1-E08A-4FA0-AA20-59EF57F787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4460" y="2070859"/>
                <a:ext cx="227410" cy="243482"/>
              </a:xfrm>
              <a:custGeom>
                <a:avLst/>
                <a:gdLst>
                  <a:gd name="T0" fmla="*/ 60 w 120"/>
                  <a:gd name="T1" fmla="*/ 128 h 128"/>
                  <a:gd name="T2" fmla="*/ 58 w 120"/>
                  <a:gd name="T3" fmla="*/ 127 h 128"/>
                  <a:gd name="T4" fmla="*/ 0 w 120"/>
                  <a:gd name="T5" fmla="*/ 48 h 128"/>
                  <a:gd name="T6" fmla="*/ 0 w 120"/>
                  <a:gd name="T7" fmla="*/ 16 h 128"/>
                  <a:gd name="T8" fmla="*/ 4 w 120"/>
                  <a:gd name="T9" fmla="*/ 16 h 128"/>
                  <a:gd name="T10" fmla="*/ 38 w 120"/>
                  <a:gd name="T11" fmla="*/ 7 h 128"/>
                  <a:gd name="T12" fmla="*/ 60 w 120"/>
                  <a:gd name="T13" fmla="*/ 0 h 128"/>
                  <a:gd name="T14" fmla="*/ 83 w 120"/>
                  <a:gd name="T15" fmla="*/ 7 h 128"/>
                  <a:gd name="T16" fmla="*/ 116 w 120"/>
                  <a:gd name="T17" fmla="*/ 16 h 128"/>
                  <a:gd name="T18" fmla="*/ 120 w 120"/>
                  <a:gd name="T19" fmla="*/ 16 h 128"/>
                  <a:gd name="T20" fmla="*/ 120 w 120"/>
                  <a:gd name="T21" fmla="*/ 48 h 128"/>
                  <a:gd name="T22" fmla="*/ 62 w 120"/>
                  <a:gd name="T23" fmla="*/ 127 h 128"/>
                  <a:gd name="T24" fmla="*/ 60 w 120"/>
                  <a:gd name="T25" fmla="*/ 128 h 128"/>
                  <a:gd name="T26" fmla="*/ 8 w 120"/>
                  <a:gd name="T27" fmla="*/ 24 h 128"/>
                  <a:gd name="T28" fmla="*/ 8 w 120"/>
                  <a:gd name="T29" fmla="*/ 48 h 128"/>
                  <a:gd name="T30" fmla="*/ 60 w 120"/>
                  <a:gd name="T31" fmla="*/ 119 h 128"/>
                  <a:gd name="T32" fmla="*/ 112 w 120"/>
                  <a:gd name="T33" fmla="*/ 48 h 128"/>
                  <a:gd name="T34" fmla="*/ 112 w 120"/>
                  <a:gd name="T35" fmla="*/ 24 h 128"/>
                  <a:gd name="T36" fmla="*/ 78 w 120"/>
                  <a:gd name="T37" fmla="*/ 14 h 128"/>
                  <a:gd name="T38" fmla="*/ 60 w 120"/>
                  <a:gd name="T39" fmla="*/ 8 h 128"/>
                  <a:gd name="T40" fmla="*/ 43 w 120"/>
                  <a:gd name="T41" fmla="*/ 14 h 128"/>
                  <a:gd name="T42" fmla="*/ 8 w 120"/>
                  <a:gd name="T43" fmla="*/ 2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0" h="128">
                    <a:moveTo>
                      <a:pt x="60" y="128"/>
                    </a:moveTo>
                    <a:cubicBezTo>
                      <a:pt x="58" y="127"/>
                      <a:pt x="58" y="127"/>
                      <a:pt x="58" y="127"/>
                    </a:cubicBezTo>
                    <a:cubicBezTo>
                      <a:pt x="21" y="106"/>
                      <a:pt x="0" y="78"/>
                      <a:pt x="0" y="4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7" y="16"/>
                      <a:pt x="29" y="13"/>
                      <a:pt x="38" y="7"/>
                    </a:cubicBezTo>
                    <a:cubicBezTo>
                      <a:pt x="44" y="3"/>
                      <a:pt x="52" y="0"/>
                      <a:pt x="60" y="0"/>
                    </a:cubicBezTo>
                    <a:cubicBezTo>
                      <a:pt x="69" y="0"/>
                      <a:pt x="77" y="3"/>
                      <a:pt x="83" y="7"/>
                    </a:cubicBezTo>
                    <a:cubicBezTo>
                      <a:pt x="91" y="13"/>
                      <a:pt x="103" y="16"/>
                      <a:pt x="116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0" y="78"/>
                      <a:pt x="100" y="106"/>
                      <a:pt x="62" y="127"/>
                    </a:cubicBezTo>
                    <a:lnTo>
                      <a:pt x="60" y="128"/>
                    </a:lnTo>
                    <a:close/>
                    <a:moveTo>
                      <a:pt x="8" y="24"/>
                    </a:moveTo>
                    <a:cubicBezTo>
                      <a:pt x="8" y="48"/>
                      <a:pt x="8" y="48"/>
                      <a:pt x="8" y="48"/>
                    </a:cubicBezTo>
                    <a:cubicBezTo>
                      <a:pt x="8" y="75"/>
                      <a:pt x="27" y="100"/>
                      <a:pt x="60" y="119"/>
                    </a:cubicBezTo>
                    <a:cubicBezTo>
                      <a:pt x="94" y="100"/>
                      <a:pt x="112" y="75"/>
                      <a:pt x="112" y="48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99" y="24"/>
                      <a:pt x="87" y="20"/>
                      <a:pt x="78" y="14"/>
                    </a:cubicBezTo>
                    <a:cubicBezTo>
                      <a:pt x="73" y="10"/>
                      <a:pt x="67" y="8"/>
                      <a:pt x="60" y="8"/>
                    </a:cubicBezTo>
                    <a:cubicBezTo>
                      <a:pt x="53" y="8"/>
                      <a:pt x="47" y="10"/>
                      <a:pt x="43" y="14"/>
                    </a:cubicBezTo>
                    <a:cubicBezTo>
                      <a:pt x="33" y="20"/>
                      <a:pt x="21" y="24"/>
                      <a:pt x="8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62" name="Title 1">
            <a:extLst>
              <a:ext uri="{FF2B5EF4-FFF2-40B4-BE49-F238E27FC236}">
                <a16:creationId xmlns:a16="http://schemas.microsoft.com/office/drawing/2014/main" id="{B244962A-3C9F-472E-85C7-042AD97A2F78}"/>
              </a:ext>
            </a:extLst>
          </p:cNvPr>
          <p:cNvSpPr txBox="1">
            <a:spLocks/>
          </p:cNvSpPr>
          <p:nvPr/>
        </p:nvSpPr>
        <p:spPr>
          <a:xfrm>
            <a:off x="1163093" y="470488"/>
            <a:ext cx="10580695" cy="692322"/>
          </a:xfrm>
          <a:prstGeom prst="rect">
            <a:avLst/>
          </a:prstGeom>
          <a:noFill/>
          <a:ln>
            <a:noFill/>
          </a:ln>
        </p:spPr>
        <p:txBody>
          <a:bodyPr vert="horz" wrap="square" lIns="143428" tIns="89642" rIns="0" bIns="89642" anchor="ctr" anchorCtr="0" compatLnSpc="1">
            <a:noAutofit/>
          </a:bodyPr>
          <a:lstStyle>
            <a:lvl1pPr marL="0" marR="0" lvl="0" indent="0" algn="l" defTabSz="932742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200" b="0" i="0" u="none" strike="noStrike" kern="0" cap="all" spc="120" baseline="0">
                <a:solidFill>
                  <a:srgbClr val="000000"/>
                </a:solidFill>
                <a:uFillTx/>
                <a:latin typeface="Segoe UI"/>
                <a:ea typeface="Segoe UI Black" pitchFamily="34"/>
                <a:cs typeface="Segoe UI Black" pitchFamily="34"/>
              </a:defRPr>
            </a:lvl1pPr>
          </a:lstStyle>
          <a:p>
            <a:pPr defTabSz="914367">
              <a:defRPr/>
            </a:pPr>
            <a:r>
              <a:rPr lang="en-US" sz="2745" b="1" spc="118" dirty="0">
                <a:solidFill>
                  <a:schemeClr val="accent1"/>
                </a:solidFill>
              </a:rPr>
              <a:t>Protect sensitive data </a:t>
            </a:r>
            <a:r>
              <a:rPr lang="en-US" sz="2745" spc="118" dirty="0">
                <a:solidFill>
                  <a:srgbClr val="505050"/>
                </a:solidFill>
              </a:rPr>
              <a:t>across your environment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F262F41-6F3B-48D4-857E-70588137A28A}"/>
              </a:ext>
            </a:extLst>
          </p:cNvPr>
          <p:cNvSpPr/>
          <p:nvPr/>
        </p:nvSpPr>
        <p:spPr bwMode="auto">
          <a:xfrm>
            <a:off x="4323337" y="2223205"/>
            <a:ext cx="2648903" cy="2648903"/>
          </a:xfrm>
          <a:prstGeom prst="ellipse">
            <a:avLst/>
          </a:prstGeom>
          <a:noFill/>
          <a:ln w="38100" cap="rnd">
            <a:solidFill>
              <a:schemeClr val="bg2">
                <a:lumMod val="75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E8B856-CC84-4F22-8CEC-6F40FC03658A}"/>
              </a:ext>
            </a:extLst>
          </p:cNvPr>
          <p:cNvGrpSpPr/>
          <p:nvPr/>
        </p:nvGrpSpPr>
        <p:grpSpPr>
          <a:xfrm>
            <a:off x="6241074" y="3985462"/>
            <a:ext cx="977095" cy="977095"/>
            <a:chOff x="6366220" y="4064882"/>
            <a:chExt cx="996688" cy="996688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7B889DF-1AA9-43D5-8EE4-18C9B0CC2A41}"/>
                </a:ext>
              </a:extLst>
            </p:cNvPr>
            <p:cNvSpPr/>
            <p:nvPr/>
          </p:nvSpPr>
          <p:spPr bwMode="auto">
            <a:xfrm>
              <a:off x="6366220" y="4064882"/>
              <a:ext cx="996688" cy="996688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rgbClr val="F8F8F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solidFill>
                  <a:srgbClr val="505050"/>
                </a:solidFill>
                <a:latin typeface="Segoe UI Semilight"/>
                <a:cs typeface="Segoe UI" pitchFamily="34" charset="0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ECDF9C1-0913-432C-8148-CAD83D153EB6}"/>
                </a:ext>
              </a:extLst>
            </p:cNvPr>
            <p:cNvGrpSpPr/>
            <p:nvPr/>
          </p:nvGrpSpPr>
          <p:grpSpPr>
            <a:xfrm>
              <a:off x="6618865" y="4400265"/>
              <a:ext cx="491399" cy="325922"/>
              <a:chOff x="6855467" y="4342897"/>
              <a:chExt cx="732653" cy="485935"/>
            </a:xfrm>
          </p:grpSpPr>
          <p:sp>
            <p:nvSpPr>
              <p:cNvPr id="68" name="Freeform 11">
                <a:extLst>
                  <a:ext uri="{FF2B5EF4-FFF2-40B4-BE49-F238E27FC236}">
                    <a16:creationId xmlns:a16="http://schemas.microsoft.com/office/drawing/2014/main" id="{A8730ACF-85E1-4496-B346-7C9BF603FE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55467" y="4342897"/>
                <a:ext cx="732653" cy="229318"/>
              </a:xfrm>
              <a:custGeom>
                <a:avLst/>
                <a:gdLst>
                  <a:gd name="T0" fmla="*/ 640 w 666"/>
                  <a:gd name="T1" fmla="*/ 0 h 209"/>
                  <a:gd name="T2" fmla="*/ 27 w 666"/>
                  <a:gd name="T3" fmla="*/ 0 h 209"/>
                  <a:gd name="T4" fmla="*/ 0 w 666"/>
                  <a:gd name="T5" fmla="*/ 27 h 209"/>
                  <a:gd name="T6" fmla="*/ 0 w 666"/>
                  <a:gd name="T7" fmla="*/ 183 h 209"/>
                  <a:gd name="T8" fmla="*/ 27 w 666"/>
                  <a:gd name="T9" fmla="*/ 209 h 209"/>
                  <a:gd name="T10" fmla="*/ 640 w 666"/>
                  <a:gd name="T11" fmla="*/ 209 h 209"/>
                  <a:gd name="T12" fmla="*/ 666 w 666"/>
                  <a:gd name="T13" fmla="*/ 183 h 209"/>
                  <a:gd name="T14" fmla="*/ 666 w 666"/>
                  <a:gd name="T15" fmla="*/ 27 h 209"/>
                  <a:gd name="T16" fmla="*/ 640 w 666"/>
                  <a:gd name="T17" fmla="*/ 0 h 209"/>
                  <a:gd name="T18" fmla="*/ 57 w 666"/>
                  <a:gd name="T19" fmla="*/ 182 h 209"/>
                  <a:gd name="T20" fmla="*/ 34 w 666"/>
                  <a:gd name="T21" fmla="*/ 158 h 209"/>
                  <a:gd name="T22" fmla="*/ 57 w 666"/>
                  <a:gd name="T23" fmla="*/ 135 h 209"/>
                  <a:gd name="T24" fmla="*/ 81 w 666"/>
                  <a:gd name="T25" fmla="*/ 158 h 209"/>
                  <a:gd name="T26" fmla="*/ 57 w 666"/>
                  <a:gd name="T27" fmla="*/ 182 h 209"/>
                  <a:gd name="T28" fmla="*/ 617 w 666"/>
                  <a:gd name="T29" fmla="*/ 172 h 209"/>
                  <a:gd name="T30" fmla="*/ 483 w 666"/>
                  <a:gd name="T31" fmla="*/ 172 h 209"/>
                  <a:gd name="T32" fmla="*/ 476 w 666"/>
                  <a:gd name="T33" fmla="*/ 165 h 209"/>
                  <a:gd name="T34" fmla="*/ 483 w 666"/>
                  <a:gd name="T35" fmla="*/ 158 h 209"/>
                  <a:gd name="T36" fmla="*/ 617 w 666"/>
                  <a:gd name="T37" fmla="*/ 158 h 209"/>
                  <a:gd name="T38" fmla="*/ 624 w 666"/>
                  <a:gd name="T39" fmla="*/ 165 h 209"/>
                  <a:gd name="T40" fmla="*/ 617 w 666"/>
                  <a:gd name="T41" fmla="*/ 172 h 209"/>
                  <a:gd name="T42" fmla="*/ 617 w 666"/>
                  <a:gd name="T43" fmla="*/ 146 h 209"/>
                  <a:gd name="T44" fmla="*/ 483 w 666"/>
                  <a:gd name="T45" fmla="*/ 146 h 209"/>
                  <a:gd name="T46" fmla="*/ 476 w 666"/>
                  <a:gd name="T47" fmla="*/ 139 h 209"/>
                  <a:gd name="T48" fmla="*/ 483 w 666"/>
                  <a:gd name="T49" fmla="*/ 132 h 209"/>
                  <a:gd name="T50" fmla="*/ 617 w 666"/>
                  <a:gd name="T51" fmla="*/ 132 h 209"/>
                  <a:gd name="T52" fmla="*/ 624 w 666"/>
                  <a:gd name="T53" fmla="*/ 139 h 209"/>
                  <a:gd name="T54" fmla="*/ 617 w 666"/>
                  <a:gd name="T55" fmla="*/ 146 h 209"/>
                  <a:gd name="T56" fmla="*/ 617 w 666"/>
                  <a:gd name="T57" fmla="*/ 120 h 209"/>
                  <a:gd name="T58" fmla="*/ 483 w 666"/>
                  <a:gd name="T59" fmla="*/ 120 h 209"/>
                  <a:gd name="T60" fmla="*/ 476 w 666"/>
                  <a:gd name="T61" fmla="*/ 113 h 209"/>
                  <a:gd name="T62" fmla="*/ 483 w 666"/>
                  <a:gd name="T63" fmla="*/ 106 h 209"/>
                  <a:gd name="T64" fmla="*/ 617 w 666"/>
                  <a:gd name="T65" fmla="*/ 106 h 209"/>
                  <a:gd name="T66" fmla="*/ 624 w 666"/>
                  <a:gd name="T67" fmla="*/ 113 h 209"/>
                  <a:gd name="T68" fmla="*/ 617 w 666"/>
                  <a:gd name="T69" fmla="*/ 12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66" h="209">
                    <a:moveTo>
                      <a:pt x="640" y="0"/>
                    </a:moveTo>
                    <a:lnTo>
                      <a:pt x="27" y="0"/>
                    </a:lnTo>
                    <a:cubicBezTo>
                      <a:pt x="12" y="0"/>
                      <a:pt x="0" y="12"/>
                      <a:pt x="0" y="27"/>
                    </a:cubicBezTo>
                    <a:lnTo>
                      <a:pt x="0" y="183"/>
                    </a:lnTo>
                    <a:cubicBezTo>
                      <a:pt x="0" y="197"/>
                      <a:pt x="12" y="209"/>
                      <a:pt x="27" y="209"/>
                    </a:cubicBezTo>
                    <a:lnTo>
                      <a:pt x="640" y="209"/>
                    </a:lnTo>
                    <a:cubicBezTo>
                      <a:pt x="655" y="209"/>
                      <a:pt x="666" y="197"/>
                      <a:pt x="666" y="183"/>
                    </a:cubicBezTo>
                    <a:lnTo>
                      <a:pt x="666" y="27"/>
                    </a:lnTo>
                    <a:cubicBezTo>
                      <a:pt x="666" y="12"/>
                      <a:pt x="655" y="0"/>
                      <a:pt x="640" y="0"/>
                    </a:cubicBezTo>
                    <a:close/>
                    <a:moveTo>
                      <a:pt x="57" y="182"/>
                    </a:moveTo>
                    <a:cubicBezTo>
                      <a:pt x="44" y="182"/>
                      <a:pt x="34" y="171"/>
                      <a:pt x="34" y="158"/>
                    </a:cubicBezTo>
                    <a:cubicBezTo>
                      <a:pt x="34" y="145"/>
                      <a:pt x="44" y="135"/>
                      <a:pt x="57" y="135"/>
                    </a:cubicBezTo>
                    <a:cubicBezTo>
                      <a:pt x="70" y="135"/>
                      <a:pt x="81" y="145"/>
                      <a:pt x="81" y="158"/>
                    </a:cubicBezTo>
                    <a:cubicBezTo>
                      <a:pt x="81" y="171"/>
                      <a:pt x="70" y="182"/>
                      <a:pt x="57" y="182"/>
                    </a:cubicBezTo>
                    <a:close/>
                    <a:moveTo>
                      <a:pt x="617" y="172"/>
                    </a:moveTo>
                    <a:lnTo>
                      <a:pt x="483" y="172"/>
                    </a:lnTo>
                    <a:cubicBezTo>
                      <a:pt x="479" y="172"/>
                      <a:pt x="476" y="169"/>
                      <a:pt x="476" y="165"/>
                    </a:cubicBezTo>
                    <a:cubicBezTo>
                      <a:pt x="476" y="161"/>
                      <a:pt x="479" y="158"/>
                      <a:pt x="483" y="158"/>
                    </a:cubicBezTo>
                    <a:lnTo>
                      <a:pt x="617" y="158"/>
                    </a:lnTo>
                    <a:cubicBezTo>
                      <a:pt x="621" y="158"/>
                      <a:pt x="624" y="161"/>
                      <a:pt x="624" y="165"/>
                    </a:cubicBezTo>
                    <a:cubicBezTo>
                      <a:pt x="624" y="169"/>
                      <a:pt x="621" y="172"/>
                      <a:pt x="617" y="172"/>
                    </a:cubicBezTo>
                    <a:close/>
                    <a:moveTo>
                      <a:pt x="617" y="146"/>
                    </a:moveTo>
                    <a:lnTo>
                      <a:pt x="483" y="146"/>
                    </a:lnTo>
                    <a:cubicBezTo>
                      <a:pt x="479" y="146"/>
                      <a:pt x="476" y="143"/>
                      <a:pt x="476" y="139"/>
                    </a:cubicBezTo>
                    <a:cubicBezTo>
                      <a:pt x="476" y="135"/>
                      <a:pt x="479" y="132"/>
                      <a:pt x="483" y="132"/>
                    </a:cubicBezTo>
                    <a:lnTo>
                      <a:pt x="617" y="132"/>
                    </a:lnTo>
                    <a:cubicBezTo>
                      <a:pt x="621" y="132"/>
                      <a:pt x="624" y="135"/>
                      <a:pt x="624" y="139"/>
                    </a:cubicBezTo>
                    <a:cubicBezTo>
                      <a:pt x="624" y="143"/>
                      <a:pt x="621" y="146"/>
                      <a:pt x="617" y="146"/>
                    </a:cubicBezTo>
                    <a:close/>
                    <a:moveTo>
                      <a:pt x="617" y="120"/>
                    </a:moveTo>
                    <a:lnTo>
                      <a:pt x="483" y="120"/>
                    </a:lnTo>
                    <a:cubicBezTo>
                      <a:pt x="479" y="120"/>
                      <a:pt x="476" y="117"/>
                      <a:pt x="476" y="113"/>
                    </a:cubicBezTo>
                    <a:cubicBezTo>
                      <a:pt x="476" y="109"/>
                      <a:pt x="479" y="106"/>
                      <a:pt x="483" y="106"/>
                    </a:cubicBezTo>
                    <a:lnTo>
                      <a:pt x="617" y="106"/>
                    </a:lnTo>
                    <a:cubicBezTo>
                      <a:pt x="621" y="106"/>
                      <a:pt x="624" y="109"/>
                      <a:pt x="624" y="113"/>
                    </a:cubicBezTo>
                    <a:cubicBezTo>
                      <a:pt x="624" y="117"/>
                      <a:pt x="621" y="120"/>
                      <a:pt x="617" y="12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9" name="Freeform 11">
                <a:extLst>
                  <a:ext uri="{FF2B5EF4-FFF2-40B4-BE49-F238E27FC236}">
                    <a16:creationId xmlns:a16="http://schemas.microsoft.com/office/drawing/2014/main" id="{BE307017-5C5F-4307-91D9-D650D21E10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55467" y="4599514"/>
                <a:ext cx="732653" cy="229318"/>
              </a:xfrm>
              <a:custGeom>
                <a:avLst/>
                <a:gdLst>
                  <a:gd name="T0" fmla="*/ 640 w 666"/>
                  <a:gd name="T1" fmla="*/ 0 h 209"/>
                  <a:gd name="T2" fmla="*/ 27 w 666"/>
                  <a:gd name="T3" fmla="*/ 0 h 209"/>
                  <a:gd name="T4" fmla="*/ 0 w 666"/>
                  <a:gd name="T5" fmla="*/ 27 h 209"/>
                  <a:gd name="T6" fmla="*/ 0 w 666"/>
                  <a:gd name="T7" fmla="*/ 183 h 209"/>
                  <a:gd name="T8" fmla="*/ 27 w 666"/>
                  <a:gd name="T9" fmla="*/ 209 h 209"/>
                  <a:gd name="T10" fmla="*/ 640 w 666"/>
                  <a:gd name="T11" fmla="*/ 209 h 209"/>
                  <a:gd name="T12" fmla="*/ 666 w 666"/>
                  <a:gd name="T13" fmla="*/ 183 h 209"/>
                  <a:gd name="T14" fmla="*/ 666 w 666"/>
                  <a:gd name="T15" fmla="*/ 27 h 209"/>
                  <a:gd name="T16" fmla="*/ 640 w 666"/>
                  <a:gd name="T17" fmla="*/ 0 h 209"/>
                  <a:gd name="T18" fmla="*/ 57 w 666"/>
                  <a:gd name="T19" fmla="*/ 182 h 209"/>
                  <a:gd name="T20" fmla="*/ 34 w 666"/>
                  <a:gd name="T21" fmla="*/ 158 h 209"/>
                  <a:gd name="T22" fmla="*/ 57 w 666"/>
                  <a:gd name="T23" fmla="*/ 135 h 209"/>
                  <a:gd name="T24" fmla="*/ 81 w 666"/>
                  <a:gd name="T25" fmla="*/ 158 h 209"/>
                  <a:gd name="T26" fmla="*/ 57 w 666"/>
                  <a:gd name="T27" fmla="*/ 182 h 209"/>
                  <a:gd name="T28" fmla="*/ 617 w 666"/>
                  <a:gd name="T29" fmla="*/ 172 h 209"/>
                  <a:gd name="T30" fmla="*/ 483 w 666"/>
                  <a:gd name="T31" fmla="*/ 172 h 209"/>
                  <a:gd name="T32" fmla="*/ 476 w 666"/>
                  <a:gd name="T33" fmla="*/ 165 h 209"/>
                  <a:gd name="T34" fmla="*/ 483 w 666"/>
                  <a:gd name="T35" fmla="*/ 158 h 209"/>
                  <a:gd name="T36" fmla="*/ 617 w 666"/>
                  <a:gd name="T37" fmla="*/ 158 h 209"/>
                  <a:gd name="T38" fmla="*/ 624 w 666"/>
                  <a:gd name="T39" fmla="*/ 165 h 209"/>
                  <a:gd name="T40" fmla="*/ 617 w 666"/>
                  <a:gd name="T41" fmla="*/ 172 h 209"/>
                  <a:gd name="T42" fmla="*/ 617 w 666"/>
                  <a:gd name="T43" fmla="*/ 146 h 209"/>
                  <a:gd name="T44" fmla="*/ 483 w 666"/>
                  <a:gd name="T45" fmla="*/ 146 h 209"/>
                  <a:gd name="T46" fmla="*/ 476 w 666"/>
                  <a:gd name="T47" fmla="*/ 139 h 209"/>
                  <a:gd name="T48" fmla="*/ 483 w 666"/>
                  <a:gd name="T49" fmla="*/ 132 h 209"/>
                  <a:gd name="T50" fmla="*/ 617 w 666"/>
                  <a:gd name="T51" fmla="*/ 132 h 209"/>
                  <a:gd name="T52" fmla="*/ 624 w 666"/>
                  <a:gd name="T53" fmla="*/ 139 h 209"/>
                  <a:gd name="T54" fmla="*/ 617 w 666"/>
                  <a:gd name="T55" fmla="*/ 146 h 209"/>
                  <a:gd name="T56" fmla="*/ 617 w 666"/>
                  <a:gd name="T57" fmla="*/ 120 h 209"/>
                  <a:gd name="T58" fmla="*/ 483 w 666"/>
                  <a:gd name="T59" fmla="*/ 120 h 209"/>
                  <a:gd name="T60" fmla="*/ 476 w 666"/>
                  <a:gd name="T61" fmla="*/ 113 h 209"/>
                  <a:gd name="T62" fmla="*/ 483 w 666"/>
                  <a:gd name="T63" fmla="*/ 106 h 209"/>
                  <a:gd name="T64" fmla="*/ 617 w 666"/>
                  <a:gd name="T65" fmla="*/ 106 h 209"/>
                  <a:gd name="T66" fmla="*/ 624 w 666"/>
                  <a:gd name="T67" fmla="*/ 113 h 209"/>
                  <a:gd name="T68" fmla="*/ 617 w 666"/>
                  <a:gd name="T69" fmla="*/ 12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66" h="209">
                    <a:moveTo>
                      <a:pt x="640" y="0"/>
                    </a:moveTo>
                    <a:lnTo>
                      <a:pt x="27" y="0"/>
                    </a:lnTo>
                    <a:cubicBezTo>
                      <a:pt x="12" y="0"/>
                      <a:pt x="0" y="12"/>
                      <a:pt x="0" y="27"/>
                    </a:cubicBezTo>
                    <a:lnTo>
                      <a:pt x="0" y="183"/>
                    </a:lnTo>
                    <a:cubicBezTo>
                      <a:pt x="0" y="197"/>
                      <a:pt x="12" y="209"/>
                      <a:pt x="27" y="209"/>
                    </a:cubicBezTo>
                    <a:lnTo>
                      <a:pt x="640" y="209"/>
                    </a:lnTo>
                    <a:cubicBezTo>
                      <a:pt x="655" y="209"/>
                      <a:pt x="666" y="197"/>
                      <a:pt x="666" y="183"/>
                    </a:cubicBezTo>
                    <a:lnTo>
                      <a:pt x="666" y="27"/>
                    </a:lnTo>
                    <a:cubicBezTo>
                      <a:pt x="666" y="12"/>
                      <a:pt x="655" y="0"/>
                      <a:pt x="640" y="0"/>
                    </a:cubicBezTo>
                    <a:close/>
                    <a:moveTo>
                      <a:pt x="57" y="182"/>
                    </a:moveTo>
                    <a:cubicBezTo>
                      <a:pt x="44" y="182"/>
                      <a:pt x="34" y="171"/>
                      <a:pt x="34" y="158"/>
                    </a:cubicBezTo>
                    <a:cubicBezTo>
                      <a:pt x="34" y="145"/>
                      <a:pt x="44" y="135"/>
                      <a:pt x="57" y="135"/>
                    </a:cubicBezTo>
                    <a:cubicBezTo>
                      <a:pt x="70" y="135"/>
                      <a:pt x="81" y="145"/>
                      <a:pt x="81" y="158"/>
                    </a:cubicBezTo>
                    <a:cubicBezTo>
                      <a:pt x="81" y="171"/>
                      <a:pt x="70" y="182"/>
                      <a:pt x="57" y="182"/>
                    </a:cubicBezTo>
                    <a:close/>
                    <a:moveTo>
                      <a:pt x="617" y="172"/>
                    </a:moveTo>
                    <a:lnTo>
                      <a:pt x="483" y="172"/>
                    </a:lnTo>
                    <a:cubicBezTo>
                      <a:pt x="479" y="172"/>
                      <a:pt x="476" y="169"/>
                      <a:pt x="476" y="165"/>
                    </a:cubicBezTo>
                    <a:cubicBezTo>
                      <a:pt x="476" y="161"/>
                      <a:pt x="479" y="158"/>
                      <a:pt x="483" y="158"/>
                    </a:cubicBezTo>
                    <a:lnTo>
                      <a:pt x="617" y="158"/>
                    </a:lnTo>
                    <a:cubicBezTo>
                      <a:pt x="621" y="158"/>
                      <a:pt x="624" y="161"/>
                      <a:pt x="624" y="165"/>
                    </a:cubicBezTo>
                    <a:cubicBezTo>
                      <a:pt x="624" y="169"/>
                      <a:pt x="621" y="172"/>
                      <a:pt x="617" y="172"/>
                    </a:cubicBezTo>
                    <a:close/>
                    <a:moveTo>
                      <a:pt x="617" y="146"/>
                    </a:moveTo>
                    <a:lnTo>
                      <a:pt x="483" y="146"/>
                    </a:lnTo>
                    <a:cubicBezTo>
                      <a:pt x="479" y="146"/>
                      <a:pt x="476" y="143"/>
                      <a:pt x="476" y="139"/>
                    </a:cubicBezTo>
                    <a:cubicBezTo>
                      <a:pt x="476" y="135"/>
                      <a:pt x="479" y="132"/>
                      <a:pt x="483" y="132"/>
                    </a:cubicBezTo>
                    <a:lnTo>
                      <a:pt x="617" y="132"/>
                    </a:lnTo>
                    <a:cubicBezTo>
                      <a:pt x="621" y="132"/>
                      <a:pt x="624" y="135"/>
                      <a:pt x="624" y="139"/>
                    </a:cubicBezTo>
                    <a:cubicBezTo>
                      <a:pt x="624" y="143"/>
                      <a:pt x="621" y="146"/>
                      <a:pt x="617" y="146"/>
                    </a:cubicBezTo>
                    <a:close/>
                    <a:moveTo>
                      <a:pt x="617" y="120"/>
                    </a:moveTo>
                    <a:lnTo>
                      <a:pt x="483" y="120"/>
                    </a:lnTo>
                    <a:cubicBezTo>
                      <a:pt x="479" y="120"/>
                      <a:pt x="476" y="117"/>
                      <a:pt x="476" y="113"/>
                    </a:cubicBezTo>
                    <a:cubicBezTo>
                      <a:pt x="476" y="109"/>
                      <a:pt x="479" y="106"/>
                      <a:pt x="483" y="106"/>
                    </a:cubicBezTo>
                    <a:lnTo>
                      <a:pt x="617" y="106"/>
                    </a:lnTo>
                    <a:cubicBezTo>
                      <a:pt x="621" y="106"/>
                      <a:pt x="624" y="109"/>
                      <a:pt x="624" y="113"/>
                    </a:cubicBezTo>
                    <a:cubicBezTo>
                      <a:pt x="624" y="117"/>
                      <a:pt x="621" y="120"/>
                      <a:pt x="617" y="12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 dirty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C3093D8-80EF-44A1-8180-C4A0DAEF12D8}"/>
              </a:ext>
            </a:extLst>
          </p:cNvPr>
          <p:cNvGrpSpPr/>
          <p:nvPr/>
        </p:nvGrpSpPr>
        <p:grpSpPr>
          <a:xfrm>
            <a:off x="6241074" y="2132755"/>
            <a:ext cx="977095" cy="977095"/>
            <a:chOff x="6366220" y="2175024"/>
            <a:chExt cx="996688" cy="996688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193AE9C-9768-4FB0-A4E5-6AB6B51EDF2C}"/>
                </a:ext>
              </a:extLst>
            </p:cNvPr>
            <p:cNvSpPr/>
            <p:nvPr/>
          </p:nvSpPr>
          <p:spPr bwMode="auto">
            <a:xfrm>
              <a:off x="6366220" y="2175024"/>
              <a:ext cx="996688" cy="996688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rgbClr val="F8F8F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solidFill>
                  <a:srgbClr val="505050"/>
                </a:soli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6F8D8D81-FFA7-42B2-B0D5-8074D56B214F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6607025" y="2471670"/>
              <a:ext cx="515079" cy="321369"/>
            </a:xfrm>
            <a:custGeom>
              <a:avLst/>
              <a:gdLst>
                <a:gd name="T0" fmla="*/ 398 w 439"/>
                <a:gd name="T1" fmla="*/ 177 h 273"/>
                <a:gd name="T2" fmla="*/ 439 w 439"/>
                <a:gd name="T3" fmla="*/ 226 h 273"/>
                <a:gd name="T4" fmla="*/ 398 w 439"/>
                <a:gd name="T5" fmla="*/ 273 h 273"/>
                <a:gd name="T6" fmla="*/ 162 w 439"/>
                <a:gd name="T7" fmla="*/ 273 h 273"/>
                <a:gd name="T8" fmla="*/ 101 w 439"/>
                <a:gd name="T9" fmla="*/ 211 h 273"/>
                <a:gd name="T10" fmla="*/ 160 w 439"/>
                <a:gd name="T11" fmla="*/ 155 h 273"/>
                <a:gd name="T12" fmla="*/ 217 w 439"/>
                <a:gd name="T13" fmla="*/ 85 h 273"/>
                <a:gd name="T14" fmla="*/ 302 w 439"/>
                <a:gd name="T15" fmla="*/ 118 h 273"/>
                <a:gd name="T16" fmla="*/ 362 w 439"/>
                <a:gd name="T17" fmla="*/ 116 h 273"/>
                <a:gd name="T18" fmla="*/ 398 w 439"/>
                <a:gd name="T19" fmla="*/ 177 h 273"/>
                <a:gd name="T20" fmla="*/ 86 w 439"/>
                <a:gd name="T21" fmla="*/ 213 h 273"/>
                <a:gd name="T22" fmla="*/ 149 w 439"/>
                <a:gd name="T23" fmla="*/ 144 h 273"/>
                <a:gd name="T24" fmla="*/ 213 w 439"/>
                <a:gd name="T25" fmla="*/ 73 h 273"/>
                <a:gd name="T26" fmla="*/ 305 w 439"/>
                <a:gd name="T27" fmla="*/ 103 h 273"/>
                <a:gd name="T28" fmla="*/ 336 w 439"/>
                <a:gd name="T29" fmla="*/ 97 h 273"/>
                <a:gd name="T30" fmla="*/ 276 w 439"/>
                <a:gd name="T31" fmla="*/ 19 h 273"/>
                <a:gd name="T32" fmla="*/ 161 w 439"/>
                <a:gd name="T33" fmla="*/ 61 h 273"/>
                <a:gd name="T34" fmla="*/ 92 w 439"/>
                <a:gd name="T35" fmla="*/ 60 h 273"/>
                <a:gd name="T36" fmla="*/ 53 w 439"/>
                <a:gd name="T37" fmla="*/ 135 h 273"/>
                <a:gd name="T38" fmla="*/ 0 w 439"/>
                <a:gd name="T39" fmla="*/ 196 h 273"/>
                <a:gd name="T40" fmla="*/ 59 w 439"/>
                <a:gd name="T41" fmla="*/ 255 h 273"/>
                <a:gd name="T42" fmla="*/ 98 w 439"/>
                <a:gd name="T43" fmla="*/ 255 h 273"/>
                <a:gd name="T44" fmla="*/ 86 w 439"/>
                <a:gd name="T45" fmla="*/ 21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9" h="273">
                  <a:moveTo>
                    <a:pt x="398" y="177"/>
                  </a:moveTo>
                  <a:cubicBezTo>
                    <a:pt x="398" y="177"/>
                    <a:pt x="439" y="181"/>
                    <a:pt x="439" y="226"/>
                  </a:cubicBezTo>
                  <a:cubicBezTo>
                    <a:pt x="439" y="248"/>
                    <a:pt x="427" y="273"/>
                    <a:pt x="398" y="273"/>
                  </a:cubicBezTo>
                  <a:cubicBezTo>
                    <a:pt x="398" y="273"/>
                    <a:pt x="177" y="273"/>
                    <a:pt x="162" y="273"/>
                  </a:cubicBezTo>
                  <a:cubicBezTo>
                    <a:pt x="117" y="273"/>
                    <a:pt x="101" y="242"/>
                    <a:pt x="101" y="211"/>
                  </a:cubicBezTo>
                  <a:cubicBezTo>
                    <a:pt x="101" y="157"/>
                    <a:pt x="160" y="155"/>
                    <a:pt x="160" y="155"/>
                  </a:cubicBezTo>
                  <a:cubicBezTo>
                    <a:pt x="160" y="155"/>
                    <a:pt x="165" y="97"/>
                    <a:pt x="217" y="85"/>
                  </a:cubicBezTo>
                  <a:cubicBezTo>
                    <a:pt x="263" y="75"/>
                    <a:pt x="289" y="99"/>
                    <a:pt x="302" y="118"/>
                  </a:cubicBezTo>
                  <a:cubicBezTo>
                    <a:pt x="302" y="118"/>
                    <a:pt x="330" y="102"/>
                    <a:pt x="362" y="116"/>
                  </a:cubicBezTo>
                  <a:cubicBezTo>
                    <a:pt x="381" y="124"/>
                    <a:pt x="399" y="144"/>
                    <a:pt x="398" y="177"/>
                  </a:cubicBezTo>
                  <a:close/>
                  <a:moveTo>
                    <a:pt x="86" y="213"/>
                  </a:moveTo>
                  <a:cubicBezTo>
                    <a:pt x="86" y="153"/>
                    <a:pt x="149" y="144"/>
                    <a:pt x="149" y="144"/>
                  </a:cubicBezTo>
                  <a:cubicBezTo>
                    <a:pt x="149" y="144"/>
                    <a:pt x="157" y="87"/>
                    <a:pt x="213" y="73"/>
                  </a:cubicBezTo>
                  <a:cubicBezTo>
                    <a:pt x="258" y="62"/>
                    <a:pt x="291" y="81"/>
                    <a:pt x="305" y="103"/>
                  </a:cubicBezTo>
                  <a:cubicBezTo>
                    <a:pt x="305" y="103"/>
                    <a:pt x="315" y="97"/>
                    <a:pt x="336" y="97"/>
                  </a:cubicBezTo>
                  <a:cubicBezTo>
                    <a:pt x="334" y="78"/>
                    <a:pt x="320" y="37"/>
                    <a:pt x="276" y="19"/>
                  </a:cubicBezTo>
                  <a:cubicBezTo>
                    <a:pt x="225" y="0"/>
                    <a:pt x="181" y="24"/>
                    <a:pt x="161" y="61"/>
                  </a:cubicBezTo>
                  <a:cubicBezTo>
                    <a:pt x="161" y="61"/>
                    <a:pt x="129" y="41"/>
                    <a:pt x="92" y="60"/>
                  </a:cubicBezTo>
                  <a:cubicBezTo>
                    <a:pt x="66" y="74"/>
                    <a:pt x="50" y="105"/>
                    <a:pt x="53" y="135"/>
                  </a:cubicBezTo>
                  <a:cubicBezTo>
                    <a:pt x="53" y="135"/>
                    <a:pt x="0" y="139"/>
                    <a:pt x="0" y="196"/>
                  </a:cubicBezTo>
                  <a:cubicBezTo>
                    <a:pt x="0" y="227"/>
                    <a:pt x="28" y="255"/>
                    <a:pt x="59" y="255"/>
                  </a:cubicBezTo>
                  <a:cubicBezTo>
                    <a:pt x="98" y="255"/>
                    <a:pt x="98" y="255"/>
                    <a:pt x="98" y="255"/>
                  </a:cubicBezTo>
                  <a:cubicBezTo>
                    <a:pt x="88" y="240"/>
                    <a:pt x="86" y="225"/>
                    <a:pt x="86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dirty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7FCD66A-A638-4E13-994B-F203D7C8F880}"/>
              </a:ext>
            </a:extLst>
          </p:cNvPr>
          <p:cNvGrpSpPr/>
          <p:nvPr/>
        </p:nvGrpSpPr>
        <p:grpSpPr>
          <a:xfrm>
            <a:off x="3834789" y="3059108"/>
            <a:ext cx="977095" cy="977095"/>
            <a:chOff x="3911684" y="3119953"/>
            <a:chExt cx="996688" cy="99668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9647D18-B0C6-4B0B-9779-1A22325D1C24}"/>
                </a:ext>
              </a:extLst>
            </p:cNvPr>
            <p:cNvSpPr/>
            <p:nvPr/>
          </p:nvSpPr>
          <p:spPr bwMode="auto">
            <a:xfrm>
              <a:off x="3911684" y="3119953"/>
              <a:ext cx="996688" cy="996688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rgbClr val="F8F8F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solidFill>
                  <a:srgbClr val="505050"/>
                </a:solidFill>
                <a:latin typeface="Segoe UI Semilight"/>
                <a:cs typeface="Segoe UI" pitchFamily="34" charset="0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34AC1A2-A588-4449-80A2-971A23C56DD9}"/>
                </a:ext>
              </a:extLst>
            </p:cNvPr>
            <p:cNvGrpSpPr/>
            <p:nvPr/>
          </p:nvGrpSpPr>
          <p:grpSpPr>
            <a:xfrm>
              <a:off x="4138175" y="3391800"/>
              <a:ext cx="543706" cy="460677"/>
              <a:chOff x="7381524" y="3236408"/>
              <a:chExt cx="615729" cy="521701"/>
            </a:xfrm>
          </p:grpSpPr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D6898282-2E95-4B4A-9E80-AD86ED2FAD06}"/>
                  </a:ext>
                </a:extLst>
              </p:cNvPr>
              <p:cNvSpPr/>
              <p:nvPr/>
            </p:nvSpPr>
            <p:spPr>
              <a:xfrm>
                <a:off x="7582820" y="3627981"/>
                <a:ext cx="157487" cy="7854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8"/>
                  <a:gd name="f7" fmla="val 24"/>
                  <a:gd name="f8" fmla="val 42"/>
                  <a:gd name="f9" fmla="val 11"/>
                  <a:gd name="f10" fmla="val 22"/>
                  <a:gd name="f11" fmla="val 47"/>
                  <a:gd name="f12" fmla="val 23"/>
                  <a:gd name="f13" fmla="val 45"/>
                  <a:gd name="f14" fmla="val 3"/>
                  <a:gd name="f15" fmla="val 1"/>
                  <a:gd name="f16" fmla="val 6"/>
                  <a:gd name="f17" fmla="+- 0 0 -90"/>
                  <a:gd name="f18" fmla="*/ f3 1 48"/>
                  <a:gd name="f19" fmla="*/ f4 1 24"/>
                  <a:gd name="f20" fmla="val f5"/>
                  <a:gd name="f21" fmla="val f6"/>
                  <a:gd name="f22" fmla="val f7"/>
                  <a:gd name="f23" fmla="*/ f17 f0 1"/>
                  <a:gd name="f24" fmla="+- f22 0 f20"/>
                  <a:gd name="f25" fmla="+- f21 0 f20"/>
                  <a:gd name="f26" fmla="*/ f23 1 f2"/>
                  <a:gd name="f27" fmla="*/ f25 1 48"/>
                  <a:gd name="f28" fmla="*/ f24 1 24"/>
                  <a:gd name="f29" fmla="*/ 42 f25 1"/>
                  <a:gd name="f30" fmla="*/ 0 f24 1"/>
                  <a:gd name="f31" fmla="*/ 11 f24 1"/>
                  <a:gd name="f32" fmla="*/ 48 f25 1"/>
                  <a:gd name="f33" fmla="*/ 22 f24 1"/>
                  <a:gd name="f34" fmla="*/ 45 f25 1"/>
                  <a:gd name="f35" fmla="*/ 23 f24 1"/>
                  <a:gd name="f36" fmla="*/ 3 f25 1"/>
                  <a:gd name="f37" fmla="*/ 0 f25 1"/>
                  <a:gd name="f38" fmla="*/ 6 f25 1"/>
                  <a:gd name="f39" fmla="+- f26 0 f1"/>
                  <a:gd name="f40" fmla="*/ f29 1 48"/>
                  <a:gd name="f41" fmla="*/ f30 1 24"/>
                  <a:gd name="f42" fmla="*/ f31 1 24"/>
                  <a:gd name="f43" fmla="*/ f32 1 48"/>
                  <a:gd name="f44" fmla="*/ f33 1 24"/>
                  <a:gd name="f45" fmla="*/ f34 1 48"/>
                  <a:gd name="f46" fmla="*/ f35 1 24"/>
                  <a:gd name="f47" fmla="*/ f36 1 48"/>
                  <a:gd name="f48" fmla="*/ f37 1 48"/>
                  <a:gd name="f49" fmla="*/ f38 1 48"/>
                  <a:gd name="f50" fmla="*/ 0 1 f27"/>
                  <a:gd name="f51" fmla="*/ f21 1 f27"/>
                  <a:gd name="f52" fmla="*/ 0 1 f28"/>
                  <a:gd name="f53" fmla="*/ f22 1 f28"/>
                  <a:gd name="f54" fmla="*/ f40 1 f27"/>
                  <a:gd name="f55" fmla="*/ f41 1 f28"/>
                  <a:gd name="f56" fmla="*/ f42 1 f28"/>
                  <a:gd name="f57" fmla="*/ f43 1 f27"/>
                  <a:gd name="f58" fmla="*/ f44 1 f28"/>
                  <a:gd name="f59" fmla="*/ f45 1 f27"/>
                  <a:gd name="f60" fmla="*/ f46 1 f28"/>
                  <a:gd name="f61" fmla="*/ f47 1 f27"/>
                  <a:gd name="f62" fmla="*/ f48 1 f27"/>
                  <a:gd name="f63" fmla="*/ f49 1 f27"/>
                  <a:gd name="f64" fmla="*/ f50 f18 1"/>
                  <a:gd name="f65" fmla="*/ f51 f18 1"/>
                  <a:gd name="f66" fmla="*/ f53 f19 1"/>
                  <a:gd name="f67" fmla="*/ f52 f19 1"/>
                  <a:gd name="f68" fmla="*/ f54 f18 1"/>
                  <a:gd name="f69" fmla="*/ f55 f19 1"/>
                  <a:gd name="f70" fmla="*/ f56 f19 1"/>
                  <a:gd name="f71" fmla="*/ f57 f18 1"/>
                  <a:gd name="f72" fmla="*/ f58 f19 1"/>
                  <a:gd name="f73" fmla="*/ f59 f18 1"/>
                  <a:gd name="f74" fmla="*/ f60 f19 1"/>
                  <a:gd name="f75" fmla="*/ f61 f18 1"/>
                  <a:gd name="f76" fmla="*/ f62 f18 1"/>
                  <a:gd name="f77" fmla="*/ f63 f1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9">
                    <a:pos x="f68" y="f69"/>
                  </a:cxn>
                  <a:cxn ang="f39">
                    <a:pos x="f68" y="f70"/>
                  </a:cxn>
                  <a:cxn ang="f39">
                    <a:pos x="f71" y="f72"/>
                  </a:cxn>
                  <a:cxn ang="f39">
                    <a:pos x="f73" y="f74"/>
                  </a:cxn>
                  <a:cxn ang="f39">
                    <a:pos x="f75" y="f74"/>
                  </a:cxn>
                  <a:cxn ang="f39">
                    <a:pos x="f76" y="f72"/>
                  </a:cxn>
                  <a:cxn ang="f39">
                    <a:pos x="f77" y="f70"/>
                  </a:cxn>
                  <a:cxn ang="f39">
                    <a:pos x="f77" y="f69"/>
                  </a:cxn>
                </a:cxnLst>
                <a:rect l="f64" t="f67" r="f65" b="f66"/>
                <a:pathLst>
                  <a:path w="48" h="24">
                    <a:moveTo>
                      <a:pt x="f8" y="f5"/>
                    </a:moveTo>
                    <a:cubicBezTo>
                      <a:pt x="f8" y="f9"/>
                      <a:pt x="f8" y="f9"/>
                      <a:pt x="f8" y="f9"/>
                    </a:cubicBezTo>
                    <a:cubicBezTo>
                      <a:pt x="f6" y="f10"/>
                      <a:pt x="f6" y="f10"/>
                      <a:pt x="f6" y="f10"/>
                    </a:cubicBezTo>
                    <a:cubicBezTo>
                      <a:pt x="f6" y="f7"/>
                      <a:pt x="f11" y="f12"/>
                      <a:pt x="f13" y="f12"/>
                    </a:cubicBezTo>
                    <a:cubicBezTo>
                      <a:pt x="f14" y="f12"/>
                      <a:pt x="f14" y="f12"/>
                      <a:pt x="f14" y="f12"/>
                    </a:cubicBezTo>
                    <a:cubicBezTo>
                      <a:pt x="f15" y="f12"/>
                      <a:pt x="f5" y="f7"/>
                      <a:pt x="f5" y="f10"/>
                    </a:cubicBezTo>
                    <a:cubicBezTo>
                      <a:pt x="f16" y="f9"/>
                      <a:pt x="f16" y="f9"/>
                      <a:pt x="f16" y="f9"/>
                    </a:cubicBezTo>
                    <a:cubicBezTo>
                      <a:pt x="f16" y="f5"/>
                      <a:pt x="f16" y="f5"/>
                      <a:pt x="f16" y="f5"/>
                    </a:cubicBez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3" name="Freeform 6">
                <a:extLst>
                  <a:ext uri="{FF2B5EF4-FFF2-40B4-BE49-F238E27FC236}">
                    <a16:creationId xmlns:a16="http://schemas.microsoft.com/office/drawing/2014/main" id="{D5343B03-7B36-49C2-887C-D61AF76C16F5}"/>
                  </a:ext>
                </a:extLst>
              </p:cNvPr>
              <p:cNvSpPr/>
              <p:nvPr/>
            </p:nvSpPr>
            <p:spPr>
              <a:xfrm>
                <a:off x="7381524" y="3236408"/>
                <a:ext cx="554153" cy="39274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"/>
                  <a:gd name="f7" fmla="val 120"/>
                  <a:gd name="f8" fmla="val 118"/>
                  <a:gd name="f9" fmla="val 10"/>
                  <a:gd name="f10" fmla="val 4"/>
                  <a:gd name="f11" fmla="val 115"/>
                  <a:gd name="f12" fmla="val 110"/>
                  <a:gd name="f13" fmla="val 158"/>
                  <a:gd name="f14" fmla="val 164"/>
                  <a:gd name="f15" fmla="val 29"/>
                  <a:gd name="f16" fmla="+- 0 0 -90"/>
                  <a:gd name="f17" fmla="*/ f3 1 168"/>
                  <a:gd name="f18" fmla="*/ f4 1 120"/>
                  <a:gd name="f19" fmla="val f5"/>
                  <a:gd name="f20" fmla="val f6"/>
                  <a:gd name="f21" fmla="val f7"/>
                  <a:gd name="f22" fmla="*/ f16 f0 1"/>
                  <a:gd name="f23" fmla="+- f21 0 f19"/>
                  <a:gd name="f24" fmla="+- f20 0 f19"/>
                  <a:gd name="f25" fmla="*/ f22 1 f2"/>
                  <a:gd name="f26" fmla="*/ f24 1 168"/>
                  <a:gd name="f27" fmla="*/ f23 1 120"/>
                  <a:gd name="f28" fmla="*/ 118 f24 1"/>
                  <a:gd name="f29" fmla="*/ 120 f23 1"/>
                  <a:gd name="f30" fmla="*/ 10 f24 1"/>
                  <a:gd name="f31" fmla="*/ 0 f24 1"/>
                  <a:gd name="f32" fmla="*/ 110 f23 1"/>
                  <a:gd name="f33" fmla="*/ 10 f23 1"/>
                  <a:gd name="f34" fmla="*/ 0 f23 1"/>
                  <a:gd name="f35" fmla="*/ 158 f24 1"/>
                  <a:gd name="f36" fmla="*/ 168 f24 1"/>
                  <a:gd name="f37" fmla="*/ 29 f23 1"/>
                  <a:gd name="f38" fmla="+- f25 0 f1"/>
                  <a:gd name="f39" fmla="*/ f28 1 168"/>
                  <a:gd name="f40" fmla="*/ f29 1 120"/>
                  <a:gd name="f41" fmla="*/ f30 1 168"/>
                  <a:gd name="f42" fmla="*/ f31 1 168"/>
                  <a:gd name="f43" fmla="*/ f32 1 120"/>
                  <a:gd name="f44" fmla="*/ f33 1 120"/>
                  <a:gd name="f45" fmla="*/ f34 1 120"/>
                  <a:gd name="f46" fmla="*/ f35 1 168"/>
                  <a:gd name="f47" fmla="*/ f36 1 168"/>
                  <a:gd name="f48" fmla="*/ f37 1 120"/>
                  <a:gd name="f49" fmla="*/ 0 1 f26"/>
                  <a:gd name="f50" fmla="*/ f20 1 f26"/>
                  <a:gd name="f51" fmla="*/ 0 1 f27"/>
                  <a:gd name="f52" fmla="*/ f21 1 f27"/>
                  <a:gd name="f53" fmla="*/ f39 1 f26"/>
                  <a:gd name="f54" fmla="*/ f40 1 f27"/>
                  <a:gd name="f55" fmla="*/ f41 1 f26"/>
                  <a:gd name="f56" fmla="*/ f42 1 f26"/>
                  <a:gd name="f57" fmla="*/ f43 1 f27"/>
                  <a:gd name="f58" fmla="*/ f44 1 f27"/>
                  <a:gd name="f59" fmla="*/ f45 1 f27"/>
                  <a:gd name="f60" fmla="*/ f46 1 f26"/>
                  <a:gd name="f61" fmla="*/ f47 1 f26"/>
                  <a:gd name="f62" fmla="*/ f48 1 f27"/>
                  <a:gd name="f63" fmla="*/ f49 f17 1"/>
                  <a:gd name="f64" fmla="*/ f50 f17 1"/>
                  <a:gd name="f65" fmla="*/ f52 f18 1"/>
                  <a:gd name="f66" fmla="*/ f51 f18 1"/>
                  <a:gd name="f67" fmla="*/ f53 f17 1"/>
                  <a:gd name="f68" fmla="*/ f54 f18 1"/>
                  <a:gd name="f69" fmla="*/ f55 f17 1"/>
                  <a:gd name="f70" fmla="*/ f56 f17 1"/>
                  <a:gd name="f71" fmla="*/ f57 f18 1"/>
                  <a:gd name="f72" fmla="*/ f58 f18 1"/>
                  <a:gd name="f73" fmla="*/ f59 f18 1"/>
                  <a:gd name="f74" fmla="*/ f60 f17 1"/>
                  <a:gd name="f75" fmla="*/ f61 f17 1"/>
                  <a:gd name="f76" fmla="*/ f62 f1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8">
                    <a:pos x="f67" y="f68"/>
                  </a:cxn>
                  <a:cxn ang="f38">
                    <a:pos x="f69" y="f68"/>
                  </a:cxn>
                  <a:cxn ang="f38">
                    <a:pos x="f70" y="f71"/>
                  </a:cxn>
                  <a:cxn ang="f38">
                    <a:pos x="f70" y="f72"/>
                  </a:cxn>
                  <a:cxn ang="f38">
                    <a:pos x="f69" y="f73"/>
                  </a:cxn>
                  <a:cxn ang="f38">
                    <a:pos x="f74" y="f73"/>
                  </a:cxn>
                  <a:cxn ang="f38">
                    <a:pos x="f75" y="f72"/>
                  </a:cxn>
                  <a:cxn ang="f38">
                    <a:pos x="f75" y="f76"/>
                  </a:cxn>
                </a:cxnLst>
                <a:rect l="f63" t="f66" r="f64" b="f65"/>
                <a:pathLst>
                  <a:path w="168" h="120">
                    <a:moveTo>
                      <a:pt x="f8" y="f7"/>
                    </a:moveTo>
                    <a:cubicBezTo>
                      <a:pt x="f9" y="f7"/>
                      <a:pt x="f9" y="f7"/>
                      <a:pt x="f9" y="f7"/>
                    </a:cubicBezTo>
                    <a:cubicBezTo>
                      <a:pt x="f10" y="f7"/>
                      <a:pt x="f5" y="f11"/>
                      <a:pt x="f5" y="f12"/>
                    </a:cubicBezTo>
                    <a:cubicBezTo>
                      <a:pt x="f5" y="f9"/>
                      <a:pt x="f5" y="f9"/>
                      <a:pt x="f5" y="f9"/>
                    </a:cubicBezTo>
                    <a:cubicBezTo>
                      <a:pt x="f5" y="f10"/>
                      <a:pt x="f10" y="f5"/>
                      <a:pt x="f9" y="f5"/>
                    </a:cubicBezTo>
                    <a:cubicBezTo>
                      <a:pt x="f13" y="f5"/>
                      <a:pt x="f13" y="f5"/>
                      <a:pt x="f13" y="f5"/>
                    </a:cubicBezTo>
                    <a:cubicBezTo>
                      <a:pt x="f14" y="f5"/>
                      <a:pt x="f6" y="f10"/>
                      <a:pt x="f6" y="f9"/>
                    </a:cubicBezTo>
                    <a:cubicBezTo>
                      <a:pt x="f6" y="f15"/>
                      <a:pt x="f6" y="f15"/>
                      <a:pt x="f6" y="f15"/>
                    </a:cubicBez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03F6CC78-CED3-4B43-AB0E-A5D162675A62}"/>
                  </a:ext>
                </a:extLst>
              </p:cNvPr>
              <p:cNvSpPr/>
              <p:nvPr/>
            </p:nvSpPr>
            <p:spPr>
              <a:xfrm>
                <a:off x="7388629" y="3558807"/>
                <a:ext cx="381277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381277"/>
                  <a:gd name="f7" fmla="val 212612"/>
                  <a:gd name="f8" fmla="+- 0 0 -90"/>
                  <a:gd name="f9" fmla="*/ f3 1 381277"/>
                  <a:gd name="f10" fmla="*/ f4 1 0"/>
                  <a:gd name="f11" fmla="val f5"/>
                  <a:gd name="f12" fmla="val f6"/>
                  <a:gd name="f13" fmla="*/ f8 f0 1"/>
                  <a:gd name="f14" fmla="+- f11 0 f11"/>
                  <a:gd name="f15" fmla="+- f12 0 f11"/>
                  <a:gd name="f16" fmla="*/ f13 1 f2"/>
                  <a:gd name="f17" fmla="*/ f15 1 381277"/>
                  <a:gd name="f18" fmla="*/ f14 1 0"/>
                  <a:gd name="f19" fmla="+- f16 0 f1"/>
                  <a:gd name="f20" fmla="*/ 0 1 f17"/>
                  <a:gd name="f21" fmla="*/ 0 1 f18"/>
                  <a:gd name="f22" fmla="*/ 212612 1 f17"/>
                  <a:gd name="f23" fmla="*/ 381277 1 f17"/>
                  <a:gd name="f24" fmla="*/ 1 1 f18"/>
                  <a:gd name="f25" fmla="*/ f20 f9 1"/>
                  <a:gd name="f26" fmla="*/ f23 f9 1"/>
                  <a:gd name="f27" fmla="*/ f24 f10 1"/>
                  <a:gd name="f28" fmla="*/ f21 f10 1"/>
                  <a:gd name="f29" fmla="*/ f22 f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9">
                    <a:pos x="f25" y="f28"/>
                  </a:cxn>
                  <a:cxn ang="f19">
                    <a:pos x="f29" y="f28"/>
                  </a:cxn>
                  <a:cxn ang="f19">
                    <a:pos x="f26" y="f28"/>
                  </a:cxn>
                </a:cxnLst>
                <a:rect l="f25" t="f28" r="f26" b="f27"/>
                <a:pathLst>
                  <a:path w="381277">
                    <a:moveTo>
                      <a:pt x="f5" y="f5"/>
                    </a:moveTo>
                    <a:lnTo>
                      <a:pt x="f7" y="f5"/>
                    </a:lnTo>
                    <a:lnTo>
                      <a:pt x="f6" y="f5"/>
                    </a:ln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9BF38ED0-5753-46D5-9EF8-9AF1D73775EB}"/>
                  </a:ext>
                </a:extLst>
              </p:cNvPr>
              <p:cNvSpPr/>
              <p:nvPr/>
            </p:nvSpPr>
            <p:spPr>
              <a:xfrm>
                <a:off x="7769906" y="3330198"/>
                <a:ext cx="227347" cy="42791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69"/>
                  <a:gd name="f7" fmla="val 131"/>
                  <a:gd name="f8" fmla="val 118"/>
                  <a:gd name="f9" fmla="val 126"/>
                  <a:gd name="f10" fmla="val 64"/>
                  <a:gd name="f11" fmla="val 56"/>
                  <a:gd name="f12" fmla="val 12"/>
                  <a:gd name="f13" fmla="val 4"/>
                  <a:gd name="f14" fmla="val 13"/>
                  <a:gd name="f15" fmla="+- 0 0 -90"/>
                  <a:gd name="f16" fmla="*/ f3 1 69"/>
                  <a:gd name="f17" fmla="*/ f4 1 131"/>
                  <a:gd name="f18" fmla="val f5"/>
                  <a:gd name="f19" fmla="val f6"/>
                  <a:gd name="f20" fmla="val f7"/>
                  <a:gd name="f21" fmla="*/ f15 f0 1"/>
                  <a:gd name="f22" fmla="+- f20 0 f18"/>
                  <a:gd name="f23" fmla="+- f19 0 f18"/>
                  <a:gd name="f24" fmla="*/ f21 1 f2"/>
                  <a:gd name="f25" fmla="*/ f23 1 69"/>
                  <a:gd name="f26" fmla="*/ f22 1 131"/>
                  <a:gd name="f27" fmla="*/ 69 f23 1"/>
                  <a:gd name="f28" fmla="*/ 118 f22 1"/>
                  <a:gd name="f29" fmla="*/ 56 f23 1"/>
                  <a:gd name="f30" fmla="*/ 131 f22 1"/>
                  <a:gd name="f31" fmla="*/ 12 f23 1"/>
                  <a:gd name="f32" fmla="*/ 0 f23 1"/>
                  <a:gd name="f33" fmla="*/ 13 f22 1"/>
                  <a:gd name="f34" fmla="*/ 0 f22 1"/>
                  <a:gd name="f35" fmla="+- f24 0 f1"/>
                  <a:gd name="f36" fmla="*/ f27 1 69"/>
                  <a:gd name="f37" fmla="*/ f28 1 131"/>
                  <a:gd name="f38" fmla="*/ f29 1 69"/>
                  <a:gd name="f39" fmla="*/ f30 1 131"/>
                  <a:gd name="f40" fmla="*/ f31 1 69"/>
                  <a:gd name="f41" fmla="*/ f32 1 69"/>
                  <a:gd name="f42" fmla="*/ f33 1 131"/>
                  <a:gd name="f43" fmla="*/ f34 1 131"/>
                  <a:gd name="f44" fmla="*/ 0 1 f25"/>
                  <a:gd name="f45" fmla="*/ f19 1 f25"/>
                  <a:gd name="f46" fmla="*/ 0 1 f26"/>
                  <a:gd name="f47" fmla="*/ f20 1 f26"/>
                  <a:gd name="f48" fmla="*/ f36 1 f25"/>
                  <a:gd name="f49" fmla="*/ f37 1 f26"/>
                  <a:gd name="f50" fmla="*/ f38 1 f25"/>
                  <a:gd name="f51" fmla="*/ f39 1 f26"/>
                  <a:gd name="f52" fmla="*/ f40 1 f25"/>
                  <a:gd name="f53" fmla="*/ f41 1 f25"/>
                  <a:gd name="f54" fmla="*/ f42 1 f26"/>
                  <a:gd name="f55" fmla="*/ f43 1 f26"/>
                  <a:gd name="f56" fmla="*/ f44 f16 1"/>
                  <a:gd name="f57" fmla="*/ f45 f16 1"/>
                  <a:gd name="f58" fmla="*/ f47 f17 1"/>
                  <a:gd name="f59" fmla="*/ f46 f17 1"/>
                  <a:gd name="f60" fmla="*/ f48 f16 1"/>
                  <a:gd name="f61" fmla="*/ f49 f17 1"/>
                  <a:gd name="f62" fmla="*/ f50 f16 1"/>
                  <a:gd name="f63" fmla="*/ f51 f17 1"/>
                  <a:gd name="f64" fmla="*/ f52 f16 1"/>
                  <a:gd name="f65" fmla="*/ f53 f16 1"/>
                  <a:gd name="f66" fmla="*/ f54 f17 1"/>
                  <a:gd name="f67" fmla="*/ f55 f1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5">
                    <a:pos x="f60" y="f61"/>
                  </a:cxn>
                  <a:cxn ang="f35">
                    <a:pos x="f62" y="f63"/>
                  </a:cxn>
                  <a:cxn ang="f35">
                    <a:pos x="f64" y="f63"/>
                  </a:cxn>
                  <a:cxn ang="f35">
                    <a:pos x="f65" y="f61"/>
                  </a:cxn>
                  <a:cxn ang="f35">
                    <a:pos x="f65" y="f66"/>
                  </a:cxn>
                  <a:cxn ang="f35">
                    <a:pos x="f64" y="f67"/>
                  </a:cxn>
                  <a:cxn ang="f35">
                    <a:pos x="f62" y="f67"/>
                  </a:cxn>
                  <a:cxn ang="f35">
                    <a:pos x="f60" y="f66"/>
                  </a:cxn>
                  <a:cxn ang="f35">
                    <a:pos x="f60" y="f61"/>
                  </a:cxn>
                </a:cxnLst>
                <a:rect l="f56" t="f59" r="f57" b="f58"/>
                <a:pathLst>
                  <a:path w="69" h="131">
                    <a:moveTo>
                      <a:pt x="f6" y="f8"/>
                    </a:moveTo>
                    <a:cubicBezTo>
                      <a:pt x="f6" y="f9"/>
                      <a:pt x="f10" y="f7"/>
                      <a:pt x="f11" y="f7"/>
                    </a:cubicBezTo>
                    <a:cubicBezTo>
                      <a:pt x="f12" y="f7"/>
                      <a:pt x="f12" y="f7"/>
                      <a:pt x="f12" y="f7"/>
                    </a:cubicBezTo>
                    <a:cubicBezTo>
                      <a:pt x="f13" y="f7"/>
                      <a:pt x="f5" y="f9"/>
                      <a:pt x="f5" y="f8"/>
                    </a:cubicBezTo>
                    <a:cubicBezTo>
                      <a:pt x="f5" y="f14"/>
                      <a:pt x="f5" y="f14"/>
                      <a:pt x="f5" y="f14"/>
                    </a:cubicBezTo>
                    <a:cubicBezTo>
                      <a:pt x="f5" y="f13"/>
                      <a:pt x="f13" y="f5"/>
                      <a:pt x="f12" y="f5"/>
                    </a:cubicBezTo>
                    <a:cubicBezTo>
                      <a:pt x="f11" y="f5"/>
                      <a:pt x="f11" y="f5"/>
                      <a:pt x="f11" y="f5"/>
                    </a:cubicBezTo>
                    <a:cubicBezTo>
                      <a:pt x="f10" y="f5"/>
                      <a:pt x="f6" y="f13"/>
                      <a:pt x="f6" y="f14"/>
                    </a:cubicBezTo>
                    <a:lnTo>
                      <a:pt x="f6" y="f8"/>
                    </a:lnTo>
                    <a:close/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6" name="Line 9">
                <a:extLst>
                  <a:ext uri="{FF2B5EF4-FFF2-40B4-BE49-F238E27FC236}">
                    <a16:creationId xmlns:a16="http://schemas.microsoft.com/office/drawing/2014/main" id="{56222A94-ABB6-4D84-8BC2-43ABDE5F1C65}"/>
                  </a:ext>
                </a:extLst>
              </p:cNvPr>
              <p:cNvSpPr/>
              <p:nvPr/>
            </p:nvSpPr>
            <p:spPr>
              <a:xfrm flipH="1" flipV="1">
                <a:off x="7769906" y="3697146"/>
                <a:ext cx="227347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val f6"/>
                  <a:gd name="f13" fmla="*/ f7 f0 1"/>
                  <a:gd name="f14" fmla="*/ f8 f0 1"/>
                  <a:gd name="f15" fmla="?: f9 f3 1"/>
                  <a:gd name="f16" fmla="?: f10 f4 1"/>
                  <a:gd name="f17" fmla="?: f11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*/ f27 f26 1"/>
                  <a:gd name="f33" fmla="*/ f28 f26 1"/>
                  <a:gd name="f34" fmla="*/ f12 f26 1"/>
                  <a:gd name="f35" fmla="*/ f29 f26 1"/>
                  <a:gd name="f36" fmla="*/ f30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34" y="f34"/>
                  </a:cxn>
                  <a:cxn ang="f25">
                    <a:pos x="f35" y="f36"/>
                  </a:cxn>
                </a:cxnLst>
                <a:rect l="f31" t="f31" r="f32" b="f33"/>
                <a:pathLst>
                  <a:path>
                    <a:moveTo>
                      <a:pt x="f34" y="f34"/>
                    </a:moveTo>
                    <a:lnTo>
                      <a:pt x="f35" y="f36"/>
                    </a:ln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77" name="Line 10">
                <a:extLst>
                  <a:ext uri="{FF2B5EF4-FFF2-40B4-BE49-F238E27FC236}">
                    <a16:creationId xmlns:a16="http://schemas.microsoft.com/office/drawing/2014/main" id="{8522551E-B9D3-4288-9310-E531DF6D5210}"/>
                  </a:ext>
                </a:extLst>
              </p:cNvPr>
              <p:cNvSpPr/>
              <p:nvPr/>
            </p:nvSpPr>
            <p:spPr>
              <a:xfrm>
                <a:off x="7769906" y="3386470"/>
                <a:ext cx="227347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val f6"/>
                  <a:gd name="f13" fmla="*/ f7 f0 1"/>
                  <a:gd name="f14" fmla="*/ f8 f0 1"/>
                  <a:gd name="f15" fmla="?: f9 f3 1"/>
                  <a:gd name="f16" fmla="?: f10 f4 1"/>
                  <a:gd name="f17" fmla="?: f11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*/ f27 f26 1"/>
                  <a:gd name="f33" fmla="*/ f28 f26 1"/>
                  <a:gd name="f34" fmla="*/ f12 f26 1"/>
                  <a:gd name="f35" fmla="*/ f29 f26 1"/>
                  <a:gd name="f36" fmla="*/ f30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34" y="f34"/>
                  </a:cxn>
                  <a:cxn ang="f25">
                    <a:pos x="f35" y="f36"/>
                  </a:cxn>
                </a:cxnLst>
                <a:rect l="f31" t="f31" r="f32" b="f33"/>
                <a:pathLst>
                  <a:path>
                    <a:moveTo>
                      <a:pt x="f34" y="f34"/>
                    </a:moveTo>
                    <a:lnTo>
                      <a:pt x="f35" y="f36"/>
                    </a:ln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9AF2B4D4-C337-44F0-B76D-232421E24383}"/>
              </a:ext>
            </a:extLst>
          </p:cNvPr>
          <p:cNvSpPr/>
          <p:nvPr/>
        </p:nvSpPr>
        <p:spPr bwMode="auto">
          <a:xfrm>
            <a:off x="1" y="2561046"/>
            <a:ext cx="3393493" cy="194328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403391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67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Drive encryption</a:t>
            </a:r>
          </a:p>
          <a:p>
            <a:pPr algn="r" defTabSz="914367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Remote wipe</a:t>
            </a:r>
          </a:p>
          <a:p>
            <a:pPr algn="r" defTabSz="914367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Business data separation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0EC1CAE-B40B-41CC-B0EE-E4D018E7CE35}"/>
              </a:ext>
            </a:extLst>
          </p:cNvPr>
          <p:cNvGrpSpPr/>
          <p:nvPr/>
        </p:nvGrpSpPr>
        <p:grpSpPr>
          <a:xfrm>
            <a:off x="6982099" y="2554216"/>
            <a:ext cx="1022492" cy="1928768"/>
            <a:chOff x="7122104" y="2604937"/>
            <a:chExt cx="1042995" cy="1967444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287DB82-93FD-4B69-8348-6B5248A6E4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88614" y="2338428"/>
              <a:ext cx="0" cy="533018"/>
            </a:xfrm>
            <a:prstGeom prst="line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7E12843-D6CD-442B-B896-231F114ED7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88613" y="4293479"/>
              <a:ext cx="0" cy="533018"/>
            </a:xfrm>
            <a:prstGeom prst="line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CFB79D9-76C6-4A80-8CCA-05E9CDEE5B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32081" y="2604937"/>
              <a:ext cx="0" cy="1967444"/>
            </a:xfrm>
            <a:prstGeom prst="line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7F1A3D9-F2E4-41A6-8955-73FC72F488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898590" y="3322150"/>
              <a:ext cx="0" cy="533018"/>
            </a:xfrm>
            <a:prstGeom prst="line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D0308916-5A74-49C8-A7D2-C92E5EEF34C5}"/>
              </a:ext>
            </a:extLst>
          </p:cNvPr>
          <p:cNvSpPr/>
          <p:nvPr/>
        </p:nvSpPr>
        <p:spPr bwMode="auto">
          <a:xfrm>
            <a:off x="7991864" y="2112324"/>
            <a:ext cx="3497126" cy="415617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03391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67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File encryption </a:t>
            </a:r>
          </a:p>
          <a:p>
            <a:pPr defTabSz="914367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Permissions and rights-based restrictions</a:t>
            </a:r>
          </a:p>
          <a:p>
            <a:pPr defTabSz="914367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DLP actions to prevent sharing</a:t>
            </a:r>
          </a:p>
          <a:p>
            <a:pPr defTabSz="914367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Policy tips &amp; notifications for end-users</a:t>
            </a:r>
          </a:p>
          <a:p>
            <a:pPr defTabSz="914367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Visual markings in documents</a:t>
            </a:r>
          </a:p>
          <a:p>
            <a:pPr defTabSz="914367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Control and protect data in cloud apps with granular policies and anomaly detection</a:t>
            </a:r>
          </a:p>
          <a:p>
            <a:pPr defTabSz="914367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Data retention, expiration, deletion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41A25F0-6A9B-4224-943B-42B6252FD515}"/>
              </a:ext>
            </a:extLst>
          </p:cNvPr>
          <p:cNvCxnSpPr>
            <a:cxnSpLocks/>
          </p:cNvCxnSpPr>
          <p:nvPr/>
        </p:nvCxnSpPr>
        <p:spPr>
          <a:xfrm rot="5400000">
            <a:off x="3660238" y="3257330"/>
            <a:ext cx="0" cy="522540"/>
          </a:xfrm>
          <a:prstGeom prst="line">
            <a:avLst/>
          </a:prstGeom>
          <a:noFill/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2FDE52A-1E32-4027-A175-2EA5CDA1F29C}"/>
              </a:ext>
            </a:extLst>
          </p:cNvPr>
          <p:cNvGrpSpPr/>
          <p:nvPr/>
        </p:nvGrpSpPr>
        <p:grpSpPr>
          <a:xfrm>
            <a:off x="8076122" y="1899456"/>
            <a:ext cx="212869" cy="212869"/>
            <a:chOff x="4680163" y="4626653"/>
            <a:chExt cx="159568" cy="159568"/>
          </a:xfrm>
          <a:solidFill>
            <a:schemeClr val="accent1"/>
          </a:solidFill>
        </p:grpSpPr>
        <p:sp>
          <p:nvSpPr>
            <p:cNvPr id="86" name="Freeform 1826">
              <a:extLst>
                <a:ext uri="{FF2B5EF4-FFF2-40B4-BE49-F238E27FC236}">
                  <a16:creationId xmlns:a16="http://schemas.microsoft.com/office/drawing/2014/main" id="{7291CF9D-B844-47D6-9A92-108BE6F3A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223" y="4670827"/>
              <a:ext cx="87447" cy="71220"/>
            </a:xfrm>
            <a:custGeom>
              <a:avLst/>
              <a:gdLst>
                <a:gd name="T0" fmla="*/ 36 w 97"/>
                <a:gd name="T1" fmla="*/ 79 h 79"/>
                <a:gd name="T2" fmla="*/ 0 w 97"/>
                <a:gd name="T3" fmla="*/ 43 h 79"/>
                <a:gd name="T4" fmla="*/ 12 w 97"/>
                <a:gd name="T5" fmla="*/ 29 h 79"/>
                <a:gd name="T6" fmla="*/ 36 w 97"/>
                <a:gd name="T7" fmla="*/ 50 h 79"/>
                <a:gd name="T8" fmla="*/ 85 w 97"/>
                <a:gd name="T9" fmla="*/ 0 h 79"/>
                <a:gd name="T10" fmla="*/ 97 w 97"/>
                <a:gd name="T11" fmla="*/ 15 h 79"/>
                <a:gd name="T12" fmla="*/ 36 w 97"/>
                <a:gd name="T13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9">
                  <a:moveTo>
                    <a:pt x="36" y="79"/>
                  </a:moveTo>
                  <a:lnTo>
                    <a:pt x="0" y="43"/>
                  </a:lnTo>
                  <a:lnTo>
                    <a:pt x="12" y="29"/>
                  </a:lnTo>
                  <a:lnTo>
                    <a:pt x="36" y="50"/>
                  </a:lnTo>
                  <a:lnTo>
                    <a:pt x="85" y="0"/>
                  </a:lnTo>
                  <a:lnTo>
                    <a:pt x="97" y="15"/>
                  </a:lnTo>
                  <a:lnTo>
                    <a:pt x="36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87" name="Freeform 1828">
              <a:extLst>
                <a:ext uri="{FF2B5EF4-FFF2-40B4-BE49-F238E27FC236}">
                  <a16:creationId xmlns:a16="http://schemas.microsoft.com/office/drawing/2014/main" id="{8FA1CC82-E030-4CE7-9A59-E764C46E18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0163" y="4626653"/>
              <a:ext cx="159568" cy="159568"/>
            </a:xfrm>
            <a:custGeom>
              <a:avLst/>
              <a:gdLst>
                <a:gd name="T0" fmla="*/ 38 w 75"/>
                <a:gd name="T1" fmla="*/ 75 h 75"/>
                <a:gd name="T2" fmla="*/ 0 w 75"/>
                <a:gd name="T3" fmla="*/ 37 h 75"/>
                <a:gd name="T4" fmla="*/ 38 w 75"/>
                <a:gd name="T5" fmla="*/ 0 h 75"/>
                <a:gd name="T6" fmla="*/ 75 w 75"/>
                <a:gd name="T7" fmla="*/ 37 h 75"/>
                <a:gd name="T8" fmla="*/ 38 w 75"/>
                <a:gd name="T9" fmla="*/ 75 h 75"/>
                <a:gd name="T10" fmla="*/ 38 w 75"/>
                <a:gd name="T11" fmla="*/ 8 h 75"/>
                <a:gd name="T12" fmla="*/ 8 w 75"/>
                <a:gd name="T13" fmla="*/ 37 h 75"/>
                <a:gd name="T14" fmla="*/ 38 w 75"/>
                <a:gd name="T15" fmla="*/ 67 h 75"/>
                <a:gd name="T16" fmla="*/ 67 w 75"/>
                <a:gd name="T17" fmla="*/ 37 h 75"/>
                <a:gd name="T18" fmla="*/ 38 w 75"/>
                <a:gd name="T19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75">
                  <a:moveTo>
                    <a:pt x="38" y="75"/>
                  </a:moveTo>
                  <a:cubicBezTo>
                    <a:pt x="17" y="75"/>
                    <a:pt x="0" y="58"/>
                    <a:pt x="0" y="37"/>
                  </a:cubicBezTo>
                  <a:cubicBezTo>
                    <a:pt x="0" y="16"/>
                    <a:pt x="17" y="0"/>
                    <a:pt x="38" y="0"/>
                  </a:cubicBezTo>
                  <a:cubicBezTo>
                    <a:pt x="58" y="0"/>
                    <a:pt x="75" y="16"/>
                    <a:pt x="75" y="37"/>
                  </a:cubicBezTo>
                  <a:cubicBezTo>
                    <a:pt x="75" y="58"/>
                    <a:pt x="58" y="75"/>
                    <a:pt x="38" y="75"/>
                  </a:cubicBezTo>
                  <a:close/>
                  <a:moveTo>
                    <a:pt x="38" y="8"/>
                  </a:moveTo>
                  <a:cubicBezTo>
                    <a:pt x="21" y="8"/>
                    <a:pt x="8" y="21"/>
                    <a:pt x="8" y="37"/>
                  </a:cubicBezTo>
                  <a:cubicBezTo>
                    <a:pt x="8" y="53"/>
                    <a:pt x="21" y="67"/>
                    <a:pt x="38" y="67"/>
                  </a:cubicBezTo>
                  <a:cubicBezTo>
                    <a:pt x="54" y="67"/>
                    <a:pt x="67" y="53"/>
                    <a:pt x="67" y="37"/>
                  </a:cubicBezTo>
                  <a:cubicBezTo>
                    <a:pt x="67" y="21"/>
                    <a:pt x="54" y="8"/>
                    <a:pt x="38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45DEBB3-E43A-4F60-928C-E23CD823ABE9}"/>
              </a:ext>
            </a:extLst>
          </p:cNvPr>
          <p:cNvGrpSpPr/>
          <p:nvPr/>
        </p:nvGrpSpPr>
        <p:grpSpPr>
          <a:xfrm>
            <a:off x="8076122" y="2414872"/>
            <a:ext cx="212869" cy="212869"/>
            <a:chOff x="4680163" y="4626653"/>
            <a:chExt cx="159568" cy="159568"/>
          </a:xfrm>
          <a:solidFill>
            <a:schemeClr val="accent1"/>
          </a:solidFill>
        </p:grpSpPr>
        <p:sp>
          <p:nvSpPr>
            <p:cNvPr id="89" name="Freeform 1826">
              <a:extLst>
                <a:ext uri="{FF2B5EF4-FFF2-40B4-BE49-F238E27FC236}">
                  <a16:creationId xmlns:a16="http://schemas.microsoft.com/office/drawing/2014/main" id="{0D55A96A-4888-41A2-A491-FAFCC756E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223" y="4670827"/>
              <a:ext cx="87447" cy="71220"/>
            </a:xfrm>
            <a:custGeom>
              <a:avLst/>
              <a:gdLst>
                <a:gd name="T0" fmla="*/ 36 w 97"/>
                <a:gd name="T1" fmla="*/ 79 h 79"/>
                <a:gd name="T2" fmla="*/ 0 w 97"/>
                <a:gd name="T3" fmla="*/ 43 h 79"/>
                <a:gd name="T4" fmla="*/ 12 w 97"/>
                <a:gd name="T5" fmla="*/ 29 h 79"/>
                <a:gd name="T6" fmla="*/ 36 w 97"/>
                <a:gd name="T7" fmla="*/ 50 h 79"/>
                <a:gd name="T8" fmla="*/ 85 w 97"/>
                <a:gd name="T9" fmla="*/ 0 h 79"/>
                <a:gd name="T10" fmla="*/ 97 w 97"/>
                <a:gd name="T11" fmla="*/ 15 h 79"/>
                <a:gd name="T12" fmla="*/ 36 w 97"/>
                <a:gd name="T13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9">
                  <a:moveTo>
                    <a:pt x="36" y="79"/>
                  </a:moveTo>
                  <a:lnTo>
                    <a:pt x="0" y="43"/>
                  </a:lnTo>
                  <a:lnTo>
                    <a:pt x="12" y="29"/>
                  </a:lnTo>
                  <a:lnTo>
                    <a:pt x="36" y="50"/>
                  </a:lnTo>
                  <a:lnTo>
                    <a:pt x="85" y="0"/>
                  </a:lnTo>
                  <a:lnTo>
                    <a:pt x="97" y="15"/>
                  </a:lnTo>
                  <a:lnTo>
                    <a:pt x="36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0" name="Freeform 1828">
              <a:extLst>
                <a:ext uri="{FF2B5EF4-FFF2-40B4-BE49-F238E27FC236}">
                  <a16:creationId xmlns:a16="http://schemas.microsoft.com/office/drawing/2014/main" id="{54D0C61B-F494-4521-9472-43116B4E7C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0163" y="4626653"/>
              <a:ext cx="159568" cy="159568"/>
            </a:xfrm>
            <a:custGeom>
              <a:avLst/>
              <a:gdLst>
                <a:gd name="T0" fmla="*/ 38 w 75"/>
                <a:gd name="T1" fmla="*/ 75 h 75"/>
                <a:gd name="T2" fmla="*/ 0 w 75"/>
                <a:gd name="T3" fmla="*/ 37 h 75"/>
                <a:gd name="T4" fmla="*/ 38 w 75"/>
                <a:gd name="T5" fmla="*/ 0 h 75"/>
                <a:gd name="T6" fmla="*/ 75 w 75"/>
                <a:gd name="T7" fmla="*/ 37 h 75"/>
                <a:gd name="T8" fmla="*/ 38 w 75"/>
                <a:gd name="T9" fmla="*/ 75 h 75"/>
                <a:gd name="T10" fmla="*/ 38 w 75"/>
                <a:gd name="T11" fmla="*/ 8 h 75"/>
                <a:gd name="T12" fmla="*/ 8 w 75"/>
                <a:gd name="T13" fmla="*/ 37 h 75"/>
                <a:gd name="T14" fmla="*/ 38 w 75"/>
                <a:gd name="T15" fmla="*/ 67 h 75"/>
                <a:gd name="T16" fmla="*/ 67 w 75"/>
                <a:gd name="T17" fmla="*/ 37 h 75"/>
                <a:gd name="T18" fmla="*/ 38 w 75"/>
                <a:gd name="T19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75">
                  <a:moveTo>
                    <a:pt x="38" y="75"/>
                  </a:moveTo>
                  <a:cubicBezTo>
                    <a:pt x="17" y="75"/>
                    <a:pt x="0" y="58"/>
                    <a:pt x="0" y="37"/>
                  </a:cubicBezTo>
                  <a:cubicBezTo>
                    <a:pt x="0" y="16"/>
                    <a:pt x="17" y="0"/>
                    <a:pt x="38" y="0"/>
                  </a:cubicBezTo>
                  <a:cubicBezTo>
                    <a:pt x="58" y="0"/>
                    <a:pt x="75" y="16"/>
                    <a:pt x="75" y="37"/>
                  </a:cubicBezTo>
                  <a:cubicBezTo>
                    <a:pt x="75" y="58"/>
                    <a:pt x="58" y="75"/>
                    <a:pt x="38" y="75"/>
                  </a:cubicBezTo>
                  <a:close/>
                  <a:moveTo>
                    <a:pt x="38" y="8"/>
                  </a:moveTo>
                  <a:cubicBezTo>
                    <a:pt x="21" y="8"/>
                    <a:pt x="8" y="21"/>
                    <a:pt x="8" y="37"/>
                  </a:cubicBezTo>
                  <a:cubicBezTo>
                    <a:pt x="8" y="53"/>
                    <a:pt x="21" y="67"/>
                    <a:pt x="38" y="67"/>
                  </a:cubicBezTo>
                  <a:cubicBezTo>
                    <a:pt x="54" y="67"/>
                    <a:pt x="67" y="53"/>
                    <a:pt x="67" y="37"/>
                  </a:cubicBezTo>
                  <a:cubicBezTo>
                    <a:pt x="67" y="21"/>
                    <a:pt x="54" y="8"/>
                    <a:pt x="38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B8F4802-BD5F-47DE-A209-E623C2BBE313}"/>
              </a:ext>
            </a:extLst>
          </p:cNvPr>
          <p:cNvGrpSpPr/>
          <p:nvPr/>
        </p:nvGrpSpPr>
        <p:grpSpPr>
          <a:xfrm>
            <a:off x="8076122" y="3212154"/>
            <a:ext cx="212869" cy="212869"/>
            <a:chOff x="4680163" y="4626653"/>
            <a:chExt cx="159568" cy="159568"/>
          </a:xfrm>
          <a:solidFill>
            <a:schemeClr val="accent1"/>
          </a:solidFill>
        </p:grpSpPr>
        <p:sp>
          <p:nvSpPr>
            <p:cNvPr id="92" name="Freeform 1826">
              <a:extLst>
                <a:ext uri="{FF2B5EF4-FFF2-40B4-BE49-F238E27FC236}">
                  <a16:creationId xmlns:a16="http://schemas.microsoft.com/office/drawing/2014/main" id="{6E6E3729-6745-477C-B853-09C08972D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223" y="4670827"/>
              <a:ext cx="87447" cy="71220"/>
            </a:xfrm>
            <a:custGeom>
              <a:avLst/>
              <a:gdLst>
                <a:gd name="T0" fmla="*/ 36 w 97"/>
                <a:gd name="T1" fmla="*/ 79 h 79"/>
                <a:gd name="T2" fmla="*/ 0 w 97"/>
                <a:gd name="T3" fmla="*/ 43 h 79"/>
                <a:gd name="T4" fmla="*/ 12 w 97"/>
                <a:gd name="T5" fmla="*/ 29 h 79"/>
                <a:gd name="T6" fmla="*/ 36 w 97"/>
                <a:gd name="T7" fmla="*/ 50 h 79"/>
                <a:gd name="T8" fmla="*/ 85 w 97"/>
                <a:gd name="T9" fmla="*/ 0 h 79"/>
                <a:gd name="T10" fmla="*/ 97 w 97"/>
                <a:gd name="T11" fmla="*/ 15 h 79"/>
                <a:gd name="T12" fmla="*/ 36 w 97"/>
                <a:gd name="T13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9">
                  <a:moveTo>
                    <a:pt x="36" y="79"/>
                  </a:moveTo>
                  <a:lnTo>
                    <a:pt x="0" y="43"/>
                  </a:lnTo>
                  <a:lnTo>
                    <a:pt x="12" y="29"/>
                  </a:lnTo>
                  <a:lnTo>
                    <a:pt x="36" y="50"/>
                  </a:lnTo>
                  <a:lnTo>
                    <a:pt x="85" y="0"/>
                  </a:lnTo>
                  <a:lnTo>
                    <a:pt x="97" y="15"/>
                  </a:lnTo>
                  <a:lnTo>
                    <a:pt x="36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3" name="Freeform 1828">
              <a:extLst>
                <a:ext uri="{FF2B5EF4-FFF2-40B4-BE49-F238E27FC236}">
                  <a16:creationId xmlns:a16="http://schemas.microsoft.com/office/drawing/2014/main" id="{CD6B1CB3-7B85-4921-9D9A-6252786F87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0163" y="4626653"/>
              <a:ext cx="159568" cy="159568"/>
            </a:xfrm>
            <a:custGeom>
              <a:avLst/>
              <a:gdLst>
                <a:gd name="T0" fmla="*/ 38 w 75"/>
                <a:gd name="T1" fmla="*/ 75 h 75"/>
                <a:gd name="T2" fmla="*/ 0 w 75"/>
                <a:gd name="T3" fmla="*/ 37 h 75"/>
                <a:gd name="T4" fmla="*/ 38 w 75"/>
                <a:gd name="T5" fmla="*/ 0 h 75"/>
                <a:gd name="T6" fmla="*/ 75 w 75"/>
                <a:gd name="T7" fmla="*/ 37 h 75"/>
                <a:gd name="T8" fmla="*/ 38 w 75"/>
                <a:gd name="T9" fmla="*/ 75 h 75"/>
                <a:gd name="T10" fmla="*/ 38 w 75"/>
                <a:gd name="T11" fmla="*/ 8 h 75"/>
                <a:gd name="T12" fmla="*/ 8 w 75"/>
                <a:gd name="T13" fmla="*/ 37 h 75"/>
                <a:gd name="T14" fmla="*/ 38 w 75"/>
                <a:gd name="T15" fmla="*/ 67 h 75"/>
                <a:gd name="T16" fmla="*/ 67 w 75"/>
                <a:gd name="T17" fmla="*/ 37 h 75"/>
                <a:gd name="T18" fmla="*/ 38 w 75"/>
                <a:gd name="T19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75">
                  <a:moveTo>
                    <a:pt x="38" y="75"/>
                  </a:moveTo>
                  <a:cubicBezTo>
                    <a:pt x="17" y="75"/>
                    <a:pt x="0" y="58"/>
                    <a:pt x="0" y="37"/>
                  </a:cubicBezTo>
                  <a:cubicBezTo>
                    <a:pt x="0" y="16"/>
                    <a:pt x="17" y="0"/>
                    <a:pt x="38" y="0"/>
                  </a:cubicBezTo>
                  <a:cubicBezTo>
                    <a:pt x="58" y="0"/>
                    <a:pt x="75" y="16"/>
                    <a:pt x="75" y="37"/>
                  </a:cubicBezTo>
                  <a:cubicBezTo>
                    <a:pt x="75" y="58"/>
                    <a:pt x="58" y="75"/>
                    <a:pt x="38" y="75"/>
                  </a:cubicBezTo>
                  <a:close/>
                  <a:moveTo>
                    <a:pt x="38" y="8"/>
                  </a:moveTo>
                  <a:cubicBezTo>
                    <a:pt x="21" y="8"/>
                    <a:pt x="8" y="21"/>
                    <a:pt x="8" y="37"/>
                  </a:cubicBezTo>
                  <a:cubicBezTo>
                    <a:pt x="8" y="53"/>
                    <a:pt x="21" y="67"/>
                    <a:pt x="38" y="67"/>
                  </a:cubicBezTo>
                  <a:cubicBezTo>
                    <a:pt x="54" y="67"/>
                    <a:pt x="67" y="53"/>
                    <a:pt x="67" y="37"/>
                  </a:cubicBezTo>
                  <a:cubicBezTo>
                    <a:pt x="67" y="21"/>
                    <a:pt x="54" y="8"/>
                    <a:pt x="38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C2B28C8-2F17-48EC-861E-4AF7C4E98729}"/>
              </a:ext>
            </a:extLst>
          </p:cNvPr>
          <p:cNvGrpSpPr/>
          <p:nvPr/>
        </p:nvGrpSpPr>
        <p:grpSpPr>
          <a:xfrm>
            <a:off x="8076122" y="3748860"/>
            <a:ext cx="212869" cy="212869"/>
            <a:chOff x="4680163" y="4626653"/>
            <a:chExt cx="159568" cy="159568"/>
          </a:xfrm>
          <a:solidFill>
            <a:schemeClr val="accent1"/>
          </a:solidFill>
        </p:grpSpPr>
        <p:sp>
          <p:nvSpPr>
            <p:cNvPr id="95" name="Freeform 1826">
              <a:extLst>
                <a:ext uri="{FF2B5EF4-FFF2-40B4-BE49-F238E27FC236}">
                  <a16:creationId xmlns:a16="http://schemas.microsoft.com/office/drawing/2014/main" id="{C77854C7-B496-44AA-9812-264FFAAF0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223" y="4670827"/>
              <a:ext cx="87447" cy="71220"/>
            </a:xfrm>
            <a:custGeom>
              <a:avLst/>
              <a:gdLst>
                <a:gd name="T0" fmla="*/ 36 w 97"/>
                <a:gd name="T1" fmla="*/ 79 h 79"/>
                <a:gd name="T2" fmla="*/ 0 w 97"/>
                <a:gd name="T3" fmla="*/ 43 h 79"/>
                <a:gd name="T4" fmla="*/ 12 w 97"/>
                <a:gd name="T5" fmla="*/ 29 h 79"/>
                <a:gd name="T6" fmla="*/ 36 w 97"/>
                <a:gd name="T7" fmla="*/ 50 h 79"/>
                <a:gd name="T8" fmla="*/ 85 w 97"/>
                <a:gd name="T9" fmla="*/ 0 h 79"/>
                <a:gd name="T10" fmla="*/ 97 w 97"/>
                <a:gd name="T11" fmla="*/ 15 h 79"/>
                <a:gd name="T12" fmla="*/ 36 w 97"/>
                <a:gd name="T13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9">
                  <a:moveTo>
                    <a:pt x="36" y="79"/>
                  </a:moveTo>
                  <a:lnTo>
                    <a:pt x="0" y="43"/>
                  </a:lnTo>
                  <a:lnTo>
                    <a:pt x="12" y="29"/>
                  </a:lnTo>
                  <a:lnTo>
                    <a:pt x="36" y="50"/>
                  </a:lnTo>
                  <a:lnTo>
                    <a:pt x="85" y="0"/>
                  </a:lnTo>
                  <a:lnTo>
                    <a:pt x="97" y="15"/>
                  </a:lnTo>
                  <a:lnTo>
                    <a:pt x="36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6" name="Freeform 1828">
              <a:extLst>
                <a:ext uri="{FF2B5EF4-FFF2-40B4-BE49-F238E27FC236}">
                  <a16:creationId xmlns:a16="http://schemas.microsoft.com/office/drawing/2014/main" id="{98D97D15-3B0D-4980-BA4D-96D2659F55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0163" y="4626653"/>
              <a:ext cx="159568" cy="159568"/>
            </a:xfrm>
            <a:custGeom>
              <a:avLst/>
              <a:gdLst>
                <a:gd name="T0" fmla="*/ 38 w 75"/>
                <a:gd name="T1" fmla="*/ 75 h 75"/>
                <a:gd name="T2" fmla="*/ 0 w 75"/>
                <a:gd name="T3" fmla="*/ 37 h 75"/>
                <a:gd name="T4" fmla="*/ 38 w 75"/>
                <a:gd name="T5" fmla="*/ 0 h 75"/>
                <a:gd name="T6" fmla="*/ 75 w 75"/>
                <a:gd name="T7" fmla="*/ 37 h 75"/>
                <a:gd name="T8" fmla="*/ 38 w 75"/>
                <a:gd name="T9" fmla="*/ 75 h 75"/>
                <a:gd name="T10" fmla="*/ 38 w 75"/>
                <a:gd name="T11" fmla="*/ 8 h 75"/>
                <a:gd name="T12" fmla="*/ 8 w 75"/>
                <a:gd name="T13" fmla="*/ 37 h 75"/>
                <a:gd name="T14" fmla="*/ 38 w 75"/>
                <a:gd name="T15" fmla="*/ 67 h 75"/>
                <a:gd name="T16" fmla="*/ 67 w 75"/>
                <a:gd name="T17" fmla="*/ 37 h 75"/>
                <a:gd name="T18" fmla="*/ 38 w 75"/>
                <a:gd name="T19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75">
                  <a:moveTo>
                    <a:pt x="38" y="75"/>
                  </a:moveTo>
                  <a:cubicBezTo>
                    <a:pt x="17" y="75"/>
                    <a:pt x="0" y="58"/>
                    <a:pt x="0" y="37"/>
                  </a:cubicBezTo>
                  <a:cubicBezTo>
                    <a:pt x="0" y="16"/>
                    <a:pt x="17" y="0"/>
                    <a:pt x="38" y="0"/>
                  </a:cubicBezTo>
                  <a:cubicBezTo>
                    <a:pt x="58" y="0"/>
                    <a:pt x="75" y="16"/>
                    <a:pt x="75" y="37"/>
                  </a:cubicBezTo>
                  <a:cubicBezTo>
                    <a:pt x="75" y="58"/>
                    <a:pt x="58" y="75"/>
                    <a:pt x="38" y="75"/>
                  </a:cubicBezTo>
                  <a:close/>
                  <a:moveTo>
                    <a:pt x="38" y="8"/>
                  </a:moveTo>
                  <a:cubicBezTo>
                    <a:pt x="21" y="8"/>
                    <a:pt x="8" y="21"/>
                    <a:pt x="8" y="37"/>
                  </a:cubicBezTo>
                  <a:cubicBezTo>
                    <a:pt x="8" y="53"/>
                    <a:pt x="21" y="67"/>
                    <a:pt x="38" y="67"/>
                  </a:cubicBezTo>
                  <a:cubicBezTo>
                    <a:pt x="54" y="67"/>
                    <a:pt x="67" y="53"/>
                    <a:pt x="67" y="37"/>
                  </a:cubicBezTo>
                  <a:cubicBezTo>
                    <a:pt x="67" y="21"/>
                    <a:pt x="54" y="8"/>
                    <a:pt x="38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2549A0A-E7E2-474C-8DED-42013EAF7372}"/>
              </a:ext>
            </a:extLst>
          </p:cNvPr>
          <p:cNvGrpSpPr/>
          <p:nvPr/>
        </p:nvGrpSpPr>
        <p:grpSpPr>
          <a:xfrm>
            <a:off x="8076122" y="4531966"/>
            <a:ext cx="212869" cy="212869"/>
            <a:chOff x="4680163" y="4626653"/>
            <a:chExt cx="159568" cy="159568"/>
          </a:xfrm>
          <a:solidFill>
            <a:schemeClr val="accent1"/>
          </a:solidFill>
        </p:grpSpPr>
        <p:sp>
          <p:nvSpPr>
            <p:cNvPr id="98" name="Freeform 1826">
              <a:extLst>
                <a:ext uri="{FF2B5EF4-FFF2-40B4-BE49-F238E27FC236}">
                  <a16:creationId xmlns:a16="http://schemas.microsoft.com/office/drawing/2014/main" id="{7877CFDE-2627-44AB-B0EA-AEB38570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223" y="4670827"/>
              <a:ext cx="87447" cy="71220"/>
            </a:xfrm>
            <a:custGeom>
              <a:avLst/>
              <a:gdLst>
                <a:gd name="T0" fmla="*/ 36 w 97"/>
                <a:gd name="T1" fmla="*/ 79 h 79"/>
                <a:gd name="T2" fmla="*/ 0 w 97"/>
                <a:gd name="T3" fmla="*/ 43 h 79"/>
                <a:gd name="T4" fmla="*/ 12 w 97"/>
                <a:gd name="T5" fmla="*/ 29 h 79"/>
                <a:gd name="T6" fmla="*/ 36 w 97"/>
                <a:gd name="T7" fmla="*/ 50 h 79"/>
                <a:gd name="T8" fmla="*/ 85 w 97"/>
                <a:gd name="T9" fmla="*/ 0 h 79"/>
                <a:gd name="T10" fmla="*/ 97 w 97"/>
                <a:gd name="T11" fmla="*/ 15 h 79"/>
                <a:gd name="T12" fmla="*/ 36 w 97"/>
                <a:gd name="T13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9">
                  <a:moveTo>
                    <a:pt x="36" y="79"/>
                  </a:moveTo>
                  <a:lnTo>
                    <a:pt x="0" y="43"/>
                  </a:lnTo>
                  <a:lnTo>
                    <a:pt x="12" y="29"/>
                  </a:lnTo>
                  <a:lnTo>
                    <a:pt x="36" y="50"/>
                  </a:lnTo>
                  <a:lnTo>
                    <a:pt x="85" y="0"/>
                  </a:lnTo>
                  <a:lnTo>
                    <a:pt x="97" y="15"/>
                  </a:lnTo>
                  <a:lnTo>
                    <a:pt x="36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9" name="Freeform 1828">
              <a:extLst>
                <a:ext uri="{FF2B5EF4-FFF2-40B4-BE49-F238E27FC236}">
                  <a16:creationId xmlns:a16="http://schemas.microsoft.com/office/drawing/2014/main" id="{4B98E787-DC17-414D-B92E-C5F65B76C0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0163" y="4626653"/>
              <a:ext cx="159568" cy="159568"/>
            </a:xfrm>
            <a:custGeom>
              <a:avLst/>
              <a:gdLst>
                <a:gd name="T0" fmla="*/ 38 w 75"/>
                <a:gd name="T1" fmla="*/ 75 h 75"/>
                <a:gd name="T2" fmla="*/ 0 w 75"/>
                <a:gd name="T3" fmla="*/ 37 h 75"/>
                <a:gd name="T4" fmla="*/ 38 w 75"/>
                <a:gd name="T5" fmla="*/ 0 h 75"/>
                <a:gd name="T6" fmla="*/ 75 w 75"/>
                <a:gd name="T7" fmla="*/ 37 h 75"/>
                <a:gd name="T8" fmla="*/ 38 w 75"/>
                <a:gd name="T9" fmla="*/ 75 h 75"/>
                <a:gd name="T10" fmla="*/ 38 w 75"/>
                <a:gd name="T11" fmla="*/ 8 h 75"/>
                <a:gd name="T12" fmla="*/ 8 w 75"/>
                <a:gd name="T13" fmla="*/ 37 h 75"/>
                <a:gd name="T14" fmla="*/ 38 w 75"/>
                <a:gd name="T15" fmla="*/ 67 h 75"/>
                <a:gd name="T16" fmla="*/ 67 w 75"/>
                <a:gd name="T17" fmla="*/ 37 h 75"/>
                <a:gd name="T18" fmla="*/ 38 w 75"/>
                <a:gd name="T19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75">
                  <a:moveTo>
                    <a:pt x="38" y="75"/>
                  </a:moveTo>
                  <a:cubicBezTo>
                    <a:pt x="17" y="75"/>
                    <a:pt x="0" y="58"/>
                    <a:pt x="0" y="37"/>
                  </a:cubicBezTo>
                  <a:cubicBezTo>
                    <a:pt x="0" y="16"/>
                    <a:pt x="17" y="0"/>
                    <a:pt x="38" y="0"/>
                  </a:cubicBezTo>
                  <a:cubicBezTo>
                    <a:pt x="58" y="0"/>
                    <a:pt x="75" y="16"/>
                    <a:pt x="75" y="37"/>
                  </a:cubicBezTo>
                  <a:cubicBezTo>
                    <a:pt x="75" y="58"/>
                    <a:pt x="58" y="75"/>
                    <a:pt x="38" y="75"/>
                  </a:cubicBezTo>
                  <a:close/>
                  <a:moveTo>
                    <a:pt x="38" y="8"/>
                  </a:moveTo>
                  <a:cubicBezTo>
                    <a:pt x="21" y="8"/>
                    <a:pt x="8" y="21"/>
                    <a:pt x="8" y="37"/>
                  </a:cubicBezTo>
                  <a:cubicBezTo>
                    <a:pt x="8" y="53"/>
                    <a:pt x="21" y="67"/>
                    <a:pt x="38" y="67"/>
                  </a:cubicBezTo>
                  <a:cubicBezTo>
                    <a:pt x="54" y="67"/>
                    <a:pt x="67" y="53"/>
                    <a:pt x="67" y="37"/>
                  </a:cubicBezTo>
                  <a:cubicBezTo>
                    <a:pt x="67" y="21"/>
                    <a:pt x="54" y="8"/>
                    <a:pt x="38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E568C63-B5AE-4AF9-800B-BCC544DA66B9}"/>
              </a:ext>
            </a:extLst>
          </p:cNvPr>
          <p:cNvGrpSpPr/>
          <p:nvPr/>
        </p:nvGrpSpPr>
        <p:grpSpPr>
          <a:xfrm>
            <a:off x="8076122" y="5054145"/>
            <a:ext cx="212869" cy="212869"/>
            <a:chOff x="4680163" y="4626653"/>
            <a:chExt cx="159568" cy="159568"/>
          </a:xfrm>
          <a:solidFill>
            <a:schemeClr val="accent1"/>
          </a:solidFill>
        </p:grpSpPr>
        <p:sp>
          <p:nvSpPr>
            <p:cNvPr id="101" name="Freeform 1826">
              <a:extLst>
                <a:ext uri="{FF2B5EF4-FFF2-40B4-BE49-F238E27FC236}">
                  <a16:creationId xmlns:a16="http://schemas.microsoft.com/office/drawing/2014/main" id="{684E3491-234D-45F6-B143-55CD3E4AA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223" y="4670827"/>
              <a:ext cx="87447" cy="71220"/>
            </a:xfrm>
            <a:custGeom>
              <a:avLst/>
              <a:gdLst>
                <a:gd name="T0" fmla="*/ 36 w 97"/>
                <a:gd name="T1" fmla="*/ 79 h 79"/>
                <a:gd name="T2" fmla="*/ 0 w 97"/>
                <a:gd name="T3" fmla="*/ 43 h 79"/>
                <a:gd name="T4" fmla="*/ 12 w 97"/>
                <a:gd name="T5" fmla="*/ 29 h 79"/>
                <a:gd name="T6" fmla="*/ 36 w 97"/>
                <a:gd name="T7" fmla="*/ 50 h 79"/>
                <a:gd name="T8" fmla="*/ 85 w 97"/>
                <a:gd name="T9" fmla="*/ 0 h 79"/>
                <a:gd name="T10" fmla="*/ 97 w 97"/>
                <a:gd name="T11" fmla="*/ 15 h 79"/>
                <a:gd name="T12" fmla="*/ 36 w 97"/>
                <a:gd name="T13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9">
                  <a:moveTo>
                    <a:pt x="36" y="79"/>
                  </a:moveTo>
                  <a:lnTo>
                    <a:pt x="0" y="43"/>
                  </a:lnTo>
                  <a:lnTo>
                    <a:pt x="12" y="29"/>
                  </a:lnTo>
                  <a:lnTo>
                    <a:pt x="36" y="50"/>
                  </a:lnTo>
                  <a:lnTo>
                    <a:pt x="85" y="0"/>
                  </a:lnTo>
                  <a:lnTo>
                    <a:pt x="97" y="15"/>
                  </a:lnTo>
                  <a:lnTo>
                    <a:pt x="36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02" name="Freeform 1828">
              <a:extLst>
                <a:ext uri="{FF2B5EF4-FFF2-40B4-BE49-F238E27FC236}">
                  <a16:creationId xmlns:a16="http://schemas.microsoft.com/office/drawing/2014/main" id="{3C9D02BD-5DB9-4B06-A2FC-86BCBF124B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0163" y="4626653"/>
              <a:ext cx="159568" cy="159568"/>
            </a:xfrm>
            <a:custGeom>
              <a:avLst/>
              <a:gdLst>
                <a:gd name="T0" fmla="*/ 38 w 75"/>
                <a:gd name="T1" fmla="*/ 75 h 75"/>
                <a:gd name="T2" fmla="*/ 0 w 75"/>
                <a:gd name="T3" fmla="*/ 37 h 75"/>
                <a:gd name="T4" fmla="*/ 38 w 75"/>
                <a:gd name="T5" fmla="*/ 0 h 75"/>
                <a:gd name="T6" fmla="*/ 75 w 75"/>
                <a:gd name="T7" fmla="*/ 37 h 75"/>
                <a:gd name="T8" fmla="*/ 38 w 75"/>
                <a:gd name="T9" fmla="*/ 75 h 75"/>
                <a:gd name="T10" fmla="*/ 38 w 75"/>
                <a:gd name="T11" fmla="*/ 8 h 75"/>
                <a:gd name="T12" fmla="*/ 8 w 75"/>
                <a:gd name="T13" fmla="*/ 37 h 75"/>
                <a:gd name="T14" fmla="*/ 38 w 75"/>
                <a:gd name="T15" fmla="*/ 67 h 75"/>
                <a:gd name="T16" fmla="*/ 67 w 75"/>
                <a:gd name="T17" fmla="*/ 37 h 75"/>
                <a:gd name="T18" fmla="*/ 38 w 75"/>
                <a:gd name="T19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75">
                  <a:moveTo>
                    <a:pt x="38" y="75"/>
                  </a:moveTo>
                  <a:cubicBezTo>
                    <a:pt x="17" y="75"/>
                    <a:pt x="0" y="58"/>
                    <a:pt x="0" y="37"/>
                  </a:cubicBezTo>
                  <a:cubicBezTo>
                    <a:pt x="0" y="16"/>
                    <a:pt x="17" y="0"/>
                    <a:pt x="38" y="0"/>
                  </a:cubicBezTo>
                  <a:cubicBezTo>
                    <a:pt x="58" y="0"/>
                    <a:pt x="75" y="16"/>
                    <a:pt x="75" y="37"/>
                  </a:cubicBezTo>
                  <a:cubicBezTo>
                    <a:pt x="75" y="58"/>
                    <a:pt x="58" y="75"/>
                    <a:pt x="38" y="75"/>
                  </a:cubicBezTo>
                  <a:close/>
                  <a:moveTo>
                    <a:pt x="38" y="8"/>
                  </a:moveTo>
                  <a:cubicBezTo>
                    <a:pt x="21" y="8"/>
                    <a:pt x="8" y="21"/>
                    <a:pt x="8" y="37"/>
                  </a:cubicBezTo>
                  <a:cubicBezTo>
                    <a:pt x="8" y="53"/>
                    <a:pt x="21" y="67"/>
                    <a:pt x="38" y="67"/>
                  </a:cubicBezTo>
                  <a:cubicBezTo>
                    <a:pt x="54" y="67"/>
                    <a:pt x="67" y="53"/>
                    <a:pt x="67" y="37"/>
                  </a:cubicBezTo>
                  <a:cubicBezTo>
                    <a:pt x="67" y="21"/>
                    <a:pt x="54" y="8"/>
                    <a:pt x="38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74F480E-36CB-46D0-BA83-492266DCE3AE}"/>
              </a:ext>
            </a:extLst>
          </p:cNvPr>
          <p:cNvGrpSpPr/>
          <p:nvPr/>
        </p:nvGrpSpPr>
        <p:grpSpPr>
          <a:xfrm>
            <a:off x="3106124" y="2896981"/>
            <a:ext cx="212869" cy="212869"/>
            <a:chOff x="4680163" y="4626653"/>
            <a:chExt cx="159568" cy="159568"/>
          </a:xfrm>
          <a:solidFill>
            <a:schemeClr val="accent1"/>
          </a:solidFill>
        </p:grpSpPr>
        <p:sp>
          <p:nvSpPr>
            <p:cNvPr id="104" name="Freeform 1826">
              <a:extLst>
                <a:ext uri="{FF2B5EF4-FFF2-40B4-BE49-F238E27FC236}">
                  <a16:creationId xmlns:a16="http://schemas.microsoft.com/office/drawing/2014/main" id="{2E4590D9-2AB5-42DA-9A32-AE686E4D5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223" y="4670827"/>
              <a:ext cx="87447" cy="71220"/>
            </a:xfrm>
            <a:custGeom>
              <a:avLst/>
              <a:gdLst>
                <a:gd name="T0" fmla="*/ 36 w 97"/>
                <a:gd name="T1" fmla="*/ 79 h 79"/>
                <a:gd name="T2" fmla="*/ 0 w 97"/>
                <a:gd name="T3" fmla="*/ 43 h 79"/>
                <a:gd name="T4" fmla="*/ 12 w 97"/>
                <a:gd name="T5" fmla="*/ 29 h 79"/>
                <a:gd name="T6" fmla="*/ 36 w 97"/>
                <a:gd name="T7" fmla="*/ 50 h 79"/>
                <a:gd name="T8" fmla="*/ 85 w 97"/>
                <a:gd name="T9" fmla="*/ 0 h 79"/>
                <a:gd name="T10" fmla="*/ 97 w 97"/>
                <a:gd name="T11" fmla="*/ 15 h 79"/>
                <a:gd name="T12" fmla="*/ 36 w 97"/>
                <a:gd name="T13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9">
                  <a:moveTo>
                    <a:pt x="36" y="79"/>
                  </a:moveTo>
                  <a:lnTo>
                    <a:pt x="0" y="43"/>
                  </a:lnTo>
                  <a:lnTo>
                    <a:pt x="12" y="29"/>
                  </a:lnTo>
                  <a:lnTo>
                    <a:pt x="36" y="50"/>
                  </a:lnTo>
                  <a:lnTo>
                    <a:pt x="85" y="0"/>
                  </a:lnTo>
                  <a:lnTo>
                    <a:pt x="97" y="15"/>
                  </a:lnTo>
                  <a:lnTo>
                    <a:pt x="36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05" name="Freeform 1828">
              <a:extLst>
                <a:ext uri="{FF2B5EF4-FFF2-40B4-BE49-F238E27FC236}">
                  <a16:creationId xmlns:a16="http://schemas.microsoft.com/office/drawing/2014/main" id="{E36F7900-4EE9-45F4-9B06-E143971197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0163" y="4626653"/>
              <a:ext cx="159568" cy="159568"/>
            </a:xfrm>
            <a:custGeom>
              <a:avLst/>
              <a:gdLst>
                <a:gd name="T0" fmla="*/ 38 w 75"/>
                <a:gd name="T1" fmla="*/ 75 h 75"/>
                <a:gd name="T2" fmla="*/ 0 w 75"/>
                <a:gd name="T3" fmla="*/ 37 h 75"/>
                <a:gd name="T4" fmla="*/ 38 w 75"/>
                <a:gd name="T5" fmla="*/ 0 h 75"/>
                <a:gd name="T6" fmla="*/ 75 w 75"/>
                <a:gd name="T7" fmla="*/ 37 h 75"/>
                <a:gd name="T8" fmla="*/ 38 w 75"/>
                <a:gd name="T9" fmla="*/ 75 h 75"/>
                <a:gd name="T10" fmla="*/ 38 w 75"/>
                <a:gd name="T11" fmla="*/ 8 h 75"/>
                <a:gd name="T12" fmla="*/ 8 w 75"/>
                <a:gd name="T13" fmla="*/ 37 h 75"/>
                <a:gd name="T14" fmla="*/ 38 w 75"/>
                <a:gd name="T15" fmla="*/ 67 h 75"/>
                <a:gd name="T16" fmla="*/ 67 w 75"/>
                <a:gd name="T17" fmla="*/ 37 h 75"/>
                <a:gd name="T18" fmla="*/ 38 w 75"/>
                <a:gd name="T19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75">
                  <a:moveTo>
                    <a:pt x="38" y="75"/>
                  </a:moveTo>
                  <a:cubicBezTo>
                    <a:pt x="17" y="75"/>
                    <a:pt x="0" y="58"/>
                    <a:pt x="0" y="37"/>
                  </a:cubicBezTo>
                  <a:cubicBezTo>
                    <a:pt x="0" y="16"/>
                    <a:pt x="17" y="0"/>
                    <a:pt x="38" y="0"/>
                  </a:cubicBezTo>
                  <a:cubicBezTo>
                    <a:pt x="58" y="0"/>
                    <a:pt x="75" y="16"/>
                    <a:pt x="75" y="37"/>
                  </a:cubicBezTo>
                  <a:cubicBezTo>
                    <a:pt x="75" y="58"/>
                    <a:pt x="58" y="75"/>
                    <a:pt x="38" y="75"/>
                  </a:cubicBezTo>
                  <a:close/>
                  <a:moveTo>
                    <a:pt x="38" y="8"/>
                  </a:moveTo>
                  <a:cubicBezTo>
                    <a:pt x="21" y="8"/>
                    <a:pt x="8" y="21"/>
                    <a:pt x="8" y="37"/>
                  </a:cubicBezTo>
                  <a:cubicBezTo>
                    <a:pt x="8" y="53"/>
                    <a:pt x="21" y="67"/>
                    <a:pt x="38" y="67"/>
                  </a:cubicBezTo>
                  <a:cubicBezTo>
                    <a:pt x="54" y="67"/>
                    <a:pt x="67" y="53"/>
                    <a:pt x="67" y="37"/>
                  </a:cubicBezTo>
                  <a:cubicBezTo>
                    <a:pt x="67" y="21"/>
                    <a:pt x="54" y="8"/>
                    <a:pt x="38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9A33DF6-6213-4D9C-8112-92B27C8E6124}"/>
              </a:ext>
            </a:extLst>
          </p:cNvPr>
          <p:cNvGrpSpPr/>
          <p:nvPr/>
        </p:nvGrpSpPr>
        <p:grpSpPr>
          <a:xfrm>
            <a:off x="3106124" y="3429469"/>
            <a:ext cx="212869" cy="212869"/>
            <a:chOff x="4680163" y="4626653"/>
            <a:chExt cx="159568" cy="159568"/>
          </a:xfrm>
          <a:solidFill>
            <a:schemeClr val="accent1"/>
          </a:solidFill>
        </p:grpSpPr>
        <p:sp>
          <p:nvSpPr>
            <p:cNvPr id="107" name="Freeform 1826">
              <a:extLst>
                <a:ext uri="{FF2B5EF4-FFF2-40B4-BE49-F238E27FC236}">
                  <a16:creationId xmlns:a16="http://schemas.microsoft.com/office/drawing/2014/main" id="{23DC494F-A896-404E-BD6A-9E72701E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223" y="4670827"/>
              <a:ext cx="87447" cy="71220"/>
            </a:xfrm>
            <a:custGeom>
              <a:avLst/>
              <a:gdLst>
                <a:gd name="T0" fmla="*/ 36 w 97"/>
                <a:gd name="T1" fmla="*/ 79 h 79"/>
                <a:gd name="T2" fmla="*/ 0 w 97"/>
                <a:gd name="T3" fmla="*/ 43 h 79"/>
                <a:gd name="T4" fmla="*/ 12 w 97"/>
                <a:gd name="T5" fmla="*/ 29 h 79"/>
                <a:gd name="T6" fmla="*/ 36 w 97"/>
                <a:gd name="T7" fmla="*/ 50 h 79"/>
                <a:gd name="T8" fmla="*/ 85 w 97"/>
                <a:gd name="T9" fmla="*/ 0 h 79"/>
                <a:gd name="T10" fmla="*/ 97 w 97"/>
                <a:gd name="T11" fmla="*/ 15 h 79"/>
                <a:gd name="T12" fmla="*/ 36 w 97"/>
                <a:gd name="T13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9">
                  <a:moveTo>
                    <a:pt x="36" y="79"/>
                  </a:moveTo>
                  <a:lnTo>
                    <a:pt x="0" y="43"/>
                  </a:lnTo>
                  <a:lnTo>
                    <a:pt x="12" y="29"/>
                  </a:lnTo>
                  <a:lnTo>
                    <a:pt x="36" y="50"/>
                  </a:lnTo>
                  <a:lnTo>
                    <a:pt x="85" y="0"/>
                  </a:lnTo>
                  <a:lnTo>
                    <a:pt x="97" y="15"/>
                  </a:lnTo>
                  <a:lnTo>
                    <a:pt x="36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08" name="Freeform 1828">
              <a:extLst>
                <a:ext uri="{FF2B5EF4-FFF2-40B4-BE49-F238E27FC236}">
                  <a16:creationId xmlns:a16="http://schemas.microsoft.com/office/drawing/2014/main" id="{E66F8C7A-E6B2-4EF5-A7AB-EEA9F804DC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0163" y="4626653"/>
              <a:ext cx="159568" cy="159568"/>
            </a:xfrm>
            <a:custGeom>
              <a:avLst/>
              <a:gdLst>
                <a:gd name="T0" fmla="*/ 38 w 75"/>
                <a:gd name="T1" fmla="*/ 75 h 75"/>
                <a:gd name="T2" fmla="*/ 0 w 75"/>
                <a:gd name="T3" fmla="*/ 37 h 75"/>
                <a:gd name="T4" fmla="*/ 38 w 75"/>
                <a:gd name="T5" fmla="*/ 0 h 75"/>
                <a:gd name="T6" fmla="*/ 75 w 75"/>
                <a:gd name="T7" fmla="*/ 37 h 75"/>
                <a:gd name="T8" fmla="*/ 38 w 75"/>
                <a:gd name="T9" fmla="*/ 75 h 75"/>
                <a:gd name="T10" fmla="*/ 38 w 75"/>
                <a:gd name="T11" fmla="*/ 8 h 75"/>
                <a:gd name="T12" fmla="*/ 8 w 75"/>
                <a:gd name="T13" fmla="*/ 37 h 75"/>
                <a:gd name="T14" fmla="*/ 38 w 75"/>
                <a:gd name="T15" fmla="*/ 67 h 75"/>
                <a:gd name="T16" fmla="*/ 67 w 75"/>
                <a:gd name="T17" fmla="*/ 37 h 75"/>
                <a:gd name="T18" fmla="*/ 38 w 75"/>
                <a:gd name="T19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75">
                  <a:moveTo>
                    <a:pt x="38" y="75"/>
                  </a:moveTo>
                  <a:cubicBezTo>
                    <a:pt x="17" y="75"/>
                    <a:pt x="0" y="58"/>
                    <a:pt x="0" y="37"/>
                  </a:cubicBezTo>
                  <a:cubicBezTo>
                    <a:pt x="0" y="16"/>
                    <a:pt x="17" y="0"/>
                    <a:pt x="38" y="0"/>
                  </a:cubicBezTo>
                  <a:cubicBezTo>
                    <a:pt x="58" y="0"/>
                    <a:pt x="75" y="16"/>
                    <a:pt x="75" y="37"/>
                  </a:cubicBezTo>
                  <a:cubicBezTo>
                    <a:pt x="75" y="58"/>
                    <a:pt x="58" y="75"/>
                    <a:pt x="38" y="75"/>
                  </a:cubicBezTo>
                  <a:close/>
                  <a:moveTo>
                    <a:pt x="38" y="8"/>
                  </a:moveTo>
                  <a:cubicBezTo>
                    <a:pt x="21" y="8"/>
                    <a:pt x="8" y="21"/>
                    <a:pt x="8" y="37"/>
                  </a:cubicBezTo>
                  <a:cubicBezTo>
                    <a:pt x="8" y="53"/>
                    <a:pt x="21" y="67"/>
                    <a:pt x="38" y="67"/>
                  </a:cubicBezTo>
                  <a:cubicBezTo>
                    <a:pt x="54" y="67"/>
                    <a:pt x="67" y="53"/>
                    <a:pt x="67" y="37"/>
                  </a:cubicBezTo>
                  <a:cubicBezTo>
                    <a:pt x="67" y="21"/>
                    <a:pt x="54" y="8"/>
                    <a:pt x="38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84A313F-24D1-4C80-903E-1E3DDF5DACA4}"/>
              </a:ext>
            </a:extLst>
          </p:cNvPr>
          <p:cNvGrpSpPr/>
          <p:nvPr/>
        </p:nvGrpSpPr>
        <p:grpSpPr>
          <a:xfrm>
            <a:off x="3106124" y="3961956"/>
            <a:ext cx="212869" cy="212869"/>
            <a:chOff x="4680163" y="4626653"/>
            <a:chExt cx="159568" cy="159568"/>
          </a:xfrm>
          <a:solidFill>
            <a:schemeClr val="accent1"/>
          </a:solidFill>
        </p:grpSpPr>
        <p:sp>
          <p:nvSpPr>
            <p:cNvPr id="110" name="Freeform 1826">
              <a:extLst>
                <a:ext uri="{FF2B5EF4-FFF2-40B4-BE49-F238E27FC236}">
                  <a16:creationId xmlns:a16="http://schemas.microsoft.com/office/drawing/2014/main" id="{C5305241-3615-458C-A2C2-FE9DCC395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223" y="4670827"/>
              <a:ext cx="87447" cy="71220"/>
            </a:xfrm>
            <a:custGeom>
              <a:avLst/>
              <a:gdLst>
                <a:gd name="T0" fmla="*/ 36 w 97"/>
                <a:gd name="T1" fmla="*/ 79 h 79"/>
                <a:gd name="T2" fmla="*/ 0 w 97"/>
                <a:gd name="T3" fmla="*/ 43 h 79"/>
                <a:gd name="T4" fmla="*/ 12 w 97"/>
                <a:gd name="T5" fmla="*/ 29 h 79"/>
                <a:gd name="T6" fmla="*/ 36 w 97"/>
                <a:gd name="T7" fmla="*/ 50 h 79"/>
                <a:gd name="T8" fmla="*/ 85 w 97"/>
                <a:gd name="T9" fmla="*/ 0 h 79"/>
                <a:gd name="T10" fmla="*/ 97 w 97"/>
                <a:gd name="T11" fmla="*/ 15 h 79"/>
                <a:gd name="T12" fmla="*/ 36 w 97"/>
                <a:gd name="T13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9">
                  <a:moveTo>
                    <a:pt x="36" y="79"/>
                  </a:moveTo>
                  <a:lnTo>
                    <a:pt x="0" y="43"/>
                  </a:lnTo>
                  <a:lnTo>
                    <a:pt x="12" y="29"/>
                  </a:lnTo>
                  <a:lnTo>
                    <a:pt x="36" y="50"/>
                  </a:lnTo>
                  <a:lnTo>
                    <a:pt x="85" y="0"/>
                  </a:lnTo>
                  <a:lnTo>
                    <a:pt x="97" y="15"/>
                  </a:lnTo>
                  <a:lnTo>
                    <a:pt x="36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11" name="Freeform 1828">
              <a:extLst>
                <a:ext uri="{FF2B5EF4-FFF2-40B4-BE49-F238E27FC236}">
                  <a16:creationId xmlns:a16="http://schemas.microsoft.com/office/drawing/2014/main" id="{AEF19DD2-41E9-4B04-8EB4-43971EF9F6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0163" y="4626653"/>
              <a:ext cx="159568" cy="159568"/>
            </a:xfrm>
            <a:custGeom>
              <a:avLst/>
              <a:gdLst>
                <a:gd name="T0" fmla="*/ 38 w 75"/>
                <a:gd name="T1" fmla="*/ 75 h 75"/>
                <a:gd name="T2" fmla="*/ 0 w 75"/>
                <a:gd name="T3" fmla="*/ 37 h 75"/>
                <a:gd name="T4" fmla="*/ 38 w 75"/>
                <a:gd name="T5" fmla="*/ 0 h 75"/>
                <a:gd name="T6" fmla="*/ 75 w 75"/>
                <a:gd name="T7" fmla="*/ 37 h 75"/>
                <a:gd name="T8" fmla="*/ 38 w 75"/>
                <a:gd name="T9" fmla="*/ 75 h 75"/>
                <a:gd name="T10" fmla="*/ 38 w 75"/>
                <a:gd name="T11" fmla="*/ 8 h 75"/>
                <a:gd name="T12" fmla="*/ 8 w 75"/>
                <a:gd name="T13" fmla="*/ 37 h 75"/>
                <a:gd name="T14" fmla="*/ 38 w 75"/>
                <a:gd name="T15" fmla="*/ 67 h 75"/>
                <a:gd name="T16" fmla="*/ 67 w 75"/>
                <a:gd name="T17" fmla="*/ 37 h 75"/>
                <a:gd name="T18" fmla="*/ 38 w 75"/>
                <a:gd name="T19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75">
                  <a:moveTo>
                    <a:pt x="38" y="75"/>
                  </a:moveTo>
                  <a:cubicBezTo>
                    <a:pt x="17" y="75"/>
                    <a:pt x="0" y="58"/>
                    <a:pt x="0" y="37"/>
                  </a:cubicBezTo>
                  <a:cubicBezTo>
                    <a:pt x="0" y="16"/>
                    <a:pt x="17" y="0"/>
                    <a:pt x="38" y="0"/>
                  </a:cubicBezTo>
                  <a:cubicBezTo>
                    <a:pt x="58" y="0"/>
                    <a:pt x="75" y="16"/>
                    <a:pt x="75" y="37"/>
                  </a:cubicBezTo>
                  <a:cubicBezTo>
                    <a:pt x="75" y="58"/>
                    <a:pt x="58" y="75"/>
                    <a:pt x="38" y="75"/>
                  </a:cubicBezTo>
                  <a:close/>
                  <a:moveTo>
                    <a:pt x="38" y="8"/>
                  </a:moveTo>
                  <a:cubicBezTo>
                    <a:pt x="21" y="8"/>
                    <a:pt x="8" y="21"/>
                    <a:pt x="8" y="37"/>
                  </a:cubicBezTo>
                  <a:cubicBezTo>
                    <a:pt x="8" y="53"/>
                    <a:pt x="21" y="67"/>
                    <a:pt x="38" y="67"/>
                  </a:cubicBezTo>
                  <a:cubicBezTo>
                    <a:pt x="54" y="67"/>
                    <a:pt x="67" y="53"/>
                    <a:pt x="67" y="37"/>
                  </a:cubicBezTo>
                  <a:cubicBezTo>
                    <a:pt x="67" y="21"/>
                    <a:pt x="54" y="8"/>
                    <a:pt x="38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2F1AD7D-BCE6-4A69-9F8B-6AFA3D253D46}"/>
              </a:ext>
            </a:extLst>
          </p:cNvPr>
          <p:cNvSpPr/>
          <p:nvPr/>
        </p:nvSpPr>
        <p:spPr>
          <a:xfrm>
            <a:off x="2030713" y="2355193"/>
            <a:ext cx="987211" cy="362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367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765" b="1" dirty="0">
                <a:solidFill>
                  <a:srgbClr val="505050"/>
                </a:solidFill>
                <a:latin typeface="Segoe UI"/>
              </a:rPr>
              <a:t>Devices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397E18E-8893-4303-9211-8328892E197E}"/>
              </a:ext>
            </a:extLst>
          </p:cNvPr>
          <p:cNvSpPr/>
          <p:nvPr/>
        </p:nvSpPr>
        <p:spPr>
          <a:xfrm>
            <a:off x="7987531" y="1361588"/>
            <a:ext cx="2428960" cy="362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 fontAlgn="base">
              <a:spcBef>
                <a:spcPct val="0"/>
              </a:spcBef>
              <a:spcAft>
                <a:spcPts val="2353"/>
              </a:spcAft>
              <a:defRPr/>
            </a:pPr>
            <a:r>
              <a:rPr lang="en-US" sz="1765" b="1" dirty="0">
                <a:solidFill>
                  <a:srgbClr val="505050"/>
                </a:solidFill>
                <a:latin typeface="Segoe UI"/>
              </a:rPr>
              <a:t>Cloud &amp; on-premises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1037DFE-9E52-4D89-AE20-0EC06E38B48F}"/>
              </a:ext>
            </a:extLst>
          </p:cNvPr>
          <p:cNvGrpSpPr/>
          <p:nvPr/>
        </p:nvGrpSpPr>
        <p:grpSpPr>
          <a:xfrm>
            <a:off x="8076122" y="6082799"/>
            <a:ext cx="212869" cy="212869"/>
            <a:chOff x="4680163" y="4626653"/>
            <a:chExt cx="159568" cy="159568"/>
          </a:xfrm>
          <a:solidFill>
            <a:schemeClr val="accent1"/>
          </a:solidFill>
        </p:grpSpPr>
        <p:sp>
          <p:nvSpPr>
            <p:cNvPr id="114" name="Freeform 1826">
              <a:extLst>
                <a:ext uri="{FF2B5EF4-FFF2-40B4-BE49-F238E27FC236}">
                  <a16:creationId xmlns:a16="http://schemas.microsoft.com/office/drawing/2014/main" id="{56D9F23A-819C-42B6-B87B-8EC13A26E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223" y="4670827"/>
              <a:ext cx="87447" cy="71220"/>
            </a:xfrm>
            <a:custGeom>
              <a:avLst/>
              <a:gdLst>
                <a:gd name="T0" fmla="*/ 36 w 97"/>
                <a:gd name="T1" fmla="*/ 79 h 79"/>
                <a:gd name="T2" fmla="*/ 0 w 97"/>
                <a:gd name="T3" fmla="*/ 43 h 79"/>
                <a:gd name="T4" fmla="*/ 12 w 97"/>
                <a:gd name="T5" fmla="*/ 29 h 79"/>
                <a:gd name="T6" fmla="*/ 36 w 97"/>
                <a:gd name="T7" fmla="*/ 50 h 79"/>
                <a:gd name="T8" fmla="*/ 85 w 97"/>
                <a:gd name="T9" fmla="*/ 0 h 79"/>
                <a:gd name="T10" fmla="*/ 97 w 97"/>
                <a:gd name="T11" fmla="*/ 15 h 79"/>
                <a:gd name="T12" fmla="*/ 36 w 97"/>
                <a:gd name="T13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9">
                  <a:moveTo>
                    <a:pt x="36" y="79"/>
                  </a:moveTo>
                  <a:lnTo>
                    <a:pt x="0" y="43"/>
                  </a:lnTo>
                  <a:lnTo>
                    <a:pt x="12" y="29"/>
                  </a:lnTo>
                  <a:lnTo>
                    <a:pt x="36" y="50"/>
                  </a:lnTo>
                  <a:lnTo>
                    <a:pt x="85" y="0"/>
                  </a:lnTo>
                  <a:lnTo>
                    <a:pt x="97" y="15"/>
                  </a:lnTo>
                  <a:lnTo>
                    <a:pt x="36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15" name="Freeform 1828">
              <a:extLst>
                <a:ext uri="{FF2B5EF4-FFF2-40B4-BE49-F238E27FC236}">
                  <a16:creationId xmlns:a16="http://schemas.microsoft.com/office/drawing/2014/main" id="{9895A6A5-B87C-4294-93F8-147BDF78F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0163" y="4626653"/>
              <a:ext cx="159568" cy="159568"/>
            </a:xfrm>
            <a:custGeom>
              <a:avLst/>
              <a:gdLst>
                <a:gd name="T0" fmla="*/ 38 w 75"/>
                <a:gd name="T1" fmla="*/ 75 h 75"/>
                <a:gd name="T2" fmla="*/ 0 w 75"/>
                <a:gd name="T3" fmla="*/ 37 h 75"/>
                <a:gd name="T4" fmla="*/ 38 w 75"/>
                <a:gd name="T5" fmla="*/ 0 h 75"/>
                <a:gd name="T6" fmla="*/ 75 w 75"/>
                <a:gd name="T7" fmla="*/ 37 h 75"/>
                <a:gd name="T8" fmla="*/ 38 w 75"/>
                <a:gd name="T9" fmla="*/ 75 h 75"/>
                <a:gd name="T10" fmla="*/ 38 w 75"/>
                <a:gd name="T11" fmla="*/ 8 h 75"/>
                <a:gd name="T12" fmla="*/ 8 w 75"/>
                <a:gd name="T13" fmla="*/ 37 h 75"/>
                <a:gd name="T14" fmla="*/ 38 w 75"/>
                <a:gd name="T15" fmla="*/ 67 h 75"/>
                <a:gd name="T16" fmla="*/ 67 w 75"/>
                <a:gd name="T17" fmla="*/ 37 h 75"/>
                <a:gd name="T18" fmla="*/ 38 w 75"/>
                <a:gd name="T19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75">
                  <a:moveTo>
                    <a:pt x="38" y="75"/>
                  </a:moveTo>
                  <a:cubicBezTo>
                    <a:pt x="17" y="75"/>
                    <a:pt x="0" y="58"/>
                    <a:pt x="0" y="37"/>
                  </a:cubicBezTo>
                  <a:cubicBezTo>
                    <a:pt x="0" y="16"/>
                    <a:pt x="17" y="0"/>
                    <a:pt x="38" y="0"/>
                  </a:cubicBezTo>
                  <a:cubicBezTo>
                    <a:pt x="58" y="0"/>
                    <a:pt x="75" y="16"/>
                    <a:pt x="75" y="37"/>
                  </a:cubicBezTo>
                  <a:cubicBezTo>
                    <a:pt x="75" y="58"/>
                    <a:pt x="58" y="75"/>
                    <a:pt x="38" y="75"/>
                  </a:cubicBezTo>
                  <a:close/>
                  <a:moveTo>
                    <a:pt x="38" y="8"/>
                  </a:moveTo>
                  <a:cubicBezTo>
                    <a:pt x="21" y="8"/>
                    <a:pt x="8" y="21"/>
                    <a:pt x="8" y="37"/>
                  </a:cubicBezTo>
                  <a:cubicBezTo>
                    <a:pt x="8" y="53"/>
                    <a:pt x="21" y="67"/>
                    <a:pt x="38" y="67"/>
                  </a:cubicBezTo>
                  <a:cubicBezTo>
                    <a:pt x="54" y="67"/>
                    <a:pt x="67" y="53"/>
                    <a:pt x="67" y="37"/>
                  </a:cubicBezTo>
                  <a:cubicBezTo>
                    <a:pt x="67" y="21"/>
                    <a:pt x="54" y="8"/>
                    <a:pt x="38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38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 picture containing person, holding&#10;&#10;Description generated with very high confidence">
            <a:extLst>
              <a:ext uri="{FF2B5EF4-FFF2-40B4-BE49-F238E27FC236}">
                <a16:creationId xmlns:a16="http://schemas.microsoft.com/office/drawing/2014/main" id="{1FA963EC-83B5-419A-975D-D6FFC3585F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0570" y="1669"/>
            <a:ext cx="5701430" cy="6854662"/>
          </a:xfrm>
          <a:prstGeom prst="rect">
            <a:avLst/>
          </a:prstGeom>
        </p:spPr>
      </p:pic>
      <p:sp>
        <p:nvSpPr>
          <p:cNvPr id="218" name="Rectangle 24">
            <a:extLst>
              <a:ext uri="{FF2B5EF4-FFF2-40B4-BE49-F238E27FC236}">
                <a16:creationId xmlns:a16="http://schemas.microsoft.com/office/drawing/2014/main" id="{3B5D60A2-12D8-4610-81BB-A505E4B58741}"/>
              </a:ext>
            </a:extLst>
          </p:cNvPr>
          <p:cNvSpPr/>
          <p:nvPr/>
        </p:nvSpPr>
        <p:spPr>
          <a:xfrm>
            <a:off x="430230" y="2337386"/>
            <a:ext cx="5711745" cy="91427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26" tIns="46632" rIns="91426" bIns="46632" anchor="ctr" anchorCtr="0" compatLnSpc="1">
            <a:noAutofit/>
          </a:bodyPr>
          <a:lstStyle/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kern="0" dirty="0">
                <a:solidFill>
                  <a:srgbClr val="505050"/>
                </a:solidFill>
                <a:latin typeface="Segoe UI"/>
              </a:rPr>
              <a:t>Device encryption</a:t>
            </a:r>
          </a:p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kern="0" dirty="0">
                <a:solidFill>
                  <a:srgbClr val="505050"/>
                </a:solidFill>
                <a:latin typeface="Segoe UI"/>
              </a:rPr>
              <a:t>Drives in devices are easily encrypted can not be accessed by unauthorized users when a device is lost or stolen</a:t>
            </a:r>
          </a:p>
        </p:txBody>
      </p:sp>
      <p:sp>
        <p:nvSpPr>
          <p:cNvPr id="219" name="Rectangle 25">
            <a:extLst>
              <a:ext uri="{FF2B5EF4-FFF2-40B4-BE49-F238E27FC236}">
                <a16:creationId xmlns:a16="http://schemas.microsoft.com/office/drawing/2014/main" id="{FB31D06B-215D-461B-A1F1-CFE56243801D}"/>
              </a:ext>
            </a:extLst>
          </p:cNvPr>
          <p:cNvSpPr/>
          <p:nvPr/>
        </p:nvSpPr>
        <p:spPr>
          <a:xfrm>
            <a:off x="448213" y="3601802"/>
            <a:ext cx="5424833" cy="91427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26" tIns="46632" rIns="91426" bIns="46632" anchor="ctr" anchorCtr="0" compatLnSpc="1">
            <a:noAutofit/>
          </a:bodyPr>
          <a:lstStyle/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kern="0" dirty="0">
                <a:solidFill>
                  <a:srgbClr val="505050"/>
                </a:solidFill>
                <a:latin typeface="Segoe UI"/>
              </a:rPr>
              <a:t>Removable storage encryption</a:t>
            </a:r>
          </a:p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kern="0" dirty="0">
                <a:solidFill>
                  <a:srgbClr val="505050"/>
                </a:solidFill>
                <a:latin typeface="Segoe UI"/>
              </a:rPr>
              <a:t>Encrypt information on removable storage devices, such as a USB drive</a:t>
            </a:r>
          </a:p>
        </p:txBody>
      </p:sp>
      <p:sp>
        <p:nvSpPr>
          <p:cNvPr id="221" name="Rectangle 27">
            <a:extLst>
              <a:ext uri="{FF2B5EF4-FFF2-40B4-BE49-F238E27FC236}">
                <a16:creationId xmlns:a16="http://schemas.microsoft.com/office/drawing/2014/main" id="{65BFF2CE-AB25-4418-BB5B-EFCD565C07A9}"/>
              </a:ext>
            </a:extLst>
          </p:cNvPr>
          <p:cNvSpPr/>
          <p:nvPr/>
        </p:nvSpPr>
        <p:spPr>
          <a:xfrm>
            <a:off x="448213" y="4764362"/>
            <a:ext cx="5424833" cy="91427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26" tIns="46632" rIns="91426" bIns="46632" anchor="ctr" anchorCtr="0" compatLnSpc="1">
            <a:noAutofit/>
          </a:bodyPr>
          <a:lstStyle/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kern="0" dirty="0">
                <a:solidFill>
                  <a:srgbClr val="505050"/>
                </a:solidFill>
                <a:latin typeface="Segoe UI"/>
              </a:rPr>
              <a:t>Remote wipe</a:t>
            </a:r>
          </a:p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kern="0" dirty="0">
                <a:solidFill>
                  <a:srgbClr val="505050"/>
                </a:solidFill>
                <a:latin typeface="Segoe UI"/>
              </a:rPr>
              <a:t>Delete data on devices – on demand</a:t>
            </a:r>
          </a:p>
        </p:txBody>
      </p:sp>
      <p:sp>
        <p:nvSpPr>
          <p:cNvPr id="222" name="Title 1">
            <a:extLst>
              <a:ext uri="{FF2B5EF4-FFF2-40B4-BE49-F238E27FC236}">
                <a16:creationId xmlns:a16="http://schemas.microsoft.com/office/drawing/2014/main" id="{B652AE7A-59A9-4DD2-846E-C0DEA5F82E20}"/>
              </a:ext>
            </a:extLst>
          </p:cNvPr>
          <p:cNvSpPr txBox="1">
            <a:spLocks/>
          </p:cNvSpPr>
          <p:nvPr/>
        </p:nvSpPr>
        <p:spPr>
          <a:xfrm>
            <a:off x="1163093" y="472187"/>
            <a:ext cx="5109621" cy="863849"/>
          </a:xfrm>
          <a:prstGeom prst="rect">
            <a:avLst/>
          </a:prstGeom>
          <a:noFill/>
          <a:ln>
            <a:noFill/>
          </a:ln>
        </p:spPr>
        <p:txBody>
          <a:bodyPr vert="horz" wrap="square" lIns="143428" tIns="89642" rIns="0" bIns="89642" anchor="ctr" anchorCtr="0" compatLnSpc="1">
            <a:noAutofit/>
          </a:bodyPr>
          <a:lstStyle>
            <a:lvl1pPr marL="0" marR="0" lvl="0" indent="0" algn="l" defTabSz="932742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200" b="0" i="0" u="none" strike="noStrike" kern="0" cap="all" spc="120" baseline="0">
                <a:solidFill>
                  <a:srgbClr val="000000"/>
                </a:solidFill>
                <a:uFillTx/>
                <a:latin typeface="Segoe UI"/>
                <a:ea typeface="Segoe UI Black" pitchFamily="34"/>
                <a:cs typeface="Segoe UI Black" pitchFamily="34"/>
              </a:defRPr>
            </a:lvl1pPr>
          </a:lstStyle>
          <a:p>
            <a:pPr defTabSz="914367">
              <a:defRPr/>
            </a:pPr>
            <a:r>
              <a:rPr lang="en-US" sz="2745" spc="118" dirty="0">
                <a:solidFill>
                  <a:srgbClr val="505050"/>
                </a:solidFill>
              </a:rPr>
              <a:t>Protect information on </a:t>
            </a:r>
            <a:br>
              <a:rPr lang="en-US" sz="2745" spc="118" dirty="0">
                <a:solidFill>
                  <a:srgbClr val="505050"/>
                </a:solidFill>
              </a:rPr>
            </a:br>
            <a:r>
              <a:rPr lang="en-US" sz="2745" b="1" spc="118" dirty="0">
                <a:solidFill>
                  <a:schemeClr val="accent1"/>
                </a:solidFill>
              </a:rPr>
              <a:t>lost or stolen devices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BE95D69-9D7C-4CE8-B044-6423A490F1A0}"/>
              </a:ext>
            </a:extLst>
          </p:cNvPr>
          <p:cNvSpPr/>
          <p:nvPr/>
        </p:nvSpPr>
        <p:spPr bwMode="auto">
          <a:xfrm rot="10800000">
            <a:off x="6482699" y="485"/>
            <a:ext cx="5709300" cy="424910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80317E-187B-4650-8079-9E3E56AA5747}"/>
              </a:ext>
            </a:extLst>
          </p:cNvPr>
          <p:cNvSpPr/>
          <p:nvPr/>
        </p:nvSpPr>
        <p:spPr bwMode="auto">
          <a:xfrm>
            <a:off x="6482699" y="5393030"/>
            <a:ext cx="5709302" cy="146448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B2F685-6EBE-4F52-B76C-070E21BB8F5A}"/>
              </a:ext>
            </a:extLst>
          </p:cNvPr>
          <p:cNvGrpSpPr/>
          <p:nvPr/>
        </p:nvGrpSpPr>
        <p:grpSpPr>
          <a:xfrm>
            <a:off x="5999545" y="2326787"/>
            <a:ext cx="1026729" cy="1026729"/>
            <a:chOff x="6119847" y="2372947"/>
            <a:chExt cx="1047317" cy="1047317"/>
          </a:xfrm>
        </p:grpSpPr>
        <p:sp>
          <p:nvSpPr>
            <p:cNvPr id="188" name="Oval 57">
              <a:extLst>
                <a:ext uri="{FF2B5EF4-FFF2-40B4-BE49-F238E27FC236}">
                  <a16:creationId xmlns:a16="http://schemas.microsoft.com/office/drawing/2014/main" id="{A7C62D89-CE5A-40CA-AF83-9F1AEADBE0F7}"/>
                </a:ext>
              </a:extLst>
            </p:cNvPr>
            <p:cNvSpPr/>
            <p:nvPr/>
          </p:nvSpPr>
          <p:spPr>
            <a:xfrm rot="5400013">
              <a:off x="6119847" y="2372947"/>
              <a:ext cx="1047317" cy="1047317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8F8F8"/>
            </a:solidFill>
            <a:ln cap="flat">
              <a:noFill/>
              <a:prstDash val="solid"/>
            </a:ln>
          </p:spPr>
          <p:txBody>
            <a:bodyPr vert="horz" wrap="square" lIns="179285" tIns="143428" rIns="179285" bIns="143428" anchor="t" anchorCtr="1" compatLnSpc="1">
              <a:noAutofit/>
            </a:bodyPr>
            <a:lstStyle/>
            <a:p>
              <a:pPr algn="ctr" defTabSz="914098">
                <a:lnSpc>
                  <a:spcPct val="90000"/>
                </a:lnSpc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353">
                <a:solidFill>
                  <a:srgbClr val="000000"/>
                </a:solidFill>
                <a:latin typeface="Segoe UI"/>
                <a:ea typeface="Segoe UI" pitchFamily="34"/>
                <a:cs typeface="Segoe UI" pitchFamily="34"/>
              </a:endParaRPr>
            </a:p>
          </p:txBody>
        </p:sp>
        <p:sp>
          <p:nvSpPr>
            <p:cNvPr id="189" name="Oval 6">
              <a:extLst>
                <a:ext uri="{FF2B5EF4-FFF2-40B4-BE49-F238E27FC236}">
                  <a16:creationId xmlns:a16="http://schemas.microsoft.com/office/drawing/2014/main" id="{2A1CCC3E-ADEE-4ADF-BD0F-7467723AC7A6}"/>
                </a:ext>
              </a:extLst>
            </p:cNvPr>
            <p:cNvSpPr/>
            <p:nvPr/>
          </p:nvSpPr>
          <p:spPr>
            <a:xfrm>
              <a:off x="6202198" y="2454859"/>
              <a:ext cx="886611" cy="88673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0078D7"/>
            </a:solidFill>
            <a:ln cap="flat">
              <a:noFill/>
              <a:prstDash val="solid"/>
            </a:ln>
          </p:spPr>
          <p:txBody>
            <a:bodyPr vert="horz" wrap="square" lIns="47554" tIns="47554" rIns="47554" bIns="47554" anchor="ctr" anchorCtr="1" compatLnSpc="1">
              <a:noAutofit/>
            </a:bodyPr>
            <a:lstStyle/>
            <a:p>
              <a:pPr algn="ctr" defTabSz="93184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44">
                <a:solidFill>
                  <a:srgbClr val="000000"/>
                </a:solidFill>
                <a:latin typeface="Segoe UI"/>
                <a:ea typeface="Segoe UI" pitchFamily="34"/>
                <a:cs typeface="Segoe UI" pitchFamily="34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DD7A610-951B-42F0-8062-9B68744E41E7}"/>
                </a:ext>
              </a:extLst>
            </p:cNvPr>
            <p:cNvGrpSpPr/>
            <p:nvPr/>
          </p:nvGrpSpPr>
          <p:grpSpPr>
            <a:xfrm>
              <a:off x="6398495" y="2608663"/>
              <a:ext cx="483561" cy="472027"/>
              <a:chOff x="2114994" y="4686077"/>
              <a:chExt cx="327402" cy="319593"/>
            </a:xfrm>
            <a:solidFill>
              <a:schemeClr val="bg1"/>
            </a:solidFill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DC1195D5-B37D-4995-8061-B10794CC47B5}"/>
                  </a:ext>
                </a:extLst>
              </p:cNvPr>
              <p:cNvGrpSpPr/>
              <p:nvPr/>
            </p:nvGrpSpPr>
            <p:grpSpPr>
              <a:xfrm>
                <a:off x="2290521" y="4686077"/>
                <a:ext cx="151875" cy="203303"/>
                <a:chOff x="3061647" y="4225230"/>
                <a:chExt cx="151875" cy="203303"/>
              </a:xfrm>
              <a:grpFill/>
            </p:grpSpPr>
            <p:sp>
              <p:nvSpPr>
                <p:cNvPr id="58" name="Freeform 2132">
                  <a:extLst>
                    <a:ext uri="{FF2B5EF4-FFF2-40B4-BE49-F238E27FC236}">
                      <a16:creationId xmlns:a16="http://schemas.microsoft.com/office/drawing/2014/main" id="{78E7A9F5-E3D0-4467-A52B-EC5112F19C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1647" y="4312819"/>
                  <a:ext cx="151875" cy="115714"/>
                </a:xfrm>
                <a:custGeom>
                  <a:avLst/>
                  <a:gdLst>
                    <a:gd name="T0" fmla="*/ 189 w 189"/>
                    <a:gd name="T1" fmla="*/ 144 h 144"/>
                    <a:gd name="T2" fmla="*/ 73 w 189"/>
                    <a:gd name="T3" fmla="*/ 144 h 144"/>
                    <a:gd name="T4" fmla="*/ 73 w 189"/>
                    <a:gd name="T5" fmla="*/ 125 h 144"/>
                    <a:gd name="T6" fmla="*/ 170 w 189"/>
                    <a:gd name="T7" fmla="*/ 125 h 144"/>
                    <a:gd name="T8" fmla="*/ 170 w 189"/>
                    <a:gd name="T9" fmla="*/ 19 h 144"/>
                    <a:gd name="T10" fmla="*/ 19 w 189"/>
                    <a:gd name="T11" fmla="*/ 19 h 144"/>
                    <a:gd name="T12" fmla="*/ 19 w 189"/>
                    <a:gd name="T13" fmla="*/ 71 h 144"/>
                    <a:gd name="T14" fmla="*/ 0 w 189"/>
                    <a:gd name="T15" fmla="*/ 71 h 144"/>
                    <a:gd name="T16" fmla="*/ 0 w 189"/>
                    <a:gd name="T17" fmla="*/ 0 h 144"/>
                    <a:gd name="T18" fmla="*/ 189 w 189"/>
                    <a:gd name="T19" fmla="*/ 0 h 144"/>
                    <a:gd name="T20" fmla="*/ 189 w 189"/>
                    <a:gd name="T21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9" h="144">
                      <a:moveTo>
                        <a:pt x="189" y="144"/>
                      </a:moveTo>
                      <a:lnTo>
                        <a:pt x="73" y="144"/>
                      </a:lnTo>
                      <a:lnTo>
                        <a:pt x="73" y="125"/>
                      </a:lnTo>
                      <a:lnTo>
                        <a:pt x="170" y="125"/>
                      </a:lnTo>
                      <a:lnTo>
                        <a:pt x="170" y="19"/>
                      </a:lnTo>
                      <a:lnTo>
                        <a:pt x="19" y="19"/>
                      </a:lnTo>
                      <a:lnTo>
                        <a:pt x="19" y="71"/>
                      </a:lnTo>
                      <a:lnTo>
                        <a:pt x="0" y="71"/>
                      </a:lnTo>
                      <a:lnTo>
                        <a:pt x="0" y="0"/>
                      </a:lnTo>
                      <a:lnTo>
                        <a:pt x="189" y="0"/>
                      </a:lnTo>
                      <a:lnTo>
                        <a:pt x="189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59" name="Freeform 2133">
                  <a:extLst>
                    <a:ext uri="{FF2B5EF4-FFF2-40B4-BE49-F238E27FC236}">
                      <a16:creationId xmlns:a16="http://schemas.microsoft.com/office/drawing/2014/main" id="{148181D2-55EC-4ED3-AB0D-F5AC79FC29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5754" y="4225230"/>
                  <a:ext cx="102857" cy="89196"/>
                </a:xfrm>
                <a:custGeom>
                  <a:avLst/>
                  <a:gdLst>
                    <a:gd name="T0" fmla="*/ 54 w 54"/>
                    <a:gd name="T1" fmla="*/ 47 h 47"/>
                    <a:gd name="T2" fmla="*/ 46 w 54"/>
                    <a:gd name="T3" fmla="*/ 47 h 47"/>
                    <a:gd name="T4" fmla="*/ 46 w 54"/>
                    <a:gd name="T5" fmla="*/ 28 h 47"/>
                    <a:gd name="T6" fmla="*/ 27 w 54"/>
                    <a:gd name="T7" fmla="*/ 8 h 47"/>
                    <a:gd name="T8" fmla="*/ 8 w 54"/>
                    <a:gd name="T9" fmla="*/ 28 h 47"/>
                    <a:gd name="T10" fmla="*/ 8 w 54"/>
                    <a:gd name="T11" fmla="*/ 47 h 47"/>
                    <a:gd name="T12" fmla="*/ 0 w 54"/>
                    <a:gd name="T13" fmla="*/ 47 h 47"/>
                    <a:gd name="T14" fmla="*/ 0 w 54"/>
                    <a:gd name="T15" fmla="*/ 28 h 47"/>
                    <a:gd name="T16" fmla="*/ 27 w 54"/>
                    <a:gd name="T17" fmla="*/ 0 h 47"/>
                    <a:gd name="T18" fmla="*/ 54 w 54"/>
                    <a:gd name="T19" fmla="*/ 28 h 47"/>
                    <a:gd name="T20" fmla="*/ 54 w 54"/>
                    <a:gd name="T21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4" h="47">
                      <a:moveTo>
                        <a:pt x="54" y="47"/>
                      </a:moveTo>
                      <a:cubicBezTo>
                        <a:pt x="46" y="47"/>
                        <a:pt x="46" y="47"/>
                        <a:pt x="46" y="47"/>
                      </a:cubicBezTo>
                      <a:cubicBezTo>
                        <a:pt x="46" y="28"/>
                        <a:pt x="46" y="28"/>
                        <a:pt x="46" y="28"/>
                      </a:cubicBezTo>
                      <a:cubicBezTo>
                        <a:pt x="46" y="17"/>
                        <a:pt x="37" y="8"/>
                        <a:pt x="27" y="8"/>
                      </a:cubicBezTo>
                      <a:cubicBezTo>
                        <a:pt x="16" y="8"/>
                        <a:pt x="8" y="17"/>
                        <a:pt x="8" y="28"/>
                      </a:cubicBezTo>
                      <a:cubicBezTo>
                        <a:pt x="8" y="47"/>
                        <a:pt x="8" y="47"/>
                        <a:pt x="8" y="47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42" y="0"/>
                        <a:pt x="54" y="12"/>
                        <a:pt x="54" y="28"/>
                      </a:cubicBezTo>
                      <a:lnTo>
                        <a:pt x="54" y="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FA538157-9657-40B4-B4F6-2342B01862EB}"/>
                  </a:ext>
                </a:extLst>
              </p:cNvPr>
              <p:cNvGrpSpPr/>
              <p:nvPr/>
            </p:nvGrpSpPr>
            <p:grpSpPr>
              <a:xfrm>
                <a:off x="2114994" y="4824466"/>
                <a:ext cx="272258" cy="181204"/>
                <a:chOff x="9661935" y="4289487"/>
                <a:chExt cx="272258" cy="181204"/>
              </a:xfrm>
              <a:grpFill/>
            </p:grpSpPr>
            <p:sp>
              <p:nvSpPr>
                <p:cNvPr id="56" name="Freeform 1732">
                  <a:extLst>
                    <a:ext uri="{FF2B5EF4-FFF2-40B4-BE49-F238E27FC236}">
                      <a16:creationId xmlns:a16="http://schemas.microsoft.com/office/drawing/2014/main" id="{37DF8ED7-08B5-4969-A140-552FFD9CEE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697996" y="4289487"/>
                  <a:ext cx="200136" cy="126212"/>
                </a:xfrm>
                <a:custGeom>
                  <a:avLst/>
                  <a:gdLst>
                    <a:gd name="T0" fmla="*/ 222 w 222"/>
                    <a:gd name="T1" fmla="*/ 140 h 140"/>
                    <a:gd name="T2" fmla="*/ 0 w 222"/>
                    <a:gd name="T3" fmla="*/ 140 h 140"/>
                    <a:gd name="T4" fmla="*/ 0 w 222"/>
                    <a:gd name="T5" fmla="*/ 0 h 140"/>
                    <a:gd name="T6" fmla="*/ 222 w 222"/>
                    <a:gd name="T7" fmla="*/ 0 h 140"/>
                    <a:gd name="T8" fmla="*/ 222 w 222"/>
                    <a:gd name="T9" fmla="*/ 140 h 140"/>
                    <a:gd name="T10" fmla="*/ 19 w 222"/>
                    <a:gd name="T11" fmla="*/ 121 h 140"/>
                    <a:gd name="T12" fmla="*/ 203 w 222"/>
                    <a:gd name="T13" fmla="*/ 121 h 140"/>
                    <a:gd name="T14" fmla="*/ 203 w 222"/>
                    <a:gd name="T15" fmla="*/ 19 h 140"/>
                    <a:gd name="T16" fmla="*/ 19 w 222"/>
                    <a:gd name="T17" fmla="*/ 19 h 140"/>
                    <a:gd name="T18" fmla="*/ 19 w 222"/>
                    <a:gd name="T19" fmla="*/ 121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2" h="140">
                      <a:moveTo>
                        <a:pt x="222" y="140"/>
                      </a:moveTo>
                      <a:lnTo>
                        <a:pt x="0" y="140"/>
                      </a:lnTo>
                      <a:lnTo>
                        <a:pt x="0" y="0"/>
                      </a:lnTo>
                      <a:lnTo>
                        <a:pt x="222" y="0"/>
                      </a:lnTo>
                      <a:lnTo>
                        <a:pt x="222" y="140"/>
                      </a:lnTo>
                      <a:close/>
                      <a:moveTo>
                        <a:pt x="19" y="121"/>
                      </a:moveTo>
                      <a:lnTo>
                        <a:pt x="203" y="121"/>
                      </a:lnTo>
                      <a:lnTo>
                        <a:pt x="203" y="19"/>
                      </a:lnTo>
                      <a:lnTo>
                        <a:pt x="19" y="19"/>
                      </a:lnTo>
                      <a:lnTo>
                        <a:pt x="19" y="1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57" name="Freeform 1733">
                  <a:extLst>
                    <a:ext uri="{FF2B5EF4-FFF2-40B4-BE49-F238E27FC236}">
                      <a16:creationId xmlns:a16="http://schemas.microsoft.com/office/drawing/2014/main" id="{C65DE51F-B5EC-4049-AC47-4A7842BBC5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661935" y="4398570"/>
                  <a:ext cx="272258" cy="72121"/>
                </a:xfrm>
                <a:custGeom>
                  <a:avLst/>
                  <a:gdLst>
                    <a:gd name="T0" fmla="*/ 120 w 128"/>
                    <a:gd name="T1" fmla="*/ 34 h 34"/>
                    <a:gd name="T2" fmla="*/ 8 w 128"/>
                    <a:gd name="T3" fmla="*/ 34 h 34"/>
                    <a:gd name="T4" fmla="*/ 0 w 128"/>
                    <a:gd name="T5" fmla="*/ 26 h 34"/>
                    <a:gd name="T6" fmla="*/ 3 w 128"/>
                    <a:gd name="T7" fmla="*/ 17 h 34"/>
                    <a:gd name="T8" fmla="*/ 3 w 128"/>
                    <a:gd name="T9" fmla="*/ 17 h 34"/>
                    <a:gd name="T10" fmla="*/ 19 w 128"/>
                    <a:gd name="T11" fmla="*/ 0 h 34"/>
                    <a:gd name="T12" fmla="*/ 108 w 128"/>
                    <a:gd name="T13" fmla="*/ 0 h 34"/>
                    <a:gd name="T14" fmla="*/ 125 w 128"/>
                    <a:gd name="T15" fmla="*/ 17 h 34"/>
                    <a:gd name="T16" fmla="*/ 128 w 128"/>
                    <a:gd name="T17" fmla="*/ 26 h 34"/>
                    <a:gd name="T18" fmla="*/ 120 w 128"/>
                    <a:gd name="T19" fmla="*/ 34 h 34"/>
                    <a:gd name="T20" fmla="*/ 9 w 128"/>
                    <a:gd name="T21" fmla="*/ 22 h 34"/>
                    <a:gd name="T22" fmla="*/ 8 w 128"/>
                    <a:gd name="T23" fmla="*/ 26 h 34"/>
                    <a:gd name="T24" fmla="*/ 8 w 128"/>
                    <a:gd name="T25" fmla="*/ 26 h 34"/>
                    <a:gd name="T26" fmla="*/ 119 w 128"/>
                    <a:gd name="T27" fmla="*/ 26 h 34"/>
                    <a:gd name="T28" fmla="*/ 120 w 128"/>
                    <a:gd name="T29" fmla="*/ 26 h 34"/>
                    <a:gd name="T30" fmla="*/ 119 w 128"/>
                    <a:gd name="T31" fmla="*/ 22 h 34"/>
                    <a:gd name="T32" fmla="*/ 105 w 128"/>
                    <a:gd name="T33" fmla="*/ 8 h 34"/>
                    <a:gd name="T34" fmla="*/ 23 w 128"/>
                    <a:gd name="T35" fmla="*/ 8 h 34"/>
                    <a:gd name="T36" fmla="*/ 9 w 128"/>
                    <a:gd name="T37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8" h="34">
                      <a:moveTo>
                        <a:pt x="120" y="34"/>
                      </a:moveTo>
                      <a:cubicBezTo>
                        <a:pt x="8" y="34"/>
                        <a:pt x="8" y="34"/>
                        <a:pt x="8" y="34"/>
                      </a:cubicBezTo>
                      <a:cubicBezTo>
                        <a:pt x="4" y="34"/>
                        <a:pt x="0" y="30"/>
                        <a:pt x="0" y="26"/>
                      </a:cubicBezTo>
                      <a:cubicBezTo>
                        <a:pt x="0" y="23"/>
                        <a:pt x="1" y="19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cubicBezTo>
                        <a:pt x="125" y="17"/>
                        <a:pt x="125" y="17"/>
                        <a:pt x="125" y="17"/>
                      </a:cubicBezTo>
                      <a:cubicBezTo>
                        <a:pt x="127" y="19"/>
                        <a:pt x="128" y="23"/>
                        <a:pt x="128" y="26"/>
                      </a:cubicBezTo>
                      <a:cubicBezTo>
                        <a:pt x="128" y="30"/>
                        <a:pt x="124" y="34"/>
                        <a:pt x="120" y="34"/>
                      </a:cubicBezTo>
                      <a:close/>
                      <a:moveTo>
                        <a:pt x="9" y="22"/>
                      </a:moveTo>
                      <a:cubicBezTo>
                        <a:pt x="8" y="23"/>
                        <a:pt x="8" y="24"/>
                        <a:pt x="8" y="26"/>
                      </a:cubicBezTo>
                      <a:cubicBezTo>
                        <a:pt x="8" y="26"/>
                        <a:pt x="8" y="26"/>
                        <a:pt x="8" y="26"/>
                      </a:cubicBezTo>
                      <a:cubicBezTo>
                        <a:pt x="119" y="26"/>
                        <a:pt x="119" y="26"/>
                        <a:pt x="119" y="26"/>
                      </a:cubicBezTo>
                      <a:cubicBezTo>
                        <a:pt x="120" y="26"/>
                        <a:pt x="120" y="26"/>
                        <a:pt x="120" y="26"/>
                      </a:cubicBezTo>
                      <a:cubicBezTo>
                        <a:pt x="120" y="24"/>
                        <a:pt x="119" y="23"/>
                        <a:pt x="119" y="22"/>
                      </a:cubicBezTo>
                      <a:cubicBezTo>
                        <a:pt x="105" y="8"/>
                        <a:pt x="105" y="8"/>
                        <a:pt x="105" y="8"/>
                      </a:cubicBezTo>
                      <a:cubicBezTo>
                        <a:pt x="23" y="8"/>
                        <a:pt x="23" y="8"/>
                        <a:pt x="23" y="8"/>
                      </a:cubicBezTo>
                      <a:lnTo>
                        <a:pt x="9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7D59B29-A50C-4DB7-BEC1-F78C45537A00}"/>
              </a:ext>
            </a:extLst>
          </p:cNvPr>
          <p:cNvGrpSpPr/>
          <p:nvPr/>
        </p:nvGrpSpPr>
        <p:grpSpPr>
          <a:xfrm>
            <a:off x="5999545" y="3545575"/>
            <a:ext cx="1026729" cy="1026729"/>
            <a:chOff x="6119847" y="3616174"/>
            <a:chExt cx="1047317" cy="1047317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8796C3A9-BCD9-4F29-8547-2BCC15F30044}"/>
                </a:ext>
              </a:extLst>
            </p:cNvPr>
            <p:cNvGrpSpPr/>
            <p:nvPr/>
          </p:nvGrpSpPr>
          <p:grpSpPr>
            <a:xfrm>
              <a:off x="6119847" y="3616174"/>
              <a:ext cx="1047317" cy="1047317"/>
              <a:chOff x="5692578" y="2135870"/>
              <a:chExt cx="1047317" cy="1047317"/>
            </a:xfrm>
          </p:grpSpPr>
          <p:sp>
            <p:nvSpPr>
              <p:cNvPr id="205" name="Oval 58">
                <a:extLst>
                  <a:ext uri="{FF2B5EF4-FFF2-40B4-BE49-F238E27FC236}">
                    <a16:creationId xmlns:a16="http://schemas.microsoft.com/office/drawing/2014/main" id="{9D9CDA16-A3F8-4182-A33E-EA46650C9EC5}"/>
                  </a:ext>
                </a:extLst>
              </p:cNvPr>
              <p:cNvSpPr/>
              <p:nvPr/>
            </p:nvSpPr>
            <p:spPr>
              <a:xfrm rot="5400013">
                <a:off x="5692578" y="2135870"/>
                <a:ext cx="1047317" cy="1047317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F8F8F8"/>
              </a:solidFill>
              <a:ln cap="flat">
                <a:noFill/>
                <a:prstDash val="solid"/>
              </a:ln>
            </p:spPr>
            <p:txBody>
              <a:bodyPr vert="horz" wrap="square" lIns="179285" tIns="143428" rIns="179285" bIns="143428" anchor="t" anchorCtr="1" compatLnSpc="1">
                <a:noAutofit/>
              </a:bodyPr>
              <a:lstStyle/>
              <a:p>
                <a:pPr algn="ctr" defTabSz="914098">
                  <a:lnSpc>
                    <a:spcPct val="90000"/>
                  </a:lnSpc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353">
                  <a:solidFill>
                    <a:srgbClr val="000000"/>
                  </a:solidFill>
                  <a:latin typeface="Segoe UI"/>
                  <a:ea typeface="Segoe UI" pitchFamily="34"/>
                  <a:cs typeface="Segoe UI" pitchFamily="34"/>
                </a:endParaRPr>
              </a:p>
            </p:txBody>
          </p:sp>
          <p:sp>
            <p:nvSpPr>
              <p:cNvPr id="207" name="Oval 19">
                <a:extLst>
                  <a:ext uri="{FF2B5EF4-FFF2-40B4-BE49-F238E27FC236}">
                    <a16:creationId xmlns:a16="http://schemas.microsoft.com/office/drawing/2014/main" id="{0340C55B-F612-48EC-9983-105507A30205}"/>
                  </a:ext>
                </a:extLst>
              </p:cNvPr>
              <p:cNvSpPr/>
              <p:nvPr/>
            </p:nvSpPr>
            <p:spPr>
              <a:xfrm>
                <a:off x="5772931" y="2216163"/>
                <a:ext cx="886611" cy="88673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0078D7"/>
              </a:solidFill>
              <a:ln cap="flat">
                <a:noFill/>
                <a:prstDash val="solid"/>
              </a:ln>
            </p:spPr>
            <p:txBody>
              <a:bodyPr vert="horz" wrap="square" lIns="47554" tIns="47554" rIns="47554" bIns="47554" anchor="ctr" anchorCtr="1" compatLnSpc="1">
                <a:noAutofit/>
              </a:bodyPr>
              <a:lstStyle/>
              <a:p>
                <a:pPr algn="ctr" defTabSz="93184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244">
                  <a:solidFill>
                    <a:srgbClr val="000000"/>
                  </a:solidFill>
                  <a:latin typeface="Segoe UI"/>
                  <a:ea typeface="Segoe UI" pitchFamily="34"/>
                  <a:cs typeface="Segoe UI" pitchFamily="34"/>
                </a:endParaRPr>
              </a:p>
            </p:txBody>
          </p:sp>
        </p:grpSp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4DD4EDD5-2F1B-437D-8365-8137E4262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303" y="3981246"/>
              <a:ext cx="701239" cy="313894"/>
            </a:xfrm>
            <a:custGeom>
              <a:avLst/>
              <a:gdLst>
                <a:gd name="T0" fmla="*/ 1371 w 1371"/>
                <a:gd name="T1" fmla="*/ 307 h 612"/>
                <a:gd name="T2" fmla="*/ 1219 w 1371"/>
                <a:gd name="T3" fmla="*/ 219 h 612"/>
                <a:gd name="T4" fmla="*/ 1219 w 1371"/>
                <a:gd name="T5" fmla="*/ 289 h 612"/>
                <a:gd name="T6" fmla="*/ 424 w 1371"/>
                <a:gd name="T7" fmla="*/ 289 h 612"/>
                <a:gd name="T8" fmla="*/ 575 w 1371"/>
                <a:gd name="T9" fmla="*/ 142 h 612"/>
                <a:gd name="T10" fmla="*/ 661 w 1371"/>
                <a:gd name="T11" fmla="*/ 104 h 612"/>
                <a:gd name="T12" fmla="*/ 772 w 1371"/>
                <a:gd name="T13" fmla="*/ 104 h 612"/>
                <a:gd name="T14" fmla="*/ 845 w 1371"/>
                <a:gd name="T15" fmla="*/ 155 h 612"/>
                <a:gd name="T16" fmla="*/ 922 w 1371"/>
                <a:gd name="T17" fmla="*/ 77 h 612"/>
                <a:gd name="T18" fmla="*/ 845 w 1371"/>
                <a:gd name="T19" fmla="*/ 0 h 612"/>
                <a:gd name="T20" fmla="*/ 770 w 1371"/>
                <a:gd name="T21" fmla="*/ 57 h 612"/>
                <a:gd name="T22" fmla="*/ 664 w 1371"/>
                <a:gd name="T23" fmla="*/ 57 h 612"/>
                <a:gd name="T24" fmla="*/ 505 w 1371"/>
                <a:gd name="T25" fmla="*/ 146 h 612"/>
                <a:gd name="T26" fmla="*/ 347 w 1371"/>
                <a:gd name="T27" fmla="*/ 289 h 612"/>
                <a:gd name="T28" fmla="*/ 336 w 1371"/>
                <a:gd name="T29" fmla="*/ 289 h 612"/>
                <a:gd name="T30" fmla="*/ 249 w 1371"/>
                <a:gd name="T31" fmla="*/ 289 h 612"/>
                <a:gd name="T32" fmla="*/ 125 w 1371"/>
                <a:gd name="T33" fmla="*/ 182 h 612"/>
                <a:gd name="T34" fmla="*/ 0 w 1371"/>
                <a:gd name="T35" fmla="*/ 307 h 612"/>
                <a:gd name="T36" fmla="*/ 125 w 1371"/>
                <a:gd name="T37" fmla="*/ 432 h 612"/>
                <a:gd name="T38" fmla="*/ 249 w 1371"/>
                <a:gd name="T39" fmla="*/ 325 h 612"/>
                <a:gd name="T40" fmla="*/ 548 w 1371"/>
                <a:gd name="T41" fmla="*/ 325 h 612"/>
                <a:gd name="T42" fmla="*/ 657 w 1371"/>
                <a:gd name="T43" fmla="*/ 432 h 612"/>
                <a:gd name="T44" fmla="*/ 845 w 1371"/>
                <a:gd name="T45" fmla="*/ 563 h 612"/>
                <a:gd name="T46" fmla="*/ 952 w 1371"/>
                <a:gd name="T47" fmla="*/ 563 h 612"/>
                <a:gd name="T48" fmla="*/ 952 w 1371"/>
                <a:gd name="T49" fmla="*/ 612 h 612"/>
                <a:gd name="T50" fmla="*/ 1113 w 1371"/>
                <a:gd name="T51" fmla="*/ 612 h 612"/>
                <a:gd name="T52" fmla="*/ 1113 w 1371"/>
                <a:gd name="T53" fmla="*/ 450 h 612"/>
                <a:gd name="T54" fmla="*/ 952 w 1371"/>
                <a:gd name="T55" fmla="*/ 450 h 612"/>
                <a:gd name="T56" fmla="*/ 952 w 1371"/>
                <a:gd name="T57" fmla="*/ 513 h 612"/>
                <a:gd name="T58" fmla="*/ 845 w 1371"/>
                <a:gd name="T59" fmla="*/ 513 h 612"/>
                <a:gd name="T60" fmla="*/ 782 w 1371"/>
                <a:gd name="T61" fmla="*/ 493 h 612"/>
                <a:gd name="T62" fmla="*/ 631 w 1371"/>
                <a:gd name="T63" fmla="*/ 325 h 612"/>
                <a:gd name="T64" fmla="*/ 1219 w 1371"/>
                <a:gd name="T65" fmla="*/ 325 h 612"/>
                <a:gd name="T66" fmla="*/ 1219 w 1371"/>
                <a:gd name="T67" fmla="*/ 389 h 612"/>
                <a:gd name="T68" fmla="*/ 1371 w 1371"/>
                <a:gd name="T69" fmla="*/ 307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71" h="612">
                  <a:moveTo>
                    <a:pt x="1371" y="307"/>
                  </a:moveTo>
                  <a:cubicBezTo>
                    <a:pt x="1219" y="219"/>
                    <a:pt x="1219" y="219"/>
                    <a:pt x="1219" y="219"/>
                  </a:cubicBezTo>
                  <a:cubicBezTo>
                    <a:pt x="1219" y="289"/>
                    <a:pt x="1219" y="289"/>
                    <a:pt x="1219" y="289"/>
                  </a:cubicBezTo>
                  <a:cubicBezTo>
                    <a:pt x="424" y="289"/>
                    <a:pt x="424" y="289"/>
                    <a:pt x="424" y="289"/>
                  </a:cubicBezTo>
                  <a:cubicBezTo>
                    <a:pt x="424" y="289"/>
                    <a:pt x="541" y="189"/>
                    <a:pt x="575" y="142"/>
                  </a:cubicBezTo>
                  <a:cubicBezTo>
                    <a:pt x="609" y="94"/>
                    <a:pt x="661" y="104"/>
                    <a:pt x="661" y="104"/>
                  </a:cubicBezTo>
                  <a:cubicBezTo>
                    <a:pt x="772" y="104"/>
                    <a:pt x="772" y="104"/>
                    <a:pt x="772" y="104"/>
                  </a:cubicBezTo>
                  <a:cubicBezTo>
                    <a:pt x="783" y="134"/>
                    <a:pt x="811" y="155"/>
                    <a:pt x="845" y="155"/>
                  </a:cubicBezTo>
                  <a:cubicBezTo>
                    <a:pt x="887" y="155"/>
                    <a:pt x="922" y="120"/>
                    <a:pt x="922" y="77"/>
                  </a:cubicBezTo>
                  <a:cubicBezTo>
                    <a:pt x="922" y="35"/>
                    <a:pt x="887" y="0"/>
                    <a:pt x="845" y="0"/>
                  </a:cubicBezTo>
                  <a:cubicBezTo>
                    <a:pt x="809" y="0"/>
                    <a:pt x="779" y="24"/>
                    <a:pt x="770" y="57"/>
                  </a:cubicBezTo>
                  <a:cubicBezTo>
                    <a:pt x="744" y="57"/>
                    <a:pt x="706" y="57"/>
                    <a:pt x="664" y="57"/>
                  </a:cubicBezTo>
                  <a:cubicBezTo>
                    <a:pt x="588" y="57"/>
                    <a:pt x="573" y="63"/>
                    <a:pt x="505" y="146"/>
                  </a:cubicBezTo>
                  <a:cubicBezTo>
                    <a:pt x="436" y="229"/>
                    <a:pt x="347" y="289"/>
                    <a:pt x="347" y="289"/>
                  </a:cubicBezTo>
                  <a:cubicBezTo>
                    <a:pt x="336" y="289"/>
                    <a:pt x="336" y="289"/>
                    <a:pt x="336" y="289"/>
                  </a:cubicBezTo>
                  <a:cubicBezTo>
                    <a:pt x="249" y="289"/>
                    <a:pt x="249" y="289"/>
                    <a:pt x="249" y="289"/>
                  </a:cubicBezTo>
                  <a:cubicBezTo>
                    <a:pt x="240" y="228"/>
                    <a:pt x="188" y="182"/>
                    <a:pt x="125" y="182"/>
                  </a:cubicBezTo>
                  <a:cubicBezTo>
                    <a:pt x="56" y="182"/>
                    <a:pt x="0" y="238"/>
                    <a:pt x="0" y="307"/>
                  </a:cubicBezTo>
                  <a:cubicBezTo>
                    <a:pt x="0" y="376"/>
                    <a:pt x="56" y="432"/>
                    <a:pt x="125" y="432"/>
                  </a:cubicBezTo>
                  <a:cubicBezTo>
                    <a:pt x="188" y="432"/>
                    <a:pt x="240" y="386"/>
                    <a:pt x="249" y="325"/>
                  </a:cubicBezTo>
                  <a:cubicBezTo>
                    <a:pt x="548" y="325"/>
                    <a:pt x="548" y="325"/>
                    <a:pt x="548" y="325"/>
                  </a:cubicBezTo>
                  <a:cubicBezTo>
                    <a:pt x="567" y="340"/>
                    <a:pt x="611" y="377"/>
                    <a:pt x="657" y="432"/>
                  </a:cubicBezTo>
                  <a:cubicBezTo>
                    <a:pt x="718" y="505"/>
                    <a:pt x="748" y="563"/>
                    <a:pt x="845" y="563"/>
                  </a:cubicBezTo>
                  <a:cubicBezTo>
                    <a:pt x="952" y="563"/>
                    <a:pt x="952" y="563"/>
                    <a:pt x="952" y="563"/>
                  </a:cubicBezTo>
                  <a:cubicBezTo>
                    <a:pt x="952" y="612"/>
                    <a:pt x="952" y="612"/>
                    <a:pt x="952" y="612"/>
                  </a:cubicBezTo>
                  <a:cubicBezTo>
                    <a:pt x="1113" y="612"/>
                    <a:pt x="1113" y="612"/>
                    <a:pt x="1113" y="612"/>
                  </a:cubicBezTo>
                  <a:cubicBezTo>
                    <a:pt x="1113" y="450"/>
                    <a:pt x="1113" y="450"/>
                    <a:pt x="1113" y="450"/>
                  </a:cubicBezTo>
                  <a:cubicBezTo>
                    <a:pt x="952" y="450"/>
                    <a:pt x="952" y="450"/>
                    <a:pt x="952" y="450"/>
                  </a:cubicBezTo>
                  <a:cubicBezTo>
                    <a:pt x="952" y="513"/>
                    <a:pt x="952" y="513"/>
                    <a:pt x="952" y="513"/>
                  </a:cubicBezTo>
                  <a:cubicBezTo>
                    <a:pt x="845" y="513"/>
                    <a:pt x="845" y="513"/>
                    <a:pt x="845" y="513"/>
                  </a:cubicBezTo>
                  <a:cubicBezTo>
                    <a:pt x="845" y="513"/>
                    <a:pt x="806" y="513"/>
                    <a:pt x="782" y="493"/>
                  </a:cubicBezTo>
                  <a:cubicBezTo>
                    <a:pt x="761" y="476"/>
                    <a:pt x="658" y="356"/>
                    <a:pt x="631" y="325"/>
                  </a:cubicBezTo>
                  <a:cubicBezTo>
                    <a:pt x="1219" y="325"/>
                    <a:pt x="1219" y="325"/>
                    <a:pt x="1219" y="325"/>
                  </a:cubicBezTo>
                  <a:cubicBezTo>
                    <a:pt x="1219" y="389"/>
                    <a:pt x="1219" y="389"/>
                    <a:pt x="1219" y="389"/>
                  </a:cubicBezTo>
                  <a:lnTo>
                    <a:pt x="1371" y="3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484D484-BD35-474F-9197-994A49F1DF75}"/>
              </a:ext>
            </a:extLst>
          </p:cNvPr>
          <p:cNvGrpSpPr/>
          <p:nvPr/>
        </p:nvGrpSpPr>
        <p:grpSpPr>
          <a:xfrm>
            <a:off x="5999545" y="4764364"/>
            <a:ext cx="1026729" cy="1026729"/>
            <a:chOff x="6119847" y="4859402"/>
            <a:chExt cx="1047317" cy="1047317"/>
          </a:xfrm>
        </p:grpSpPr>
        <p:sp>
          <p:nvSpPr>
            <p:cNvPr id="211" name="Oval 60">
              <a:extLst>
                <a:ext uri="{FF2B5EF4-FFF2-40B4-BE49-F238E27FC236}">
                  <a16:creationId xmlns:a16="http://schemas.microsoft.com/office/drawing/2014/main" id="{B572AAAF-47F0-4411-A284-9A9D5055E3D1}"/>
                </a:ext>
              </a:extLst>
            </p:cNvPr>
            <p:cNvSpPr/>
            <p:nvPr/>
          </p:nvSpPr>
          <p:spPr>
            <a:xfrm rot="5400013">
              <a:off x="6119847" y="4859402"/>
              <a:ext cx="1047317" cy="1047317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8F8F8"/>
            </a:solidFill>
            <a:ln cap="flat">
              <a:noFill/>
              <a:prstDash val="solid"/>
            </a:ln>
          </p:spPr>
          <p:txBody>
            <a:bodyPr vert="horz" wrap="square" lIns="179285" tIns="143428" rIns="179285" bIns="143428" anchor="t" anchorCtr="1" compatLnSpc="1">
              <a:noAutofit/>
            </a:bodyPr>
            <a:lstStyle/>
            <a:p>
              <a:pPr algn="ctr" defTabSz="914098">
                <a:lnSpc>
                  <a:spcPct val="90000"/>
                </a:lnSpc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353">
                <a:solidFill>
                  <a:srgbClr val="000000"/>
                </a:solidFill>
                <a:latin typeface="Segoe UI"/>
                <a:ea typeface="Segoe UI" pitchFamily="34"/>
                <a:cs typeface="Segoe UI" pitchFamily="34"/>
              </a:endParaRPr>
            </a:p>
          </p:txBody>
        </p:sp>
        <p:sp>
          <p:nvSpPr>
            <p:cNvPr id="212" name="Oval 16">
              <a:extLst>
                <a:ext uri="{FF2B5EF4-FFF2-40B4-BE49-F238E27FC236}">
                  <a16:creationId xmlns:a16="http://schemas.microsoft.com/office/drawing/2014/main" id="{D3C1185C-9CBE-490F-A8D7-4DCBB48A897F}"/>
                </a:ext>
              </a:extLst>
            </p:cNvPr>
            <p:cNvSpPr/>
            <p:nvPr/>
          </p:nvSpPr>
          <p:spPr>
            <a:xfrm>
              <a:off x="6200200" y="4939695"/>
              <a:ext cx="886611" cy="88673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0078D7"/>
            </a:solidFill>
            <a:ln cap="flat">
              <a:noFill/>
              <a:prstDash val="solid"/>
            </a:ln>
          </p:spPr>
          <p:txBody>
            <a:bodyPr vert="horz" wrap="square" lIns="47554" tIns="47554" rIns="47554" bIns="47554" anchor="ctr" anchorCtr="1" compatLnSpc="1">
              <a:noAutofit/>
            </a:bodyPr>
            <a:lstStyle/>
            <a:p>
              <a:pPr algn="ctr" defTabSz="93184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44">
                <a:solidFill>
                  <a:srgbClr val="000000"/>
                </a:solidFill>
                <a:latin typeface="Segoe UI"/>
                <a:ea typeface="Segoe UI" pitchFamily="34"/>
                <a:cs typeface="Segoe UI" pitchFamily="34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A2D1687-E7D1-4449-972A-F1FE88B3CE63}"/>
                </a:ext>
              </a:extLst>
            </p:cNvPr>
            <p:cNvGrpSpPr/>
            <p:nvPr/>
          </p:nvGrpSpPr>
          <p:grpSpPr>
            <a:xfrm>
              <a:off x="6365141" y="5128786"/>
              <a:ext cx="516915" cy="583186"/>
              <a:chOff x="4316413" y="1427163"/>
              <a:chExt cx="3529013" cy="3981450"/>
            </a:xfrm>
          </p:grpSpPr>
          <p:sp>
            <p:nvSpPr>
              <p:cNvPr id="62" name="Freeform 47">
                <a:extLst>
                  <a:ext uri="{FF2B5EF4-FFF2-40B4-BE49-F238E27FC236}">
                    <a16:creationId xmlns:a16="http://schemas.microsoft.com/office/drawing/2014/main" id="{372B1AD4-AE5B-472B-BB5D-3C0D1AC1C6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7826" y="1427163"/>
                <a:ext cx="1117600" cy="1149350"/>
              </a:xfrm>
              <a:custGeom>
                <a:avLst/>
                <a:gdLst>
                  <a:gd name="T0" fmla="*/ 271 w 297"/>
                  <a:gd name="T1" fmla="*/ 23 h 306"/>
                  <a:gd name="T2" fmla="*/ 197 w 297"/>
                  <a:gd name="T3" fmla="*/ 20 h 306"/>
                  <a:gd name="T4" fmla="*/ 18 w 297"/>
                  <a:gd name="T5" fmla="*/ 211 h 306"/>
                  <a:gd name="T6" fmla="*/ 26 w 297"/>
                  <a:gd name="T7" fmla="*/ 284 h 306"/>
                  <a:gd name="T8" fmla="*/ 99 w 297"/>
                  <a:gd name="T9" fmla="*/ 287 h 306"/>
                  <a:gd name="T10" fmla="*/ 279 w 297"/>
                  <a:gd name="T11" fmla="*/ 96 h 306"/>
                  <a:gd name="T12" fmla="*/ 271 w 297"/>
                  <a:gd name="T13" fmla="*/ 2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7" h="306">
                    <a:moveTo>
                      <a:pt x="271" y="23"/>
                    </a:moveTo>
                    <a:cubicBezTo>
                      <a:pt x="248" y="2"/>
                      <a:pt x="216" y="0"/>
                      <a:pt x="197" y="20"/>
                    </a:cubicBezTo>
                    <a:cubicBezTo>
                      <a:pt x="18" y="211"/>
                      <a:pt x="18" y="211"/>
                      <a:pt x="18" y="211"/>
                    </a:cubicBezTo>
                    <a:cubicBezTo>
                      <a:pt x="0" y="230"/>
                      <a:pt x="3" y="263"/>
                      <a:pt x="26" y="284"/>
                    </a:cubicBezTo>
                    <a:cubicBezTo>
                      <a:pt x="48" y="305"/>
                      <a:pt x="81" y="306"/>
                      <a:pt x="99" y="287"/>
                    </a:cubicBezTo>
                    <a:cubicBezTo>
                      <a:pt x="279" y="96"/>
                      <a:pt x="279" y="96"/>
                      <a:pt x="279" y="96"/>
                    </a:cubicBezTo>
                    <a:cubicBezTo>
                      <a:pt x="297" y="77"/>
                      <a:pt x="293" y="44"/>
                      <a:pt x="271" y="2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3" name="Freeform 48">
                <a:extLst>
                  <a:ext uri="{FF2B5EF4-FFF2-40B4-BE49-F238E27FC236}">
                    <a16:creationId xmlns:a16="http://schemas.microsoft.com/office/drawing/2014/main" id="{EB5AE0DD-6AAB-4ABE-9A39-8C6D15B8AA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6413" y="2106613"/>
                <a:ext cx="2971800" cy="2782888"/>
              </a:xfrm>
              <a:custGeom>
                <a:avLst/>
                <a:gdLst>
                  <a:gd name="T0" fmla="*/ 390 w 790"/>
                  <a:gd name="T1" fmla="*/ 569 h 740"/>
                  <a:gd name="T2" fmla="*/ 340 w 790"/>
                  <a:gd name="T3" fmla="*/ 627 h 740"/>
                  <a:gd name="T4" fmla="*/ 260 w 790"/>
                  <a:gd name="T5" fmla="*/ 566 h 740"/>
                  <a:gd name="T6" fmla="*/ 376 w 790"/>
                  <a:gd name="T7" fmla="*/ 411 h 740"/>
                  <a:gd name="T8" fmla="*/ 213 w 790"/>
                  <a:gd name="T9" fmla="*/ 519 h 740"/>
                  <a:gd name="T10" fmla="*/ 130 w 790"/>
                  <a:gd name="T11" fmla="*/ 449 h 740"/>
                  <a:gd name="T12" fmla="*/ 252 w 790"/>
                  <a:gd name="T13" fmla="*/ 356 h 740"/>
                  <a:gd name="T14" fmla="*/ 75 w 790"/>
                  <a:gd name="T15" fmla="*/ 323 h 740"/>
                  <a:gd name="T16" fmla="*/ 404 w 790"/>
                  <a:gd name="T17" fmla="*/ 215 h 740"/>
                  <a:gd name="T18" fmla="*/ 550 w 790"/>
                  <a:gd name="T19" fmla="*/ 345 h 740"/>
                  <a:gd name="T20" fmla="*/ 437 w 790"/>
                  <a:gd name="T21" fmla="*/ 682 h 740"/>
                  <a:gd name="T22" fmla="*/ 390 w 790"/>
                  <a:gd name="T23" fmla="*/ 569 h 740"/>
                  <a:gd name="T24" fmla="*/ 613 w 790"/>
                  <a:gd name="T25" fmla="*/ 353 h 740"/>
                  <a:gd name="T26" fmla="*/ 456 w 790"/>
                  <a:gd name="T27" fmla="*/ 116 h 740"/>
                  <a:gd name="T28" fmla="*/ 17 w 790"/>
                  <a:gd name="T29" fmla="*/ 251 h 740"/>
                  <a:gd name="T30" fmla="*/ 500 w 790"/>
                  <a:gd name="T31" fmla="*/ 740 h 740"/>
                  <a:gd name="T32" fmla="*/ 613 w 790"/>
                  <a:gd name="T33" fmla="*/ 353 h 7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0" h="740">
                    <a:moveTo>
                      <a:pt x="390" y="569"/>
                    </a:moveTo>
                    <a:cubicBezTo>
                      <a:pt x="340" y="627"/>
                      <a:pt x="340" y="627"/>
                      <a:pt x="340" y="627"/>
                    </a:cubicBezTo>
                    <a:cubicBezTo>
                      <a:pt x="260" y="566"/>
                      <a:pt x="260" y="566"/>
                      <a:pt x="260" y="566"/>
                    </a:cubicBezTo>
                    <a:cubicBezTo>
                      <a:pt x="376" y="411"/>
                      <a:pt x="376" y="411"/>
                      <a:pt x="376" y="411"/>
                    </a:cubicBezTo>
                    <a:cubicBezTo>
                      <a:pt x="213" y="519"/>
                      <a:pt x="213" y="519"/>
                      <a:pt x="213" y="519"/>
                    </a:cubicBezTo>
                    <a:cubicBezTo>
                      <a:pt x="130" y="449"/>
                      <a:pt x="130" y="449"/>
                      <a:pt x="130" y="449"/>
                    </a:cubicBezTo>
                    <a:cubicBezTo>
                      <a:pt x="252" y="356"/>
                      <a:pt x="252" y="356"/>
                      <a:pt x="252" y="356"/>
                    </a:cubicBezTo>
                    <a:cubicBezTo>
                      <a:pt x="252" y="356"/>
                      <a:pt x="94" y="442"/>
                      <a:pt x="75" y="323"/>
                    </a:cubicBezTo>
                    <a:cubicBezTo>
                      <a:pt x="75" y="323"/>
                      <a:pt x="285" y="323"/>
                      <a:pt x="404" y="215"/>
                    </a:cubicBezTo>
                    <a:cubicBezTo>
                      <a:pt x="550" y="345"/>
                      <a:pt x="550" y="345"/>
                      <a:pt x="550" y="345"/>
                    </a:cubicBezTo>
                    <a:cubicBezTo>
                      <a:pt x="550" y="345"/>
                      <a:pt x="431" y="450"/>
                      <a:pt x="437" y="682"/>
                    </a:cubicBezTo>
                    <a:cubicBezTo>
                      <a:pt x="437" y="682"/>
                      <a:pt x="387" y="685"/>
                      <a:pt x="390" y="569"/>
                    </a:cubicBezTo>
                    <a:moveTo>
                      <a:pt x="613" y="353"/>
                    </a:moveTo>
                    <a:cubicBezTo>
                      <a:pt x="790" y="201"/>
                      <a:pt x="596" y="0"/>
                      <a:pt x="456" y="116"/>
                    </a:cubicBezTo>
                    <a:cubicBezTo>
                      <a:pt x="315" y="232"/>
                      <a:pt x="177" y="331"/>
                      <a:pt x="17" y="251"/>
                    </a:cubicBezTo>
                    <a:cubicBezTo>
                      <a:pt x="17" y="251"/>
                      <a:pt x="0" y="654"/>
                      <a:pt x="500" y="740"/>
                    </a:cubicBezTo>
                    <a:cubicBezTo>
                      <a:pt x="500" y="740"/>
                      <a:pt x="436" y="505"/>
                      <a:pt x="613" y="35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4" name="Oval 49">
                <a:extLst>
                  <a:ext uri="{FF2B5EF4-FFF2-40B4-BE49-F238E27FC236}">
                    <a16:creationId xmlns:a16="http://schemas.microsoft.com/office/drawing/2014/main" id="{D3AB71DE-BCC2-4CE7-B737-F030B1B5F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6513" y="4381501"/>
                <a:ext cx="560388" cy="5603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5" name="Oval 50">
                <a:extLst>
                  <a:ext uri="{FF2B5EF4-FFF2-40B4-BE49-F238E27FC236}">
                    <a16:creationId xmlns:a16="http://schemas.microsoft.com/office/drawing/2014/main" id="{083960D3-2EBB-4AD5-928B-053D6B2C1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1651" y="5065713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6" name="Oval 51">
                <a:extLst>
                  <a:ext uri="{FF2B5EF4-FFF2-40B4-BE49-F238E27FC236}">
                    <a16:creationId xmlns:a16="http://schemas.microsoft.com/office/drawing/2014/main" id="{65322D4C-13DA-4386-82E9-06A10DB0D2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0438" y="4606926"/>
                <a:ext cx="331788" cy="3349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9DE48B-4B94-4353-9D53-30D8DBDE0A55}"/>
              </a:ext>
            </a:extLst>
          </p:cNvPr>
          <p:cNvGrpSpPr/>
          <p:nvPr/>
        </p:nvGrpSpPr>
        <p:grpSpPr>
          <a:xfrm>
            <a:off x="448213" y="470487"/>
            <a:ext cx="717140" cy="717140"/>
            <a:chOff x="6450986" y="1562572"/>
            <a:chExt cx="2349391" cy="234939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C9B229F-DF4D-4891-8A22-EA77D17CB962}"/>
                </a:ext>
              </a:extLst>
            </p:cNvPr>
            <p:cNvSpPr/>
            <p:nvPr/>
          </p:nvSpPr>
          <p:spPr bwMode="auto">
            <a:xfrm>
              <a:off x="6450986" y="1562572"/>
              <a:ext cx="2349391" cy="2349391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B964334-B14C-465C-9521-FB6E5BBA4721}"/>
                </a:ext>
              </a:extLst>
            </p:cNvPr>
            <p:cNvGrpSpPr/>
            <p:nvPr/>
          </p:nvGrpSpPr>
          <p:grpSpPr>
            <a:xfrm>
              <a:off x="6878458" y="1937235"/>
              <a:ext cx="1494446" cy="1600064"/>
              <a:chOff x="2974460" y="2070859"/>
              <a:chExt cx="227410" cy="243482"/>
            </a:xfrm>
            <a:solidFill>
              <a:schemeClr val="bg1"/>
            </a:solidFill>
          </p:grpSpPr>
          <p:sp>
            <p:nvSpPr>
              <p:cNvPr id="42" name="Rectangle 2042">
                <a:extLst>
                  <a:ext uri="{FF2B5EF4-FFF2-40B4-BE49-F238E27FC236}">
                    <a16:creationId xmlns:a16="http://schemas.microsoft.com/office/drawing/2014/main" id="{2291468F-F744-4E9F-BF54-FE6C3924E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532" y="2238001"/>
                <a:ext cx="15268" cy="152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3" name="Rectangle 2043">
                <a:extLst>
                  <a:ext uri="{FF2B5EF4-FFF2-40B4-BE49-F238E27FC236}">
                    <a16:creationId xmlns:a16="http://schemas.microsoft.com/office/drawing/2014/main" id="{E19CE619-156F-4C9F-83E3-03E949CF8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532" y="2116662"/>
                <a:ext cx="15268" cy="10607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7" name="Freeform 2044">
                <a:extLst>
                  <a:ext uri="{FF2B5EF4-FFF2-40B4-BE49-F238E27FC236}">
                    <a16:creationId xmlns:a16="http://schemas.microsoft.com/office/drawing/2014/main" id="{620101C1-E08A-4FA0-AA20-59EF57F787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4460" y="2070859"/>
                <a:ext cx="227410" cy="243482"/>
              </a:xfrm>
              <a:custGeom>
                <a:avLst/>
                <a:gdLst>
                  <a:gd name="T0" fmla="*/ 60 w 120"/>
                  <a:gd name="T1" fmla="*/ 128 h 128"/>
                  <a:gd name="T2" fmla="*/ 58 w 120"/>
                  <a:gd name="T3" fmla="*/ 127 h 128"/>
                  <a:gd name="T4" fmla="*/ 0 w 120"/>
                  <a:gd name="T5" fmla="*/ 48 h 128"/>
                  <a:gd name="T6" fmla="*/ 0 w 120"/>
                  <a:gd name="T7" fmla="*/ 16 h 128"/>
                  <a:gd name="T8" fmla="*/ 4 w 120"/>
                  <a:gd name="T9" fmla="*/ 16 h 128"/>
                  <a:gd name="T10" fmla="*/ 38 w 120"/>
                  <a:gd name="T11" fmla="*/ 7 h 128"/>
                  <a:gd name="T12" fmla="*/ 60 w 120"/>
                  <a:gd name="T13" fmla="*/ 0 h 128"/>
                  <a:gd name="T14" fmla="*/ 83 w 120"/>
                  <a:gd name="T15" fmla="*/ 7 h 128"/>
                  <a:gd name="T16" fmla="*/ 116 w 120"/>
                  <a:gd name="T17" fmla="*/ 16 h 128"/>
                  <a:gd name="T18" fmla="*/ 120 w 120"/>
                  <a:gd name="T19" fmla="*/ 16 h 128"/>
                  <a:gd name="T20" fmla="*/ 120 w 120"/>
                  <a:gd name="T21" fmla="*/ 48 h 128"/>
                  <a:gd name="T22" fmla="*/ 62 w 120"/>
                  <a:gd name="T23" fmla="*/ 127 h 128"/>
                  <a:gd name="T24" fmla="*/ 60 w 120"/>
                  <a:gd name="T25" fmla="*/ 128 h 128"/>
                  <a:gd name="T26" fmla="*/ 8 w 120"/>
                  <a:gd name="T27" fmla="*/ 24 h 128"/>
                  <a:gd name="T28" fmla="*/ 8 w 120"/>
                  <a:gd name="T29" fmla="*/ 48 h 128"/>
                  <a:gd name="T30" fmla="*/ 60 w 120"/>
                  <a:gd name="T31" fmla="*/ 119 h 128"/>
                  <a:gd name="T32" fmla="*/ 112 w 120"/>
                  <a:gd name="T33" fmla="*/ 48 h 128"/>
                  <a:gd name="T34" fmla="*/ 112 w 120"/>
                  <a:gd name="T35" fmla="*/ 24 h 128"/>
                  <a:gd name="T36" fmla="*/ 78 w 120"/>
                  <a:gd name="T37" fmla="*/ 14 h 128"/>
                  <a:gd name="T38" fmla="*/ 60 w 120"/>
                  <a:gd name="T39" fmla="*/ 8 h 128"/>
                  <a:gd name="T40" fmla="*/ 43 w 120"/>
                  <a:gd name="T41" fmla="*/ 14 h 128"/>
                  <a:gd name="T42" fmla="*/ 8 w 120"/>
                  <a:gd name="T43" fmla="*/ 2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0" h="128">
                    <a:moveTo>
                      <a:pt x="60" y="128"/>
                    </a:moveTo>
                    <a:cubicBezTo>
                      <a:pt x="58" y="127"/>
                      <a:pt x="58" y="127"/>
                      <a:pt x="58" y="127"/>
                    </a:cubicBezTo>
                    <a:cubicBezTo>
                      <a:pt x="21" y="106"/>
                      <a:pt x="0" y="78"/>
                      <a:pt x="0" y="4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7" y="16"/>
                      <a:pt x="29" y="13"/>
                      <a:pt x="38" y="7"/>
                    </a:cubicBezTo>
                    <a:cubicBezTo>
                      <a:pt x="44" y="3"/>
                      <a:pt x="52" y="0"/>
                      <a:pt x="60" y="0"/>
                    </a:cubicBezTo>
                    <a:cubicBezTo>
                      <a:pt x="69" y="0"/>
                      <a:pt x="77" y="3"/>
                      <a:pt x="83" y="7"/>
                    </a:cubicBezTo>
                    <a:cubicBezTo>
                      <a:pt x="91" y="13"/>
                      <a:pt x="103" y="16"/>
                      <a:pt x="116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0" y="78"/>
                      <a:pt x="100" y="106"/>
                      <a:pt x="62" y="127"/>
                    </a:cubicBezTo>
                    <a:lnTo>
                      <a:pt x="60" y="128"/>
                    </a:lnTo>
                    <a:close/>
                    <a:moveTo>
                      <a:pt x="8" y="24"/>
                    </a:moveTo>
                    <a:cubicBezTo>
                      <a:pt x="8" y="48"/>
                      <a:pt x="8" y="48"/>
                      <a:pt x="8" y="48"/>
                    </a:cubicBezTo>
                    <a:cubicBezTo>
                      <a:pt x="8" y="75"/>
                      <a:pt x="27" y="100"/>
                      <a:pt x="60" y="119"/>
                    </a:cubicBezTo>
                    <a:cubicBezTo>
                      <a:pt x="94" y="100"/>
                      <a:pt x="112" y="75"/>
                      <a:pt x="112" y="48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99" y="24"/>
                      <a:pt x="87" y="20"/>
                      <a:pt x="78" y="14"/>
                    </a:cubicBezTo>
                    <a:cubicBezTo>
                      <a:pt x="73" y="10"/>
                      <a:pt x="67" y="8"/>
                      <a:pt x="60" y="8"/>
                    </a:cubicBezTo>
                    <a:cubicBezTo>
                      <a:pt x="53" y="8"/>
                      <a:pt x="47" y="10"/>
                      <a:pt x="43" y="14"/>
                    </a:cubicBezTo>
                    <a:cubicBezTo>
                      <a:pt x="33" y="20"/>
                      <a:pt x="21" y="24"/>
                      <a:pt x="8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40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  <p:bldP spid="219" grpId="0"/>
      <p:bldP spid="2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E11F3B1-150E-4026-A82D-B399A8245530}"/>
              </a:ext>
            </a:extLst>
          </p:cNvPr>
          <p:cNvGrpSpPr/>
          <p:nvPr/>
        </p:nvGrpSpPr>
        <p:grpSpPr>
          <a:xfrm>
            <a:off x="5638688" y="1861987"/>
            <a:ext cx="6723809" cy="4006348"/>
            <a:chOff x="4776395" y="1341228"/>
            <a:chExt cx="6858635" cy="408668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5F63365-4F96-4339-8ED2-38CDBAFD4888}"/>
                </a:ext>
              </a:extLst>
            </p:cNvPr>
            <p:cNvGrpSpPr/>
            <p:nvPr/>
          </p:nvGrpSpPr>
          <p:grpSpPr>
            <a:xfrm>
              <a:off x="4776395" y="1341228"/>
              <a:ext cx="6858635" cy="4086684"/>
              <a:chOff x="4368561" y="784114"/>
              <a:chExt cx="7610714" cy="4534807"/>
            </a:xfrm>
          </p:grpSpPr>
          <p:pic>
            <p:nvPicPr>
              <p:cNvPr id="12" name="Picture 11" descr="A screen shot of an open computer sitting on a desk&#10;&#10;Description generated with very high confidence">
                <a:extLst>
                  <a:ext uri="{FF2B5EF4-FFF2-40B4-BE49-F238E27FC236}">
                    <a16:creationId xmlns:a16="http://schemas.microsoft.com/office/drawing/2014/main" id="{B3519F77-0B51-46A5-94FB-9B7C4674AE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68561" y="784114"/>
                <a:ext cx="7610714" cy="453480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EC1106D-1408-4780-A8D0-2357E48BD8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0859"/>
              <a:stretch/>
            </p:blipFill>
            <p:spPr>
              <a:xfrm>
                <a:off x="5663840" y="1085525"/>
                <a:ext cx="5389345" cy="3002381"/>
              </a:xfrm>
              <a:prstGeom prst="rect">
                <a:avLst/>
              </a:prstGeom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F474FAC-E017-441D-B1B3-AC247076F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43677" y="1622368"/>
              <a:ext cx="4856778" cy="279493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D729947-0943-4EAF-95B6-4744C7D3FCB1}"/>
              </a:ext>
            </a:extLst>
          </p:cNvPr>
          <p:cNvSpPr txBox="1"/>
          <p:nvPr/>
        </p:nvSpPr>
        <p:spPr>
          <a:xfrm>
            <a:off x="448213" y="1861987"/>
            <a:ext cx="5647788" cy="4423894"/>
          </a:xfrm>
          <a:prstGeom prst="rect">
            <a:avLst/>
          </a:prstGeom>
          <a:noFill/>
        </p:spPr>
        <p:txBody>
          <a:bodyPr wrap="square" lIns="0" tIns="91427" rIns="91427" bIns="91427" rtlCol="0">
            <a:spAutoFit/>
          </a:bodyPr>
          <a:lstStyle/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b="1" kern="0" dirty="0">
                <a:solidFill>
                  <a:srgbClr val="505050"/>
                </a:solidFill>
                <a:latin typeface="Segoe UI"/>
              </a:rPr>
              <a:t>Separation and containment of business information</a:t>
            </a:r>
          </a:p>
          <a:p>
            <a:pPr defTabSz="932295">
              <a:spcAft>
                <a:spcPts val="2941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kern="0" dirty="0">
                <a:solidFill>
                  <a:srgbClr val="505050"/>
                </a:solidFill>
                <a:latin typeface="Segoe UI"/>
              </a:rPr>
              <a:t>Prevents accidental leaks by automatically separating and containing business information</a:t>
            </a:r>
          </a:p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b="1" kern="0" dirty="0">
                <a:solidFill>
                  <a:srgbClr val="505050"/>
                </a:solidFill>
                <a:latin typeface="Segoe UI"/>
              </a:rPr>
              <a:t>Business-lead policies &amp; IT stays in control</a:t>
            </a:r>
          </a:p>
          <a:p>
            <a:pPr defTabSz="932295">
              <a:spcAft>
                <a:spcPts val="2941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kern="0" dirty="0">
                <a:solidFill>
                  <a:srgbClr val="505050"/>
                </a:solidFill>
                <a:latin typeface="Segoe UI"/>
              </a:rPr>
              <a:t>Policies enable IT to define which apps and users are authorized to access business information as well as the rights users have when using it (e.g.: copy and paste)</a:t>
            </a:r>
          </a:p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b="1" kern="0" dirty="0">
                <a:solidFill>
                  <a:srgbClr val="505050"/>
                </a:solidFill>
                <a:latin typeface="Segoe UI"/>
              </a:rPr>
              <a:t>Easy for end users</a:t>
            </a:r>
          </a:p>
          <a:p>
            <a:pPr defTabSz="932295">
              <a:spcAft>
                <a:spcPts val="1765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kern="0" dirty="0">
                <a:solidFill>
                  <a:srgbClr val="505050"/>
                </a:solidFill>
                <a:latin typeface="Segoe UI"/>
              </a:rPr>
              <a:t>Built directly into Windows and works behind the scenes – only notifying users when they’re attempting to take unauthorized actions </a:t>
            </a:r>
          </a:p>
          <a:p>
            <a:pPr defTabSz="932295">
              <a:spcAft>
                <a:spcPts val="1765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65" kern="0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B5B2E8E-66C5-43C1-8F12-58DCA3C1D988}"/>
              </a:ext>
            </a:extLst>
          </p:cNvPr>
          <p:cNvSpPr txBox="1">
            <a:spLocks/>
          </p:cNvSpPr>
          <p:nvPr/>
        </p:nvSpPr>
        <p:spPr>
          <a:xfrm>
            <a:off x="1163093" y="472187"/>
            <a:ext cx="6518928" cy="863849"/>
          </a:xfrm>
          <a:prstGeom prst="rect">
            <a:avLst/>
          </a:prstGeom>
          <a:noFill/>
          <a:ln>
            <a:noFill/>
          </a:ln>
        </p:spPr>
        <p:txBody>
          <a:bodyPr vert="horz" wrap="square" lIns="143428" tIns="89642" rIns="0" bIns="89642" anchor="ctr" anchorCtr="0" compatLnSpc="1">
            <a:noAutofit/>
          </a:bodyPr>
          <a:lstStyle>
            <a:lvl1pPr marL="0" marR="0" lvl="0" indent="0" algn="l" defTabSz="932742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200" b="0" i="0" u="none" strike="noStrike" kern="0" cap="all" spc="120" baseline="0">
                <a:solidFill>
                  <a:srgbClr val="000000"/>
                </a:solidFill>
                <a:uFillTx/>
                <a:latin typeface="Segoe UI"/>
                <a:ea typeface="Segoe UI Black" pitchFamily="34"/>
                <a:cs typeface="Segoe UI Black" pitchFamily="34"/>
              </a:defRPr>
            </a:lvl1pPr>
          </a:lstStyle>
          <a:p>
            <a:pPr defTabSz="914367">
              <a:defRPr/>
            </a:pPr>
            <a:r>
              <a:rPr lang="en-US" sz="2745" spc="118" dirty="0">
                <a:solidFill>
                  <a:srgbClr val="505050"/>
                </a:solidFill>
              </a:rPr>
              <a:t>Protect </a:t>
            </a:r>
            <a:r>
              <a:rPr lang="en-US" sz="2745" b="1" spc="118" dirty="0">
                <a:solidFill>
                  <a:schemeClr val="accent1"/>
                </a:solidFill>
              </a:rPr>
              <a:t>business</a:t>
            </a:r>
            <a:r>
              <a:rPr lang="en-US" sz="2745" spc="118" dirty="0">
                <a:solidFill>
                  <a:srgbClr val="505050"/>
                </a:solidFill>
              </a:rPr>
              <a:t> information on </a:t>
            </a:r>
            <a:r>
              <a:rPr lang="en-US" sz="2745" b="1" spc="118" dirty="0">
                <a:solidFill>
                  <a:schemeClr val="accent1"/>
                </a:solidFill>
              </a:rPr>
              <a:t>Windows 10 devices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9DE48B-4B94-4353-9D53-30D8DBDE0A55}"/>
              </a:ext>
            </a:extLst>
          </p:cNvPr>
          <p:cNvGrpSpPr/>
          <p:nvPr/>
        </p:nvGrpSpPr>
        <p:grpSpPr>
          <a:xfrm>
            <a:off x="448213" y="470487"/>
            <a:ext cx="717140" cy="717140"/>
            <a:chOff x="6450986" y="1562572"/>
            <a:chExt cx="2349391" cy="234939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C9B229F-DF4D-4891-8A22-EA77D17CB962}"/>
                </a:ext>
              </a:extLst>
            </p:cNvPr>
            <p:cNvSpPr/>
            <p:nvPr/>
          </p:nvSpPr>
          <p:spPr bwMode="auto">
            <a:xfrm>
              <a:off x="6450986" y="1562572"/>
              <a:ext cx="2349391" cy="2349391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B964334-B14C-465C-9521-FB6E5BBA4721}"/>
                </a:ext>
              </a:extLst>
            </p:cNvPr>
            <p:cNvGrpSpPr/>
            <p:nvPr/>
          </p:nvGrpSpPr>
          <p:grpSpPr>
            <a:xfrm>
              <a:off x="6878458" y="1937235"/>
              <a:ext cx="1494446" cy="1600064"/>
              <a:chOff x="2974460" y="2070859"/>
              <a:chExt cx="227410" cy="243482"/>
            </a:xfrm>
            <a:solidFill>
              <a:schemeClr val="bg1"/>
            </a:solidFill>
          </p:grpSpPr>
          <p:sp>
            <p:nvSpPr>
              <p:cNvPr id="24" name="Rectangle 2042">
                <a:extLst>
                  <a:ext uri="{FF2B5EF4-FFF2-40B4-BE49-F238E27FC236}">
                    <a16:creationId xmlns:a16="http://schemas.microsoft.com/office/drawing/2014/main" id="{2291468F-F744-4E9F-BF54-FE6C3924E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532" y="2238001"/>
                <a:ext cx="15268" cy="152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" name="Rectangle 2043">
                <a:extLst>
                  <a:ext uri="{FF2B5EF4-FFF2-40B4-BE49-F238E27FC236}">
                    <a16:creationId xmlns:a16="http://schemas.microsoft.com/office/drawing/2014/main" id="{E19CE619-156F-4C9F-83E3-03E949CF8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532" y="2116662"/>
                <a:ext cx="15268" cy="10607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6" name="Freeform 2044">
                <a:extLst>
                  <a:ext uri="{FF2B5EF4-FFF2-40B4-BE49-F238E27FC236}">
                    <a16:creationId xmlns:a16="http://schemas.microsoft.com/office/drawing/2014/main" id="{620101C1-E08A-4FA0-AA20-59EF57F787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4460" y="2070859"/>
                <a:ext cx="227410" cy="243482"/>
              </a:xfrm>
              <a:custGeom>
                <a:avLst/>
                <a:gdLst>
                  <a:gd name="T0" fmla="*/ 60 w 120"/>
                  <a:gd name="T1" fmla="*/ 128 h 128"/>
                  <a:gd name="T2" fmla="*/ 58 w 120"/>
                  <a:gd name="T3" fmla="*/ 127 h 128"/>
                  <a:gd name="T4" fmla="*/ 0 w 120"/>
                  <a:gd name="T5" fmla="*/ 48 h 128"/>
                  <a:gd name="T6" fmla="*/ 0 w 120"/>
                  <a:gd name="T7" fmla="*/ 16 h 128"/>
                  <a:gd name="T8" fmla="*/ 4 w 120"/>
                  <a:gd name="T9" fmla="*/ 16 h 128"/>
                  <a:gd name="T10" fmla="*/ 38 w 120"/>
                  <a:gd name="T11" fmla="*/ 7 h 128"/>
                  <a:gd name="T12" fmla="*/ 60 w 120"/>
                  <a:gd name="T13" fmla="*/ 0 h 128"/>
                  <a:gd name="T14" fmla="*/ 83 w 120"/>
                  <a:gd name="T15" fmla="*/ 7 h 128"/>
                  <a:gd name="T16" fmla="*/ 116 w 120"/>
                  <a:gd name="T17" fmla="*/ 16 h 128"/>
                  <a:gd name="T18" fmla="*/ 120 w 120"/>
                  <a:gd name="T19" fmla="*/ 16 h 128"/>
                  <a:gd name="T20" fmla="*/ 120 w 120"/>
                  <a:gd name="T21" fmla="*/ 48 h 128"/>
                  <a:gd name="T22" fmla="*/ 62 w 120"/>
                  <a:gd name="T23" fmla="*/ 127 h 128"/>
                  <a:gd name="T24" fmla="*/ 60 w 120"/>
                  <a:gd name="T25" fmla="*/ 128 h 128"/>
                  <a:gd name="T26" fmla="*/ 8 w 120"/>
                  <a:gd name="T27" fmla="*/ 24 h 128"/>
                  <a:gd name="T28" fmla="*/ 8 w 120"/>
                  <a:gd name="T29" fmla="*/ 48 h 128"/>
                  <a:gd name="T30" fmla="*/ 60 w 120"/>
                  <a:gd name="T31" fmla="*/ 119 h 128"/>
                  <a:gd name="T32" fmla="*/ 112 w 120"/>
                  <a:gd name="T33" fmla="*/ 48 h 128"/>
                  <a:gd name="T34" fmla="*/ 112 w 120"/>
                  <a:gd name="T35" fmla="*/ 24 h 128"/>
                  <a:gd name="T36" fmla="*/ 78 w 120"/>
                  <a:gd name="T37" fmla="*/ 14 h 128"/>
                  <a:gd name="T38" fmla="*/ 60 w 120"/>
                  <a:gd name="T39" fmla="*/ 8 h 128"/>
                  <a:gd name="T40" fmla="*/ 43 w 120"/>
                  <a:gd name="T41" fmla="*/ 14 h 128"/>
                  <a:gd name="T42" fmla="*/ 8 w 120"/>
                  <a:gd name="T43" fmla="*/ 2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0" h="128">
                    <a:moveTo>
                      <a:pt x="60" y="128"/>
                    </a:moveTo>
                    <a:cubicBezTo>
                      <a:pt x="58" y="127"/>
                      <a:pt x="58" y="127"/>
                      <a:pt x="58" y="127"/>
                    </a:cubicBezTo>
                    <a:cubicBezTo>
                      <a:pt x="21" y="106"/>
                      <a:pt x="0" y="78"/>
                      <a:pt x="0" y="4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7" y="16"/>
                      <a:pt x="29" y="13"/>
                      <a:pt x="38" y="7"/>
                    </a:cubicBezTo>
                    <a:cubicBezTo>
                      <a:pt x="44" y="3"/>
                      <a:pt x="52" y="0"/>
                      <a:pt x="60" y="0"/>
                    </a:cubicBezTo>
                    <a:cubicBezTo>
                      <a:pt x="69" y="0"/>
                      <a:pt x="77" y="3"/>
                      <a:pt x="83" y="7"/>
                    </a:cubicBezTo>
                    <a:cubicBezTo>
                      <a:pt x="91" y="13"/>
                      <a:pt x="103" y="16"/>
                      <a:pt x="116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0" y="78"/>
                      <a:pt x="100" y="106"/>
                      <a:pt x="62" y="127"/>
                    </a:cubicBezTo>
                    <a:lnTo>
                      <a:pt x="60" y="128"/>
                    </a:lnTo>
                    <a:close/>
                    <a:moveTo>
                      <a:pt x="8" y="24"/>
                    </a:moveTo>
                    <a:cubicBezTo>
                      <a:pt x="8" y="48"/>
                      <a:pt x="8" y="48"/>
                      <a:pt x="8" y="48"/>
                    </a:cubicBezTo>
                    <a:cubicBezTo>
                      <a:pt x="8" y="75"/>
                      <a:pt x="27" y="100"/>
                      <a:pt x="60" y="119"/>
                    </a:cubicBezTo>
                    <a:cubicBezTo>
                      <a:pt x="94" y="100"/>
                      <a:pt x="112" y="75"/>
                      <a:pt x="112" y="48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99" y="24"/>
                      <a:pt x="87" y="20"/>
                      <a:pt x="78" y="14"/>
                    </a:cubicBezTo>
                    <a:cubicBezTo>
                      <a:pt x="73" y="10"/>
                      <a:pt x="67" y="8"/>
                      <a:pt x="60" y="8"/>
                    </a:cubicBezTo>
                    <a:cubicBezTo>
                      <a:pt x="53" y="8"/>
                      <a:pt x="47" y="10"/>
                      <a:pt x="43" y="14"/>
                    </a:cubicBezTo>
                    <a:cubicBezTo>
                      <a:pt x="33" y="20"/>
                      <a:pt x="21" y="24"/>
                      <a:pt x="8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3080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E8C89DD-ABB7-4DD5-A345-DC6D2BFEA320}"/>
              </a:ext>
            </a:extLst>
          </p:cNvPr>
          <p:cNvCxnSpPr>
            <a:cxnSpLocks/>
          </p:cNvCxnSpPr>
          <p:nvPr/>
        </p:nvCxnSpPr>
        <p:spPr>
          <a:xfrm flipH="1" flipV="1">
            <a:off x="3333318" y="3230400"/>
            <a:ext cx="5525366" cy="1402427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1667092-D448-4FB9-AA7A-71B987AAAF39}"/>
              </a:ext>
            </a:extLst>
          </p:cNvPr>
          <p:cNvCxnSpPr>
            <a:cxnSpLocks/>
          </p:cNvCxnSpPr>
          <p:nvPr/>
        </p:nvCxnSpPr>
        <p:spPr>
          <a:xfrm flipH="1">
            <a:off x="4070534" y="2222609"/>
            <a:ext cx="4050932" cy="3418009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908726B-5B9D-4DC4-B0F8-84D852C1A4CF}"/>
              </a:ext>
            </a:extLst>
          </p:cNvPr>
          <p:cNvCxnSpPr>
            <a:cxnSpLocks/>
          </p:cNvCxnSpPr>
          <p:nvPr/>
        </p:nvCxnSpPr>
        <p:spPr>
          <a:xfrm>
            <a:off x="4016779" y="2147096"/>
            <a:ext cx="4158444" cy="3569033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CE9EFAE-3EA8-49EE-9164-9A5F80107A0F}"/>
              </a:ext>
            </a:extLst>
          </p:cNvPr>
          <p:cNvCxnSpPr>
            <a:cxnSpLocks/>
          </p:cNvCxnSpPr>
          <p:nvPr/>
        </p:nvCxnSpPr>
        <p:spPr>
          <a:xfrm flipV="1">
            <a:off x="3378706" y="3313299"/>
            <a:ext cx="5434589" cy="123663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itle 1">
            <a:extLst>
              <a:ext uri="{FF2B5EF4-FFF2-40B4-BE49-F238E27FC236}">
                <a16:creationId xmlns:a16="http://schemas.microsoft.com/office/drawing/2014/main" id="{71DAA450-DE3A-4111-BFB7-781C791CAF84}"/>
              </a:ext>
            </a:extLst>
          </p:cNvPr>
          <p:cNvSpPr txBox="1">
            <a:spLocks/>
          </p:cNvSpPr>
          <p:nvPr/>
        </p:nvSpPr>
        <p:spPr>
          <a:xfrm>
            <a:off x="1163093" y="472187"/>
            <a:ext cx="8582654" cy="863849"/>
          </a:xfrm>
          <a:prstGeom prst="rect">
            <a:avLst/>
          </a:prstGeom>
          <a:noFill/>
          <a:ln>
            <a:noFill/>
          </a:ln>
        </p:spPr>
        <p:txBody>
          <a:bodyPr vert="horz" wrap="square" lIns="143428" tIns="89642" rIns="0" bIns="89642" anchor="ctr" anchorCtr="0" compatLnSpc="1">
            <a:noAutofit/>
          </a:bodyPr>
          <a:lstStyle>
            <a:lvl1pPr marL="0" marR="0" lvl="0" indent="0" algn="l" defTabSz="932742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200" b="0" i="0" u="none" strike="noStrike" kern="0" cap="all" spc="120" baseline="0">
                <a:solidFill>
                  <a:srgbClr val="000000"/>
                </a:solidFill>
                <a:uFillTx/>
                <a:latin typeface="Segoe UI"/>
                <a:ea typeface="Segoe UI Black" pitchFamily="34"/>
                <a:cs typeface="Segoe UI Black" pitchFamily="34"/>
              </a:defRPr>
            </a:lvl1pPr>
          </a:lstStyle>
          <a:p>
            <a:pPr defTabSz="914367">
              <a:defRPr/>
            </a:pPr>
            <a:r>
              <a:rPr lang="en-US" sz="2745" spc="118" dirty="0">
                <a:solidFill>
                  <a:srgbClr val="505050"/>
                </a:solidFill>
              </a:rPr>
              <a:t>Protect sensitive information across cloud services &amp; on premises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781FCD1-38B0-45B0-A399-4A8754296BF2}"/>
              </a:ext>
            </a:extLst>
          </p:cNvPr>
          <p:cNvSpPr/>
          <p:nvPr/>
        </p:nvSpPr>
        <p:spPr bwMode="auto">
          <a:xfrm>
            <a:off x="4387592" y="2223205"/>
            <a:ext cx="3416816" cy="3416816"/>
          </a:xfrm>
          <a:prstGeom prst="ellipse">
            <a:avLst/>
          </a:prstGeom>
          <a:solidFill>
            <a:srgbClr val="F8F8F8"/>
          </a:solidFill>
          <a:ln w="38100" cap="rnd">
            <a:solidFill>
              <a:schemeClr val="bg2">
                <a:lumMod val="75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D527DDF-041B-494B-84AD-5E5E33E2B05C}"/>
              </a:ext>
            </a:extLst>
          </p:cNvPr>
          <p:cNvGrpSpPr/>
          <p:nvPr/>
        </p:nvGrpSpPr>
        <p:grpSpPr>
          <a:xfrm>
            <a:off x="4760120" y="2720078"/>
            <a:ext cx="2736884" cy="1535349"/>
            <a:chOff x="552334" y="1633639"/>
            <a:chExt cx="2541434" cy="1425704"/>
          </a:xfrm>
        </p:grpSpPr>
        <p:sp>
          <p:nvSpPr>
            <p:cNvPr id="114" name="Freeform 18">
              <a:extLst>
                <a:ext uri="{FF2B5EF4-FFF2-40B4-BE49-F238E27FC236}">
                  <a16:creationId xmlns:a16="http://schemas.microsoft.com/office/drawing/2014/main" id="{41A79260-9E63-49A7-A692-27D62584499E}"/>
                </a:ext>
              </a:extLst>
            </p:cNvPr>
            <p:cNvSpPr>
              <a:spLocks noChangeAspect="1"/>
            </p:cNvSpPr>
            <p:nvPr/>
          </p:nvSpPr>
          <p:spPr bwMode="white">
            <a:xfrm>
              <a:off x="603951" y="1683931"/>
              <a:ext cx="2489817" cy="1375412"/>
            </a:xfrm>
            <a:custGeom>
              <a:avLst/>
              <a:gdLst>
                <a:gd name="T0" fmla="*/ 396 w 509"/>
                <a:gd name="T1" fmla="*/ 281 h 281"/>
                <a:gd name="T2" fmla="*/ 57 w 509"/>
                <a:gd name="T3" fmla="*/ 281 h 281"/>
                <a:gd name="T4" fmla="*/ 0 w 509"/>
                <a:gd name="T5" fmla="*/ 223 h 281"/>
                <a:gd name="T6" fmla="*/ 43 w 509"/>
                <a:gd name="T7" fmla="*/ 168 h 281"/>
                <a:gd name="T8" fmla="*/ 110 w 509"/>
                <a:gd name="T9" fmla="*/ 116 h 281"/>
                <a:gd name="T10" fmla="*/ 232 w 509"/>
                <a:gd name="T11" fmla="*/ 0 h 281"/>
                <a:gd name="T12" fmla="*/ 343 w 509"/>
                <a:gd name="T13" fmla="*/ 70 h 281"/>
                <a:gd name="T14" fmla="*/ 396 w 509"/>
                <a:gd name="T15" fmla="*/ 56 h 281"/>
                <a:gd name="T16" fmla="*/ 509 w 509"/>
                <a:gd name="T17" fmla="*/ 169 h 281"/>
                <a:gd name="T18" fmla="*/ 396 w 509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281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noFill/>
            </a:ln>
            <a:extLst/>
          </p:spPr>
          <p:txBody>
            <a:bodyPr vert="horz" wrap="square" lIns="186494" tIns="186494" rIns="93247" bIns="46623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380">
                <a:defRPr/>
              </a:pPr>
              <a:endParaRPr lang="en-US" sz="1400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85D7873C-ECE2-4679-A746-2B857F7E0EC6}"/>
                </a:ext>
              </a:extLst>
            </p:cNvPr>
            <p:cNvSpPr>
              <a:spLocks noChangeAspect="1"/>
            </p:cNvSpPr>
            <p:nvPr/>
          </p:nvSpPr>
          <p:spPr bwMode="white">
            <a:xfrm>
              <a:off x="552334" y="1633639"/>
              <a:ext cx="2489817" cy="1375412"/>
            </a:xfrm>
            <a:custGeom>
              <a:avLst/>
              <a:gdLst>
                <a:gd name="T0" fmla="*/ 396 w 509"/>
                <a:gd name="T1" fmla="*/ 281 h 281"/>
                <a:gd name="T2" fmla="*/ 57 w 509"/>
                <a:gd name="T3" fmla="*/ 281 h 281"/>
                <a:gd name="T4" fmla="*/ 0 w 509"/>
                <a:gd name="T5" fmla="*/ 223 h 281"/>
                <a:gd name="T6" fmla="*/ 43 w 509"/>
                <a:gd name="T7" fmla="*/ 168 h 281"/>
                <a:gd name="T8" fmla="*/ 110 w 509"/>
                <a:gd name="T9" fmla="*/ 116 h 281"/>
                <a:gd name="T10" fmla="*/ 232 w 509"/>
                <a:gd name="T11" fmla="*/ 0 h 281"/>
                <a:gd name="T12" fmla="*/ 343 w 509"/>
                <a:gd name="T13" fmla="*/ 70 h 281"/>
                <a:gd name="T14" fmla="*/ 396 w 509"/>
                <a:gd name="T15" fmla="*/ 56 h 281"/>
                <a:gd name="T16" fmla="*/ 509 w 509"/>
                <a:gd name="T17" fmla="*/ 169 h 281"/>
                <a:gd name="T18" fmla="*/ 396 w 509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281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xtLst/>
          </p:spPr>
          <p:txBody>
            <a:bodyPr vert="horz" wrap="square" lIns="186494" tIns="186494" rIns="93247" bIns="46623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380">
                <a:defRPr/>
              </a:pPr>
              <a:endParaRPr lang="en-US" sz="1400" kern="0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6D5759B-6DA7-4492-BD52-2E40C762BC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670"/>
            <a:stretch/>
          </p:blipFill>
          <p:spPr>
            <a:xfrm>
              <a:off x="819756" y="2670256"/>
              <a:ext cx="681233" cy="19518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22DAA56-3CE3-42C5-AA7A-75A52A3DE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7423" y="2299655"/>
              <a:ext cx="328336" cy="30685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E615324-19CD-49F8-A71D-644CDE14C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7242" y="2494141"/>
              <a:ext cx="591460" cy="37130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8F6872D-6E9E-4A24-93EA-75EEE57E8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5759" y="1795903"/>
              <a:ext cx="263618" cy="263618"/>
            </a:xfrm>
            <a:prstGeom prst="rect">
              <a:avLst/>
            </a:prstGeom>
          </p:spPr>
        </p:pic>
        <p:pic>
          <p:nvPicPr>
            <p:cNvPr id="38" name="Picture 34" descr="https://az495088.vo.msecnd.net/app-logo/workday_215.png">
              <a:extLst>
                <a:ext uri="{FF2B5EF4-FFF2-40B4-BE49-F238E27FC236}">
                  <a16:creationId xmlns:a16="http://schemas.microsoft.com/office/drawing/2014/main" id="{33290775-260C-4FD8-9625-1348B894F3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629377" y="2142768"/>
              <a:ext cx="290157" cy="29015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 descr="https://az495088.vo.msecnd.net/app-logo/servicenow_215.png">
              <a:extLst>
                <a:ext uri="{FF2B5EF4-FFF2-40B4-BE49-F238E27FC236}">
                  <a16:creationId xmlns:a16="http://schemas.microsoft.com/office/drawing/2014/main" id="{9ACD8D07-2136-408D-845B-CBBD8A049C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86477" y="2059521"/>
              <a:ext cx="312116" cy="312116"/>
            </a:xfrm>
            <a:prstGeom prst="ellipse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8D86768-2596-455D-BE76-04846B23E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6743" y="2392524"/>
              <a:ext cx="378794" cy="378794"/>
            </a:xfrm>
            <a:prstGeom prst="ellipse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D75970-537E-4137-B8A5-3A6A0D18261C}"/>
              </a:ext>
            </a:extLst>
          </p:cNvPr>
          <p:cNvGrpSpPr/>
          <p:nvPr/>
        </p:nvGrpSpPr>
        <p:grpSpPr>
          <a:xfrm>
            <a:off x="822098" y="1709937"/>
            <a:ext cx="10563618" cy="573280"/>
            <a:chOff x="838582" y="1743728"/>
            <a:chExt cx="10775441" cy="584775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4CAC919-AA2B-4DEA-8F03-C516DE051D1D}"/>
                </a:ext>
              </a:extLst>
            </p:cNvPr>
            <p:cNvSpPr/>
            <p:nvPr/>
          </p:nvSpPr>
          <p:spPr>
            <a:xfrm>
              <a:off x="838582" y="1743728"/>
              <a:ext cx="2847228" cy="58477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0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367" fontAlgn="base">
                <a:spcBef>
                  <a:spcPct val="0"/>
                </a:spcBef>
                <a:spcAft>
                  <a:spcPts val="2353"/>
                </a:spcAft>
                <a:defRPr/>
              </a:pPr>
              <a:r>
                <a:rPr lang="en-US" sz="1568" dirty="0">
                  <a:solidFill>
                    <a:srgbClr val="505050"/>
                  </a:solidFill>
                  <a:latin typeface="Segoe UI"/>
                </a:rPr>
                <a:t>Data encryption built into Azure &amp; Office 365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C825483-8213-453A-936A-D96353C27477}"/>
                </a:ext>
              </a:extLst>
            </p:cNvPr>
            <p:cNvSpPr/>
            <p:nvPr/>
          </p:nvSpPr>
          <p:spPr>
            <a:xfrm>
              <a:off x="8766795" y="1743728"/>
              <a:ext cx="2847228" cy="58477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428" rIns="0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ts val="2353"/>
                </a:spcAft>
                <a:defRPr/>
              </a:pPr>
              <a:r>
                <a:rPr lang="en-US" sz="1568" dirty="0">
                  <a:solidFill>
                    <a:srgbClr val="505050"/>
                  </a:solidFill>
                  <a:latin typeface="Segoe UI"/>
                </a:rPr>
                <a:t>Revoke app access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F34342-1346-4E97-AF0B-FD5781E1835A}"/>
              </a:ext>
            </a:extLst>
          </p:cNvPr>
          <p:cNvGrpSpPr/>
          <p:nvPr/>
        </p:nvGrpSpPr>
        <p:grpSpPr>
          <a:xfrm>
            <a:off x="448213" y="2892124"/>
            <a:ext cx="11229685" cy="573280"/>
            <a:chOff x="457200" y="2949620"/>
            <a:chExt cx="11454864" cy="584775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9A80DEA-3999-47E8-B3E3-6171E2A3298F}"/>
                </a:ext>
              </a:extLst>
            </p:cNvPr>
            <p:cNvSpPr/>
            <p:nvPr/>
          </p:nvSpPr>
          <p:spPr>
            <a:xfrm>
              <a:off x="457200" y="2949620"/>
              <a:ext cx="2477972" cy="58477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0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367" fontAlgn="base">
                <a:spcBef>
                  <a:spcPct val="0"/>
                </a:spcBef>
                <a:spcAft>
                  <a:spcPts val="2353"/>
                </a:spcAft>
                <a:defRPr/>
              </a:pPr>
              <a:r>
                <a:rPr lang="en-US" sz="1568" dirty="0">
                  <a:solidFill>
                    <a:srgbClr val="505050"/>
                  </a:solidFill>
                  <a:latin typeface="Segoe UI"/>
                </a:rPr>
                <a:t>File-level encryption and permissions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7400033-9D2A-46F2-A969-A1FF5B549FC2}"/>
                </a:ext>
              </a:extLst>
            </p:cNvPr>
            <p:cNvSpPr/>
            <p:nvPr/>
          </p:nvSpPr>
          <p:spPr>
            <a:xfrm>
              <a:off x="9434092" y="2949620"/>
              <a:ext cx="2477972" cy="58477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428" rIns="0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ts val="2353"/>
                </a:spcAft>
                <a:defRPr/>
              </a:pPr>
              <a:r>
                <a:rPr lang="en-US" sz="1568" dirty="0">
                  <a:solidFill>
                    <a:srgbClr val="505050"/>
                  </a:solidFill>
                  <a:latin typeface="Segoe UI"/>
                </a:rPr>
                <a:t>Policy tips to notify and educate end users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C3AC8D-251C-4161-AE22-2F310BD5D2A6}"/>
              </a:ext>
            </a:extLst>
          </p:cNvPr>
          <p:cNvGrpSpPr/>
          <p:nvPr/>
        </p:nvGrpSpPr>
        <p:grpSpPr>
          <a:xfrm>
            <a:off x="448213" y="4291100"/>
            <a:ext cx="11303279" cy="573280"/>
            <a:chOff x="457200" y="4376649"/>
            <a:chExt cx="11529933" cy="584775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1DAF032-20A5-4A66-8BEE-3E1142964B7B}"/>
                </a:ext>
              </a:extLst>
            </p:cNvPr>
            <p:cNvSpPr/>
            <p:nvPr/>
          </p:nvSpPr>
          <p:spPr>
            <a:xfrm>
              <a:off x="457200" y="4376649"/>
              <a:ext cx="2515334" cy="58477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0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367" fontAlgn="base">
                <a:spcBef>
                  <a:spcPct val="0"/>
                </a:spcBef>
                <a:spcAft>
                  <a:spcPts val="2353"/>
                </a:spcAft>
                <a:defRPr/>
              </a:pPr>
              <a:r>
                <a:rPr lang="en-US" sz="1568" dirty="0">
                  <a:solidFill>
                    <a:srgbClr val="505050"/>
                  </a:solidFill>
                  <a:latin typeface="Segoe UI"/>
                </a:rPr>
                <a:t>DLP actions to block sharing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0EB8E62E-39A2-4177-8A45-00167C6101A3}"/>
                </a:ext>
              </a:extLst>
            </p:cNvPr>
            <p:cNvSpPr/>
            <p:nvPr/>
          </p:nvSpPr>
          <p:spPr>
            <a:xfrm>
              <a:off x="9471799" y="4376649"/>
              <a:ext cx="2515334" cy="58477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428" rIns="0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ts val="2353"/>
                </a:spcAft>
                <a:defRPr/>
              </a:pPr>
              <a:r>
                <a:rPr lang="en-US" sz="1568" dirty="0">
                  <a:solidFill>
                    <a:srgbClr val="505050"/>
                  </a:solidFill>
                  <a:latin typeface="Segoe UI"/>
                </a:rPr>
                <a:t>Visual markings to indicate sensitive documents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C2C664-1AD9-403F-A07E-95D61941C7CA}"/>
              </a:ext>
            </a:extLst>
          </p:cNvPr>
          <p:cNvGrpSpPr/>
          <p:nvPr/>
        </p:nvGrpSpPr>
        <p:grpSpPr>
          <a:xfrm>
            <a:off x="822098" y="5370416"/>
            <a:ext cx="10518047" cy="573280"/>
            <a:chOff x="838582" y="5477607"/>
            <a:chExt cx="10728956" cy="584775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86A993D-85EC-4E3F-93E0-8CAB5AB1B5CB}"/>
                </a:ext>
              </a:extLst>
            </p:cNvPr>
            <p:cNvSpPr/>
            <p:nvPr/>
          </p:nvSpPr>
          <p:spPr>
            <a:xfrm>
              <a:off x="838582" y="5477607"/>
              <a:ext cx="2847228" cy="58477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0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367" fontAlgn="base">
                <a:spcBef>
                  <a:spcPct val="0"/>
                </a:spcBef>
                <a:spcAft>
                  <a:spcPts val="2353"/>
                </a:spcAft>
                <a:defRPr/>
              </a:pPr>
              <a:r>
                <a:rPr lang="en-US" sz="1568" dirty="0">
                  <a:solidFill>
                    <a:srgbClr val="505050"/>
                  </a:solidFill>
                  <a:latin typeface="Segoe UI"/>
                </a:rPr>
                <a:t>Control cloud app access &amp; usage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1534DC0-649F-4C03-9BE6-4F3C659382BA}"/>
                </a:ext>
              </a:extLst>
            </p:cNvPr>
            <p:cNvSpPr/>
            <p:nvPr/>
          </p:nvSpPr>
          <p:spPr>
            <a:xfrm>
              <a:off x="8720310" y="5477607"/>
              <a:ext cx="2847228" cy="58477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428" rIns="0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ts val="2353"/>
                </a:spcAft>
                <a:defRPr/>
              </a:pPr>
              <a:r>
                <a:rPr lang="en-US" sz="1568" dirty="0">
                  <a:solidFill>
                    <a:srgbClr val="505050"/>
                  </a:solidFill>
                  <a:latin typeface="Segoe UI"/>
                </a:rPr>
                <a:t>Retain, expire or delete documents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ADD6695-FEA3-4A4D-9BA6-AC8300FEF6FC}"/>
              </a:ext>
            </a:extLst>
          </p:cNvPr>
          <p:cNvGrpSpPr/>
          <p:nvPr/>
        </p:nvGrpSpPr>
        <p:grpSpPr>
          <a:xfrm>
            <a:off x="3764373" y="1934227"/>
            <a:ext cx="4650538" cy="271798"/>
            <a:chOff x="3839856" y="1972516"/>
            <a:chExt cx="4743791" cy="2772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8ABBF2B-E8FE-406F-A59A-0EF13468F486}"/>
                </a:ext>
              </a:extLst>
            </p:cNvPr>
            <p:cNvGrpSpPr/>
            <p:nvPr/>
          </p:nvGrpSpPr>
          <p:grpSpPr>
            <a:xfrm>
              <a:off x="3839856" y="1972516"/>
              <a:ext cx="217137" cy="217137"/>
              <a:chOff x="4680163" y="4626653"/>
              <a:chExt cx="159568" cy="159568"/>
            </a:xfrm>
            <a:solidFill>
              <a:schemeClr val="accent1"/>
            </a:solidFill>
          </p:grpSpPr>
          <p:sp>
            <p:nvSpPr>
              <p:cNvPr id="30" name="Freeform 1826">
                <a:extLst>
                  <a:ext uri="{FF2B5EF4-FFF2-40B4-BE49-F238E27FC236}">
                    <a16:creationId xmlns:a16="http://schemas.microsoft.com/office/drawing/2014/main" id="{F6D104C5-303B-4E59-9E9E-66964014B0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223" y="4670827"/>
                <a:ext cx="87447" cy="71220"/>
              </a:xfrm>
              <a:custGeom>
                <a:avLst/>
                <a:gdLst>
                  <a:gd name="T0" fmla="*/ 36 w 97"/>
                  <a:gd name="T1" fmla="*/ 79 h 79"/>
                  <a:gd name="T2" fmla="*/ 0 w 97"/>
                  <a:gd name="T3" fmla="*/ 43 h 79"/>
                  <a:gd name="T4" fmla="*/ 12 w 97"/>
                  <a:gd name="T5" fmla="*/ 29 h 79"/>
                  <a:gd name="T6" fmla="*/ 36 w 97"/>
                  <a:gd name="T7" fmla="*/ 50 h 79"/>
                  <a:gd name="T8" fmla="*/ 85 w 97"/>
                  <a:gd name="T9" fmla="*/ 0 h 79"/>
                  <a:gd name="T10" fmla="*/ 97 w 97"/>
                  <a:gd name="T11" fmla="*/ 15 h 79"/>
                  <a:gd name="T12" fmla="*/ 36 w 97"/>
                  <a:gd name="T13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79">
                    <a:moveTo>
                      <a:pt x="36" y="79"/>
                    </a:moveTo>
                    <a:lnTo>
                      <a:pt x="0" y="43"/>
                    </a:lnTo>
                    <a:lnTo>
                      <a:pt x="12" y="29"/>
                    </a:lnTo>
                    <a:lnTo>
                      <a:pt x="36" y="50"/>
                    </a:lnTo>
                    <a:lnTo>
                      <a:pt x="85" y="0"/>
                    </a:lnTo>
                    <a:lnTo>
                      <a:pt x="97" y="15"/>
                    </a:lnTo>
                    <a:lnTo>
                      <a:pt x="36" y="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1" name="Freeform 1828">
                <a:extLst>
                  <a:ext uri="{FF2B5EF4-FFF2-40B4-BE49-F238E27FC236}">
                    <a16:creationId xmlns:a16="http://schemas.microsoft.com/office/drawing/2014/main" id="{0C7124A8-988C-4643-A2A1-D55BF193BA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0163" y="4626653"/>
                <a:ext cx="159568" cy="159568"/>
              </a:xfrm>
              <a:custGeom>
                <a:avLst/>
                <a:gdLst>
                  <a:gd name="T0" fmla="*/ 38 w 75"/>
                  <a:gd name="T1" fmla="*/ 75 h 75"/>
                  <a:gd name="T2" fmla="*/ 0 w 75"/>
                  <a:gd name="T3" fmla="*/ 37 h 75"/>
                  <a:gd name="T4" fmla="*/ 38 w 75"/>
                  <a:gd name="T5" fmla="*/ 0 h 75"/>
                  <a:gd name="T6" fmla="*/ 75 w 75"/>
                  <a:gd name="T7" fmla="*/ 37 h 75"/>
                  <a:gd name="T8" fmla="*/ 38 w 75"/>
                  <a:gd name="T9" fmla="*/ 75 h 75"/>
                  <a:gd name="T10" fmla="*/ 38 w 75"/>
                  <a:gd name="T11" fmla="*/ 8 h 75"/>
                  <a:gd name="T12" fmla="*/ 8 w 75"/>
                  <a:gd name="T13" fmla="*/ 37 h 75"/>
                  <a:gd name="T14" fmla="*/ 38 w 75"/>
                  <a:gd name="T15" fmla="*/ 67 h 75"/>
                  <a:gd name="T16" fmla="*/ 67 w 75"/>
                  <a:gd name="T17" fmla="*/ 37 h 75"/>
                  <a:gd name="T18" fmla="*/ 38 w 75"/>
                  <a:gd name="T19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75">
                    <a:moveTo>
                      <a:pt x="38" y="75"/>
                    </a:moveTo>
                    <a:cubicBezTo>
                      <a:pt x="17" y="75"/>
                      <a:pt x="0" y="58"/>
                      <a:pt x="0" y="37"/>
                    </a:cubicBezTo>
                    <a:cubicBezTo>
                      <a:pt x="0" y="16"/>
                      <a:pt x="17" y="0"/>
                      <a:pt x="38" y="0"/>
                    </a:cubicBezTo>
                    <a:cubicBezTo>
                      <a:pt x="58" y="0"/>
                      <a:pt x="75" y="16"/>
                      <a:pt x="75" y="37"/>
                    </a:cubicBezTo>
                    <a:cubicBezTo>
                      <a:pt x="75" y="58"/>
                      <a:pt x="58" y="75"/>
                      <a:pt x="38" y="75"/>
                    </a:cubicBezTo>
                    <a:close/>
                    <a:moveTo>
                      <a:pt x="38" y="8"/>
                    </a:moveTo>
                    <a:cubicBezTo>
                      <a:pt x="21" y="8"/>
                      <a:pt x="8" y="21"/>
                      <a:pt x="8" y="37"/>
                    </a:cubicBezTo>
                    <a:cubicBezTo>
                      <a:pt x="8" y="53"/>
                      <a:pt x="21" y="67"/>
                      <a:pt x="38" y="67"/>
                    </a:cubicBezTo>
                    <a:cubicBezTo>
                      <a:pt x="54" y="67"/>
                      <a:pt x="67" y="53"/>
                      <a:pt x="67" y="37"/>
                    </a:cubicBezTo>
                    <a:cubicBezTo>
                      <a:pt x="67" y="21"/>
                      <a:pt x="54" y="8"/>
                      <a:pt x="38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CD61DC09-D833-4995-B4C7-19DB197C8F1E}"/>
                </a:ext>
              </a:extLst>
            </p:cNvPr>
            <p:cNvGrpSpPr/>
            <p:nvPr/>
          </p:nvGrpSpPr>
          <p:grpSpPr>
            <a:xfrm>
              <a:off x="8366510" y="2032627"/>
              <a:ext cx="217137" cy="217137"/>
              <a:chOff x="4680163" y="4626653"/>
              <a:chExt cx="159568" cy="159568"/>
            </a:xfrm>
            <a:solidFill>
              <a:schemeClr val="accent1"/>
            </a:solidFill>
          </p:grpSpPr>
          <p:sp>
            <p:nvSpPr>
              <p:cNvPr id="120" name="Freeform 1826">
                <a:extLst>
                  <a:ext uri="{FF2B5EF4-FFF2-40B4-BE49-F238E27FC236}">
                    <a16:creationId xmlns:a16="http://schemas.microsoft.com/office/drawing/2014/main" id="{749F6F19-8B85-46F0-AB79-2EDC61571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223" y="4670827"/>
                <a:ext cx="87447" cy="71220"/>
              </a:xfrm>
              <a:custGeom>
                <a:avLst/>
                <a:gdLst>
                  <a:gd name="T0" fmla="*/ 36 w 97"/>
                  <a:gd name="T1" fmla="*/ 79 h 79"/>
                  <a:gd name="T2" fmla="*/ 0 w 97"/>
                  <a:gd name="T3" fmla="*/ 43 h 79"/>
                  <a:gd name="T4" fmla="*/ 12 w 97"/>
                  <a:gd name="T5" fmla="*/ 29 h 79"/>
                  <a:gd name="T6" fmla="*/ 36 w 97"/>
                  <a:gd name="T7" fmla="*/ 50 h 79"/>
                  <a:gd name="T8" fmla="*/ 85 w 97"/>
                  <a:gd name="T9" fmla="*/ 0 h 79"/>
                  <a:gd name="T10" fmla="*/ 97 w 97"/>
                  <a:gd name="T11" fmla="*/ 15 h 79"/>
                  <a:gd name="T12" fmla="*/ 36 w 97"/>
                  <a:gd name="T13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79">
                    <a:moveTo>
                      <a:pt x="36" y="79"/>
                    </a:moveTo>
                    <a:lnTo>
                      <a:pt x="0" y="43"/>
                    </a:lnTo>
                    <a:lnTo>
                      <a:pt x="12" y="29"/>
                    </a:lnTo>
                    <a:lnTo>
                      <a:pt x="36" y="50"/>
                    </a:lnTo>
                    <a:lnTo>
                      <a:pt x="85" y="0"/>
                    </a:lnTo>
                    <a:lnTo>
                      <a:pt x="97" y="15"/>
                    </a:lnTo>
                    <a:lnTo>
                      <a:pt x="36" y="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21" name="Freeform 1828">
                <a:extLst>
                  <a:ext uri="{FF2B5EF4-FFF2-40B4-BE49-F238E27FC236}">
                    <a16:creationId xmlns:a16="http://schemas.microsoft.com/office/drawing/2014/main" id="{F1CC09AC-7D93-4A45-8C11-45C138494D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0163" y="4626653"/>
                <a:ext cx="159568" cy="159568"/>
              </a:xfrm>
              <a:custGeom>
                <a:avLst/>
                <a:gdLst>
                  <a:gd name="T0" fmla="*/ 38 w 75"/>
                  <a:gd name="T1" fmla="*/ 75 h 75"/>
                  <a:gd name="T2" fmla="*/ 0 w 75"/>
                  <a:gd name="T3" fmla="*/ 37 h 75"/>
                  <a:gd name="T4" fmla="*/ 38 w 75"/>
                  <a:gd name="T5" fmla="*/ 0 h 75"/>
                  <a:gd name="T6" fmla="*/ 75 w 75"/>
                  <a:gd name="T7" fmla="*/ 37 h 75"/>
                  <a:gd name="T8" fmla="*/ 38 w 75"/>
                  <a:gd name="T9" fmla="*/ 75 h 75"/>
                  <a:gd name="T10" fmla="*/ 38 w 75"/>
                  <a:gd name="T11" fmla="*/ 8 h 75"/>
                  <a:gd name="T12" fmla="*/ 8 w 75"/>
                  <a:gd name="T13" fmla="*/ 37 h 75"/>
                  <a:gd name="T14" fmla="*/ 38 w 75"/>
                  <a:gd name="T15" fmla="*/ 67 h 75"/>
                  <a:gd name="T16" fmla="*/ 67 w 75"/>
                  <a:gd name="T17" fmla="*/ 37 h 75"/>
                  <a:gd name="T18" fmla="*/ 38 w 75"/>
                  <a:gd name="T19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75">
                    <a:moveTo>
                      <a:pt x="38" y="75"/>
                    </a:moveTo>
                    <a:cubicBezTo>
                      <a:pt x="17" y="75"/>
                      <a:pt x="0" y="58"/>
                      <a:pt x="0" y="37"/>
                    </a:cubicBezTo>
                    <a:cubicBezTo>
                      <a:pt x="0" y="16"/>
                      <a:pt x="17" y="0"/>
                      <a:pt x="38" y="0"/>
                    </a:cubicBezTo>
                    <a:cubicBezTo>
                      <a:pt x="58" y="0"/>
                      <a:pt x="75" y="16"/>
                      <a:pt x="75" y="37"/>
                    </a:cubicBezTo>
                    <a:cubicBezTo>
                      <a:pt x="75" y="58"/>
                      <a:pt x="58" y="75"/>
                      <a:pt x="38" y="75"/>
                    </a:cubicBezTo>
                    <a:close/>
                    <a:moveTo>
                      <a:pt x="38" y="8"/>
                    </a:moveTo>
                    <a:cubicBezTo>
                      <a:pt x="21" y="8"/>
                      <a:pt x="8" y="21"/>
                      <a:pt x="8" y="37"/>
                    </a:cubicBezTo>
                    <a:cubicBezTo>
                      <a:pt x="8" y="53"/>
                      <a:pt x="21" y="67"/>
                      <a:pt x="38" y="67"/>
                    </a:cubicBezTo>
                    <a:cubicBezTo>
                      <a:pt x="54" y="67"/>
                      <a:pt x="67" y="53"/>
                      <a:pt x="67" y="37"/>
                    </a:cubicBezTo>
                    <a:cubicBezTo>
                      <a:pt x="67" y="21"/>
                      <a:pt x="54" y="8"/>
                      <a:pt x="38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8C503B-8F1D-408B-9EAD-E336C3B045DC}"/>
              </a:ext>
            </a:extLst>
          </p:cNvPr>
          <p:cNvGrpSpPr/>
          <p:nvPr/>
        </p:nvGrpSpPr>
        <p:grpSpPr>
          <a:xfrm>
            <a:off x="3035940" y="3072330"/>
            <a:ext cx="6071660" cy="271798"/>
            <a:chOff x="3096816" y="3133440"/>
            <a:chExt cx="6193409" cy="277248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E490BFDA-51CE-4054-835C-72AAE1225535}"/>
                </a:ext>
              </a:extLst>
            </p:cNvPr>
            <p:cNvGrpSpPr/>
            <p:nvPr/>
          </p:nvGrpSpPr>
          <p:grpSpPr>
            <a:xfrm>
              <a:off x="3096816" y="3133440"/>
              <a:ext cx="217137" cy="217137"/>
              <a:chOff x="4680163" y="4626653"/>
              <a:chExt cx="159568" cy="159568"/>
            </a:xfrm>
            <a:solidFill>
              <a:schemeClr val="accent1"/>
            </a:solidFill>
          </p:grpSpPr>
          <p:sp>
            <p:nvSpPr>
              <p:cNvPr id="103" name="Freeform 1826">
                <a:extLst>
                  <a:ext uri="{FF2B5EF4-FFF2-40B4-BE49-F238E27FC236}">
                    <a16:creationId xmlns:a16="http://schemas.microsoft.com/office/drawing/2014/main" id="{A8768491-9C20-4F6F-8CCD-D549A88A7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223" y="4670827"/>
                <a:ext cx="87447" cy="71220"/>
              </a:xfrm>
              <a:custGeom>
                <a:avLst/>
                <a:gdLst>
                  <a:gd name="T0" fmla="*/ 36 w 97"/>
                  <a:gd name="T1" fmla="*/ 79 h 79"/>
                  <a:gd name="T2" fmla="*/ 0 w 97"/>
                  <a:gd name="T3" fmla="*/ 43 h 79"/>
                  <a:gd name="T4" fmla="*/ 12 w 97"/>
                  <a:gd name="T5" fmla="*/ 29 h 79"/>
                  <a:gd name="T6" fmla="*/ 36 w 97"/>
                  <a:gd name="T7" fmla="*/ 50 h 79"/>
                  <a:gd name="T8" fmla="*/ 85 w 97"/>
                  <a:gd name="T9" fmla="*/ 0 h 79"/>
                  <a:gd name="T10" fmla="*/ 97 w 97"/>
                  <a:gd name="T11" fmla="*/ 15 h 79"/>
                  <a:gd name="T12" fmla="*/ 36 w 97"/>
                  <a:gd name="T13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79">
                    <a:moveTo>
                      <a:pt x="36" y="79"/>
                    </a:moveTo>
                    <a:lnTo>
                      <a:pt x="0" y="43"/>
                    </a:lnTo>
                    <a:lnTo>
                      <a:pt x="12" y="29"/>
                    </a:lnTo>
                    <a:lnTo>
                      <a:pt x="36" y="50"/>
                    </a:lnTo>
                    <a:lnTo>
                      <a:pt x="85" y="0"/>
                    </a:lnTo>
                    <a:lnTo>
                      <a:pt x="97" y="15"/>
                    </a:lnTo>
                    <a:lnTo>
                      <a:pt x="36" y="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4" name="Freeform 1828">
                <a:extLst>
                  <a:ext uri="{FF2B5EF4-FFF2-40B4-BE49-F238E27FC236}">
                    <a16:creationId xmlns:a16="http://schemas.microsoft.com/office/drawing/2014/main" id="{DA7B916B-E47D-4194-B6CD-899D56663C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0163" y="4626653"/>
                <a:ext cx="159568" cy="159568"/>
              </a:xfrm>
              <a:custGeom>
                <a:avLst/>
                <a:gdLst>
                  <a:gd name="T0" fmla="*/ 38 w 75"/>
                  <a:gd name="T1" fmla="*/ 75 h 75"/>
                  <a:gd name="T2" fmla="*/ 0 w 75"/>
                  <a:gd name="T3" fmla="*/ 37 h 75"/>
                  <a:gd name="T4" fmla="*/ 38 w 75"/>
                  <a:gd name="T5" fmla="*/ 0 h 75"/>
                  <a:gd name="T6" fmla="*/ 75 w 75"/>
                  <a:gd name="T7" fmla="*/ 37 h 75"/>
                  <a:gd name="T8" fmla="*/ 38 w 75"/>
                  <a:gd name="T9" fmla="*/ 75 h 75"/>
                  <a:gd name="T10" fmla="*/ 38 w 75"/>
                  <a:gd name="T11" fmla="*/ 8 h 75"/>
                  <a:gd name="T12" fmla="*/ 8 w 75"/>
                  <a:gd name="T13" fmla="*/ 37 h 75"/>
                  <a:gd name="T14" fmla="*/ 38 w 75"/>
                  <a:gd name="T15" fmla="*/ 67 h 75"/>
                  <a:gd name="T16" fmla="*/ 67 w 75"/>
                  <a:gd name="T17" fmla="*/ 37 h 75"/>
                  <a:gd name="T18" fmla="*/ 38 w 75"/>
                  <a:gd name="T19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75">
                    <a:moveTo>
                      <a:pt x="38" y="75"/>
                    </a:moveTo>
                    <a:cubicBezTo>
                      <a:pt x="17" y="75"/>
                      <a:pt x="0" y="58"/>
                      <a:pt x="0" y="37"/>
                    </a:cubicBezTo>
                    <a:cubicBezTo>
                      <a:pt x="0" y="16"/>
                      <a:pt x="17" y="0"/>
                      <a:pt x="38" y="0"/>
                    </a:cubicBezTo>
                    <a:cubicBezTo>
                      <a:pt x="58" y="0"/>
                      <a:pt x="75" y="16"/>
                      <a:pt x="75" y="37"/>
                    </a:cubicBezTo>
                    <a:cubicBezTo>
                      <a:pt x="75" y="58"/>
                      <a:pt x="58" y="75"/>
                      <a:pt x="38" y="75"/>
                    </a:cubicBezTo>
                    <a:close/>
                    <a:moveTo>
                      <a:pt x="38" y="8"/>
                    </a:moveTo>
                    <a:cubicBezTo>
                      <a:pt x="21" y="8"/>
                      <a:pt x="8" y="21"/>
                      <a:pt x="8" y="37"/>
                    </a:cubicBezTo>
                    <a:cubicBezTo>
                      <a:pt x="8" y="53"/>
                      <a:pt x="21" y="67"/>
                      <a:pt x="38" y="67"/>
                    </a:cubicBezTo>
                    <a:cubicBezTo>
                      <a:pt x="54" y="67"/>
                      <a:pt x="67" y="53"/>
                      <a:pt x="67" y="37"/>
                    </a:cubicBezTo>
                    <a:cubicBezTo>
                      <a:pt x="67" y="21"/>
                      <a:pt x="54" y="8"/>
                      <a:pt x="38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D3B8584-7475-479F-AF30-34BFA45EBF9F}"/>
                </a:ext>
              </a:extLst>
            </p:cNvPr>
            <p:cNvGrpSpPr/>
            <p:nvPr/>
          </p:nvGrpSpPr>
          <p:grpSpPr>
            <a:xfrm>
              <a:off x="9073088" y="3193551"/>
              <a:ext cx="217137" cy="217137"/>
              <a:chOff x="4680163" y="4626653"/>
              <a:chExt cx="159568" cy="159568"/>
            </a:xfrm>
            <a:solidFill>
              <a:schemeClr val="accent1"/>
            </a:solidFill>
          </p:grpSpPr>
          <p:sp>
            <p:nvSpPr>
              <p:cNvPr id="123" name="Freeform 1826">
                <a:extLst>
                  <a:ext uri="{FF2B5EF4-FFF2-40B4-BE49-F238E27FC236}">
                    <a16:creationId xmlns:a16="http://schemas.microsoft.com/office/drawing/2014/main" id="{EB0FD465-C33E-4034-903E-7DBF373BB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223" y="4670827"/>
                <a:ext cx="87447" cy="71220"/>
              </a:xfrm>
              <a:custGeom>
                <a:avLst/>
                <a:gdLst>
                  <a:gd name="T0" fmla="*/ 36 w 97"/>
                  <a:gd name="T1" fmla="*/ 79 h 79"/>
                  <a:gd name="T2" fmla="*/ 0 w 97"/>
                  <a:gd name="T3" fmla="*/ 43 h 79"/>
                  <a:gd name="T4" fmla="*/ 12 w 97"/>
                  <a:gd name="T5" fmla="*/ 29 h 79"/>
                  <a:gd name="T6" fmla="*/ 36 w 97"/>
                  <a:gd name="T7" fmla="*/ 50 h 79"/>
                  <a:gd name="T8" fmla="*/ 85 w 97"/>
                  <a:gd name="T9" fmla="*/ 0 h 79"/>
                  <a:gd name="T10" fmla="*/ 97 w 97"/>
                  <a:gd name="T11" fmla="*/ 15 h 79"/>
                  <a:gd name="T12" fmla="*/ 36 w 97"/>
                  <a:gd name="T13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79">
                    <a:moveTo>
                      <a:pt x="36" y="79"/>
                    </a:moveTo>
                    <a:lnTo>
                      <a:pt x="0" y="43"/>
                    </a:lnTo>
                    <a:lnTo>
                      <a:pt x="12" y="29"/>
                    </a:lnTo>
                    <a:lnTo>
                      <a:pt x="36" y="50"/>
                    </a:lnTo>
                    <a:lnTo>
                      <a:pt x="85" y="0"/>
                    </a:lnTo>
                    <a:lnTo>
                      <a:pt x="97" y="15"/>
                    </a:lnTo>
                    <a:lnTo>
                      <a:pt x="36" y="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24" name="Freeform 1828">
                <a:extLst>
                  <a:ext uri="{FF2B5EF4-FFF2-40B4-BE49-F238E27FC236}">
                    <a16:creationId xmlns:a16="http://schemas.microsoft.com/office/drawing/2014/main" id="{AAE4D65D-07EF-4328-95EE-653EDD9EAE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0163" y="4626653"/>
                <a:ext cx="159568" cy="159568"/>
              </a:xfrm>
              <a:custGeom>
                <a:avLst/>
                <a:gdLst>
                  <a:gd name="T0" fmla="*/ 38 w 75"/>
                  <a:gd name="T1" fmla="*/ 75 h 75"/>
                  <a:gd name="T2" fmla="*/ 0 w 75"/>
                  <a:gd name="T3" fmla="*/ 37 h 75"/>
                  <a:gd name="T4" fmla="*/ 38 w 75"/>
                  <a:gd name="T5" fmla="*/ 0 h 75"/>
                  <a:gd name="T6" fmla="*/ 75 w 75"/>
                  <a:gd name="T7" fmla="*/ 37 h 75"/>
                  <a:gd name="T8" fmla="*/ 38 w 75"/>
                  <a:gd name="T9" fmla="*/ 75 h 75"/>
                  <a:gd name="T10" fmla="*/ 38 w 75"/>
                  <a:gd name="T11" fmla="*/ 8 h 75"/>
                  <a:gd name="T12" fmla="*/ 8 w 75"/>
                  <a:gd name="T13" fmla="*/ 37 h 75"/>
                  <a:gd name="T14" fmla="*/ 38 w 75"/>
                  <a:gd name="T15" fmla="*/ 67 h 75"/>
                  <a:gd name="T16" fmla="*/ 67 w 75"/>
                  <a:gd name="T17" fmla="*/ 37 h 75"/>
                  <a:gd name="T18" fmla="*/ 38 w 75"/>
                  <a:gd name="T19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75">
                    <a:moveTo>
                      <a:pt x="38" y="75"/>
                    </a:moveTo>
                    <a:cubicBezTo>
                      <a:pt x="17" y="75"/>
                      <a:pt x="0" y="58"/>
                      <a:pt x="0" y="37"/>
                    </a:cubicBezTo>
                    <a:cubicBezTo>
                      <a:pt x="0" y="16"/>
                      <a:pt x="17" y="0"/>
                      <a:pt x="38" y="0"/>
                    </a:cubicBezTo>
                    <a:cubicBezTo>
                      <a:pt x="58" y="0"/>
                      <a:pt x="75" y="16"/>
                      <a:pt x="75" y="37"/>
                    </a:cubicBezTo>
                    <a:cubicBezTo>
                      <a:pt x="75" y="58"/>
                      <a:pt x="58" y="75"/>
                      <a:pt x="38" y="75"/>
                    </a:cubicBezTo>
                    <a:close/>
                    <a:moveTo>
                      <a:pt x="38" y="8"/>
                    </a:moveTo>
                    <a:cubicBezTo>
                      <a:pt x="21" y="8"/>
                      <a:pt x="8" y="21"/>
                      <a:pt x="8" y="37"/>
                    </a:cubicBezTo>
                    <a:cubicBezTo>
                      <a:pt x="8" y="53"/>
                      <a:pt x="21" y="67"/>
                      <a:pt x="38" y="67"/>
                    </a:cubicBezTo>
                    <a:cubicBezTo>
                      <a:pt x="54" y="67"/>
                      <a:pt x="67" y="53"/>
                      <a:pt x="67" y="37"/>
                    </a:cubicBezTo>
                    <a:cubicBezTo>
                      <a:pt x="67" y="21"/>
                      <a:pt x="54" y="8"/>
                      <a:pt x="38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5192748-95FF-48B0-8FD5-03EF673DD764}"/>
              </a:ext>
            </a:extLst>
          </p:cNvPr>
          <p:cNvGrpSpPr/>
          <p:nvPr/>
        </p:nvGrpSpPr>
        <p:grpSpPr>
          <a:xfrm>
            <a:off x="3035939" y="4485680"/>
            <a:ext cx="6071659" cy="271798"/>
            <a:chOff x="3096816" y="4575131"/>
            <a:chExt cx="6193408" cy="27724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C303549-0B02-4C94-9514-4E7E530A040A}"/>
                </a:ext>
              </a:extLst>
            </p:cNvPr>
            <p:cNvGrpSpPr/>
            <p:nvPr/>
          </p:nvGrpSpPr>
          <p:grpSpPr>
            <a:xfrm>
              <a:off x="3096816" y="4575131"/>
              <a:ext cx="217137" cy="217137"/>
              <a:chOff x="4680163" y="4626653"/>
              <a:chExt cx="159568" cy="159568"/>
            </a:xfrm>
            <a:solidFill>
              <a:schemeClr val="accent1"/>
            </a:solidFill>
          </p:grpSpPr>
          <p:sp>
            <p:nvSpPr>
              <p:cNvPr id="108" name="Freeform 1826">
                <a:extLst>
                  <a:ext uri="{FF2B5EF4-FFF2-40B4-BE49-F238E27FC236}">
                    <a16:creationId xmlns:a16="http://schemas.microsoft.com/office/drawing/2014/main" id="{16A2DB20-AD07-4D75-B2CB-E5A41D383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223" y="4670827"/>
                <a:ext cx="87447" cy="71220"/>
              </a:xfrm>
              <a:custGeom>
                <a:avLst/>
                <a:gdLst>
                  <a:gd name="T0" fmla="*/ 36 w 97"/>
                  <a:gd name="T1" fmla="*/ 79 h 79"/>
                  <a:gd name="T2" fmla="*/ 0 w 97"/>
                  <a:gd name="T3" fmla="*/ 43 h 79"/>
                  <a:gd name="T4" fmla="*/ 12 w 97"/>
                  <a:gd name="T5" fmla="*/ 29 h 79"/>
                  <a:gd name="T6" fmla="*/ 36 w 97"/>
                  <a:gd name="T7" fmla="*/ 50 h 79"/>
                  <a:gd name="T8" fmla="*/ 85 w 97"/>
                  <a:gd name="T9" fmla="*/ 0 h 79"/>
                  <a:gd name="T10" fmla="*/ 97 w 97"/>
                  <a:gd name="T11" fmla="*/ 15 h 79"/>
                  <a:gd name="T12" fmla="*/ 36 w 97"/>
                  <a:gd name="T13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79">
                    <a:moveTo>
                      <a:pt x="36" y="79"/>
                    </a:moveTo>
                    <a:lnTo>
                      <a:pt x="0" y="43"/>
                    </a:lnTo>
                    <a:lnTo>
                      <a:pt x="12" y="29"/>
                    </a:lnTo>
                    <a:lnTo>
                      <a:pt x="36" y="50"/>
                    </a:lnTo>
                    <a:lnTo>
                      <a:pt x="85" y="0"/>
                    </a:lnTo>
                    <a:lnTo>
                      <a:pt x="97" y="15"/>
                    </a:lnTo>
                    <a:lnTo>
                      <a:pt x="36" y="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9" name="Freeform 1828">
                <a:extLst>
                  <a:ext uri="{FF2B5EF4-FFF2-40B4-BE49-F238E27FC236}">
                    <a16:creationId xmlns:a16="http://schemas.microsoft.com/office/drawing/2014/main" id="{55BC45E9-CB81-4C80-92CE-CBB5402C29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0163" y="4626653"/>
                <a:ext cx="159568" cy="159568"/>
              </a:xfrm>
              <a:custGeom>
                <a:avLst/>
                <a:gdLst>
                  <a:gd name="T0" fmla="*/ 38 w 75"/>
                  <a:gd name="T1" fmla="*/ 75 h 75"/>
                  <a:gd name="T2" fmla="*/ 0 w 75"/>
                  <a:gd name="T3" fmla="*/ 37 h 75"/>
                  <a:gd name="T4" fmla="*/ 38 w 75"/>
                  <a:gd name="T5" fmla="*/ 0 h 75"/>
                  <a:gd name="T6" fmla="*/ 75 w 75"/>
                  <a:gd name="T7" fmla="*/ 37 h 75"/>
                  <a:gd name="T8" fmla="*/ 38 w 75"/>
                  <a:gd name="T9" fmla="*/ 75 h 75"/>
                  <a:gd name="T10" fmla="*/ 38 w 75"/>
                  <a:gd name="T11" fmla="*/ 8 h 75"/>
                  <a:gd name="T12" fmla="*/ 8 w 75"/>
                  <a:gd name="T13" fmla="*/ 37 h 75"/>
                  <a:gd name="T14" fmla="*/ 38 w 75"/>
                  <a:gd name="T15" fmla="*/ 67 h 75"/>
                  <a:gd name="T16" fmla="*/ 67 w 75"/>
                  <a:gd name="T17" fmla="*/ 37 h 75"/>
                  <a:gd name="T18" fmla="*/ 38 w 75"/>
                  <a:gd name="T19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75">
                    <a:moveTo>
                      <a:pt x="38" y="75"/>
                    </a:moveTo>
                    <a:cubicBezTo>
                      <a:pt x="17" y="75"/>
                      <a:pt x="0" y="58"/>
                      <a:pt x="0" y="37"/>
                    </a:cubicBezTo>
                    <a:cubicBezTo>
                      <a:pt x="0" y="16"/>
                      <a:pt x="17" y="0"/>
                      <a:pt x="38" y="0"/>
                    </a:cubicBezTo>
                    <a:cubicBezTo>
                      <a:pt x="58" y="0"/>
                      <a:pt x="75" y="16"/>
                      <a:pt x="75" y="37"/>
                    </a:cubicBezTo>
                    <a:cubicBezTo>
                      <a:pt x="75" y="58"/>
                      <a:pt x="58" y="75"/>
                      <a:pt x="38" y="75"/>
                    </a:cubicBezTo>
                    <a:close/>
                    <a:moveTo>
                      <a:pt x="38" y="8"/>
                    </a:moveTo>
                    <a:cubicBezTo>
                      <a:pt x="21" y="8"/>
                      <a:pt x="8" y="21"/>
                      <a:pt x="8" y="37"/>
                    </a:cubicBezTo>
                    <a:cubicBezTo>
                      <a:pt x="8" y="53"/>
                      <a:pt x="21" y="67"/>
                      <a:pt x="38" y="67"/>
                    </a:cubicBezTo>
                    <a:cubicBezTo>
                      <a:pt x="54" y="67"/>
                      <a:pt x="67" y="53"/>
                      <a:pt x="67" y="37"/>
                    </a:cubicBezTo>
                    <a:cubicBezTo>
                      <a:pt x="67" y="21"/>
                      <a:pt x="54" y="8"/>
                      <a:pt x="38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579F713B-6DCD-4698-8DC9-795591C5157F}"/>
                </a:ext>
              </a:extLst>
            </p:cNvPr>
            <p:cNvGrpSpPr/>
            <p:nvPr/>
          </p:nvGrpSpPr>
          <p:grpSpPr>
            <a:xfrm>
              <a:off x="9073087" y="4635242"/>
              <a:ext cx="217137" cy="217137"/>
              <a:chOff x="4680163" y="4626653"/>
              <a:chExt cx="159568" cy="159568"/>
            </a:xfrm>
            <a:solidFill>
              <a:schemeClr val="accent1"/>
            </a:solidFill>
          </p:grpSpPr>
          <p:sp>
            <p:nvSpPr>
              <p:cNvPr id="126" name="Freeform 1826">
                <a:extLst>
                  <a:ext uri="{FF2B5EF4-FFF2-40B4-BE49-F238E27FC236}">
                    <a16:creationId xmlns:a16="http://schemas.microsoft.com/office/drawing/2014/main" id="{6A29EDE8-88EA-4145-9954-6290E22D9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223" y="4670827"/>
                <a:ext cx="87447" cy="71220"/>
              </a:xfrm>
              <a:custGeom>
                <a:avLst/>
                <a:gdLst>
                  <a:gd name="T0" fmla="*/ 36 w 97"/>
                  <a:gd name="T1" fmla="*/ 79 h 79"/>
                  <a:gd name="T2" fmla="*/ 0 w 97"/>
                  <a:gd name="T3" fmla="*/ 43 h 79"/>
                  <a:gd name="T4" fmla="*/ 12 w 97"/>
                  <a:gd name="T5" fmla="*/ 29 h 79"/>
                  <a:gd name="T6" fmla="*/ 36 w 97"/>
                  <a:gd name="T7" fmla="*/ 50 h 79"/>
                  <a:gd name="T8" fmla="*/ 85 w 97"/>
                  <a:gd name="T9" fmla="*/ 0 h 79"/>
                  <a:gd name="T10" fmla="*/ 97 w 97"/>
                  <a:gd name="T11" fmla="*/ 15 h 79"/>
                  <a:gd name="T12" fmla="*/ 36 w 97"/>
                  <a:gd name="T13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79">
                    <a:moveTo>
                      <a:pt x="36" y="79"/>
                    </a:moveTo>
                    <a:lnTo>
                      <a:pt x="0" y="43"/>
                    </a:lnTo>
                    <a:lnTo>
                      <a:pt x="12" y="29"/>
                    </a:lnTo>
                    <a:lnTo>
                      <a:pt x="36" y="50"/>
                    </a:lnTo>
                    <a:lnTo>
                      <a:pt x="85" y="0"/>
                    </a:lnTo>
                    <a:lnTo>
                      <a:pt x="97" y="15"/>
                    </a:lnTo>
                    <a:lnTo>
                      <a:pt x="36" y="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27" name="Freeform 1828">
                <a:extLst>
                  <a:ext uri="{FF2B5EF4-FFF2-40B4-BE49-F238E27FC236}">
                    <a16:creationId xmlns:a16="http://schemas.microsoft.com/office/drawing/2014/main" id="{F1E57125-9AC0-4328-A7A7-C2C08E0EBE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0163" y="4626653"/>
                <a:ext cx="159568" cy="159568"/>
              </a:xfrm>
              <a:custGeom>
                <a:avLst/>
                <a:gdLst>
                  <a:gd name="T0" fmla="*/ 38 w 75"/>
                  <a:gd name="T1" fmla="*/ 75 h 75"/>
                  <a:gd name="T2" fmla="*/ 0 w 75"/>
                  <a:gd name="T3" fmla="*/ 37 h 75"/>
                  <a:gd name="T4" fmla="*/ 38 w 75"/>
                  <a:gd name="T5" fmla="*/ 0 h 75"/>
                  <a:gd name="T6" fmla="*/ 75 w 75"/>
                  <a:gd name="T7" fmla="*/ 37 h 75"/>
                  <a:gd name="T8" fmla="*/ 38 w 75"/>
                  <a:gd name="T9" fmla="*/ 75 h 75"/>
                  <a:gd name="T10" fmla="*/ 38 w 75"/>
                  <a:gd name="T11" fmla="*/ 8 h 75"/>
                  <a:gd name="T12" fmla="*/ 8 w 75"/>
                  <a:gd name="T13" fmla="*/ 37 h 75"/>
                  <a:gd name="T14" fmla="*/ 38 w 75"/>
                  <a:gd name="T15" fmla="*/ 67 h 75"/>
                  <a:gd name="T16" fmla="*/ 67 w 75"/>
                  <a:gd name="T17" fmla="*/ 37 h 75"/>
                  <a:gd name="T18" fmla="*/ 38 w 75"/>
                  <a:gd name="T19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75">
                    <a:moveTo>
                      <a:pt x="38" y="75"/>
                    </a:moveTo>
                    <a:cubicBezTo>
                      <a:pt x="17" y="75"/>
                      <a:pt x="0" y="58"/>
                      <a:pt x="0" y="37"/>
                    </a:cubicBezTo>
                    <a:cubicBezTo>
                      <a:pt x="0" y="16"/>
                      <a:pt x="17" y="0"/>
                      <a:pt x="38" y="0"/>
                    </a:cubicBezTo>
                    <a:cubicBezTo>
                      <a:pt x="58" y="0"/>
                      <a:pt x="75" y="16"/>
                      <a:pt x="75" y="37"/>
                    </a:cubicBezTo>
                    <a:cubicBezTo>
                      <a:pt x="75" y="58"/>
                      <a:pt x="58" y="75"/>
                      <a:pt x="38" y="75"/>
                    </a:cubicBezTo>
                    <a:close/>
                    <a:moveTo>
                      <a:pt x="38" y="8"/>
                    </a:moveTo>
                    <a:cubicBezTo>
                      <a:pt x="21" y="8"/>
                      <a:pt x="8" y="21"/>
                      <a:pt x="8" y="37"/>
                    </a:cubicBezTo>
                    <a:cubicBezTo>
                      <a:pt x="8" y="53"/>
                      <a:pt x="21" y="67"/>
                      <a:pt x="38" y="67"/>
                    </a:cubicBezTo>
                    <a:cubicBezTo>
                      <a:pt x="54" y="67"/>
                      <a:pt x="67" y="53"/>
                      <a:pt x="67" y="37"/>
                    </a:cubicBezTo>
                    <a:cubicBezTo>
                      <a:pt x="67" y="21"/>
                      <a:pt x="54" y="8"/>
                      <a:pt x="38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346C5D8-1C62-445B-B537-5671291C6531}"/>
              </a:ext>
            </a:extLst>
          </p:cNvPr>
          <p:cNvGrpSpPr/>
          <p:nvPr/>
        </p:nvGrpSpPr>
        <p:grpSpPr>
          <a:xfrm>
            <a:off x="3708633" y="5555965"/>
            <a:ext cx="4774736" cy="212869"/>
            <a:chOff x="3782998" y="5666877"/>
            <a:chExt cx="4870479" cy="217137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FD1A2ED4-5FF3-47FF-8D82-047E33C7D210}"/>
                </a:ext>
              </a:extLst>
            </p:cNvPr>
            <p:cNvGrpSpPr/>
            <p:nvPr/>
          </p:nvGrpSpPr>
          <p:grpSpPr>
            <a:xfrm>
              <a:off x="3782998" y="5666877"/>
              <a:ext cx="217137" cy="217137"/>
              <a:chOff x="4680163" y="4626653"/>
              <a:chExt cx="159568" cy="159568"/>
            </a:xfrm>
            <a:solidFill>
              <a:schemeClr val="accent1"/>
            </a:solidFill>
          </p:grpSpPr>
          <p:sp>
            <p:nvSpPr>
              <p:cNvPr id="112" name="Freeform 1826">
                <a:extLst>
                  <a:ext uri="{FF2B5EF4-FFF2-40B4-BE49-F238E27FC236}">
                    <a16:creationId xmlns:a16="http://schemas.microsoft.com/office/drawing/2014/main" id="{6D37D562-E72A-4EFE-849C-EF0FE42C1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223" y="4670827"/>
                <a:ext cx="87447" cy="71220"/>
              </a:xfrm>
              <a:custGeom>
                <a:avLst/>
                <a:gdLst>
                  <a:gd name="T0" fmla="*/ 36 w 97"/>
                  <a:gd name="T1" fmla="*/ 79 h 79"/>
                  <a:gd name="T2" fmla="*/ 0 w 97"/>
                  <a:gd name="T3" fmla="*/ 43 h 79"/>
                  <a:gd name="T4" fmla="*/ 12 w 97"/>
                  <a:gd name="T5" fmla="*/ 29 h 79"/>
                  <a:gd name="T6" fmla="*/ 36 w 97"/>
                  <a:gd name="T7" fmla="*/ 50 h 79"/>
                  <a:gd name="T8" fmla="*/ 85 w 97"/>
                  <a:gd name="T9" fmla="*/ 0 h 79"/>
                  <a:gd name="T10" fmla="*/ 97 w 97"/>
                  <a:gd name="T11" fmla="*/ 15 h 79"/>
                  <a:gd name="T12" fmla="*/ 36 w 97"/>
                  <a:gd name="T13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79">
                    <a:moveTo>
                      <a:pt x="36" y="79"/>
                    </a:moveTo>
                    <a:lnTo>
                      <a:pt x="0" y="43"/>
                    </a:lnTo>
                    <a:lnTo>
                      <a:pt x="12" y="29"/>
                    </a:lnTo>
                    <a:lnTo>
                      <a:pt x="36" y="50"/>
                    </a:lnTo>
                    <a:lnTo>
                      <a:pt x="85" y="0"/>
                    </a:lnTo>
                    <a:lnTo>
                      <a:pt x="97" y="15"/>
                    </a:lnTo>
                    <a:lnTo>
                      <a:pt x="36" y="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3" name="Freeform 1828">
                <a:extLst>
                  <a:ext uri="{FF2B5EF4-FFF2-40B4-BE49-F238E27FC236}">
                    <a16:creationId xmlns:a16="http://schemas.microsoft.com/office/drawing/2014/main" id="{29631058-2AEF-494C-BD5B-51280F661A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0163" y="4626653"/>
                <a:ext cx="159568" cy="159568"/>
              </a:xfrm>
              <a:custGeom>
                <a:avLst/>
                <a:gdLst>
                  <a:gd name="T0" fmla="*/ 38 w 75"/>
                  <a:gd name="T1" fmla="*/ 75 h 75"/>
                  <a:gd name="T2" fmla="*/ 0 w 75"/>
                  <a:gd name="T3" fmla="*/ 37 h 75"/>
                  <a:gd name="T4" fmla="*/ 38 w 75"/>
                  <a:gd name="T5" fmla="*/ 0 h 75"/>
                  <a:gd name="T6" fmla="*/ 75 w 75"/>
                  <a:gd name="T7" fmla="*/ 37 h 75"/>
                  <a:gd name="T8" fmla="*/ 38 w 75"/>
                  <a:gd name="T9" fmla="*/ 75 h 75"/>
                  <a:gd name="T10" fmla="*/ 38 w 75"/>
                  <a:gd name="T11" fmla="*/ 8 h 75"/>
                  <a:gd name="T12" fmla="*/ 8 w 75"/>
                  <a:gd name="T13" fmla="*/ 37 h 75"/>
                  <a:gd name="T14" fmla="*/ 38 w 75"/>
                  <a:gd name="T15" fmla="*/ 67 h 75"/>
                  <a:gd name="T16" fmla="*/ 67 w 75"/>
                  <a:gd name="T17" fmla="*/ 37 h 75"/>
                  <a:gd name="T18" fmla="*/ 38 w 75"/>
                  <a:gd name="T19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75">
                    <a:moveTo>
                      <a:pt x="38" y="75"/>
                    </a:moveTo>
                    <a:cubicBezTo>
                      <a:pt x="17" y="75"/>
                      <a:pt x="0" y="58"/>
                      <a:pt x="0" y="37"/>
                    </a:cubicBezTo>
                    <a:cubicBezTo>
                      <a:pt x="0" y="16"/>
                      <a:pt x="17" y="0"/>
                      <a:pt x="38" y="0"/>
                    </a:cubicBezTo>
                    <a:cubicBezTo>
                      <a:pt x="58" y="0"/>
                      <a:pt x="75" y="16"/>
                      <a:pt x="75" y="37"/>
                    </a:cubicBezTo>
                    <a:cubicBezTo>
                      <a:pt x="75" y="58"/>
                      <a:pt x="58" y="75"/>
                      <a:pt x="38" y="75"/>
                    </a:cubicBezTo>
                    <a:close/>
                    <a:moveTo>
                      <a:pt x="38" y="8"/>
                    </a:moveTo>
                    <a:cubicBezTo>
                      <a:pt x="21" y="8"/>
                      <a:pt x="8" y="21"/>
                      <a:pt x="8" y="37"/>
                    </a:cubicBezTo>
                    <a:cubicBezTo>
                      <a:pt x="8" y="53"/>
                      <a:pt x="21" y="67"/>
                      <a:pt x="38" y="67"/>
                    </a:cubicBezTo>
                    <a:cubicBezTo>
                      <a:pt x="54" y="67"/>
                      <a:pt x="67" y="53"/>
                      <a:pt x="67" y="37"/>
                    </a:cubicBezTo>
                    <a:cubicBezTo>
                      <a:pt x="67" y="21"/>
                      <a:pt x="54" y="8"/>
                      <a:pt x="38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BA55E0F-52C6-4AD6-AFA8-DC98CB1B6778}"/>
                </a:ext>
              </a:extLst>
            </p:cNvPr>
            <p:cNvGrpSpPr/>
            <p:nvPr/>
          </p:nvGrpSpPr>
          <p:grpSpPr>
            <a:xfrm>
              <a:off x="8436340" y="5666877"/>
              <a:ext cx="217137" cy="217137"/>
              <a:chOff x="4680163" y="4626653"/>
              <a:chExt cx="159568" cy="159568"/>
            </a:xfrm>
            <a:solidFill>
              <a:schemeClr val="accent1"/>
            </a:solidFill>
          </p:grpSpPr>
          <p:sp>
            <p:nvSpPr>
              <p:cNvPr id="129" name="Freeform 1826">
                <a:extLst>
                  <a:ext uri="{FF2B5EF4-FFF2-40B4-BE49-F238E27FC236}">
                    <a16:creationId xmlns:a16="http://schemas.microsoft.com/office/drawing/2014/main" id="{29FA5730-3DC2-40C4-B011-E774D1870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223" y="4670827"/>
                <a:ext cx="87447" cy="71220"/>
              </a:xfrm>
              <a:custGeom>
                <a:avLst/>
                <a:gdLst>
                  <a:gd name="T0" fmla="*/ 36 w 97"/>
                  <a:gd name="T1" fmla="*/ 79 h 79"/>
                  <a:gd name="T2" fmla="*/ 0 w 97"/>
                  <a:gd name="T3" fmla="*/ 43 h 79"/>
                  <a:gd name="T4" fmla="*/ 12 w 97"/>
                  <a:gd name="T5" fmla="*/ 29 h 79"/>
                  <a:gd name="T6" fmla="*/ 36 w 97"/>
                  <a:gd name="T7" fmla="*/ 50 h 79"/>
                  <a:gd name="T8" fmla="*/ 85 w 97"/>
                  <a:gd name="T9" fmla="*/ 0 h 79"/>
                  <a:gd name="T10" fmla="*/ 97 w 97"/>
                  <a:gd name="T11" fmla="*/ 15 h 79"/>
                  <a:gd name="T12" fmla="*/ 36 w 97"/>
                  <a:gd name="T13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79">
                    <a:moveTo>
                      <a:pt x="36" y="79"/>
                    </a:moveTo>
                    <a:lnTo>
                      <a:pt x="0" y="43"/>
                    </a:lnTo>
                    <a:lnTo>
                      <a:pt x="12" y="29"/>
                    </a:lnTo>
                    <a:lnTo>
                      <a:pt x="36" y="50"/>
                    </a:lnTo>
                    <a:lnTo>
                      <a:pt x="85" y="0"/>
                    </a:lnTo>
                    <a:lnTo>
                      <a:pt x="97" y="15"/>
                    </a:lnTo>
                    <a:lnTo>
                      <a:pt x="36" y="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0" name="Freeform 1828">
                <a:extLst>
                  <a:ext uri="{FF2B5EF4-FFF2-40B4-BE49-F238E27FC236}">
                    <a16:creationId xmlns:a16="http://schemas.microsoft.com/office/drawing/2014/main" id="{2C7F1F8C-5481-4955-8E62-B73A9522D6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0163" y="4626653"/>
                <a:ext cx="159568" cy="159568"/>
              </a:xfrm>
              <a:custGeom>
                <a:avLst/>
                <a:gdLst>
                  <a:gd name="T0" fmla="*/ 38 w 75"/>
                  <a:gd name="T1" fmla="*/ 75 h 75"/>
                  <a:gd name="T2" fmla="*/ 0 w 75"/>
                  <a:gd name="T3" fmla="*/ 37 h 75"/>
                  <a:gd name="T4" fmla="*/ 38 w 75"/>
                  <a:gd name="T5" fmla="*/ 0 h 75"/>
                  <a:gd name="T6" fmla="*/ 75 w 75"/>
                  <a:gd name="T7" fmla="*/ 37 h 75"/>
                  <a:gd name="T8" fmla="*/ 38 w 75"/>
                  <a:gd name="T9" fmla="*/ 75 h 75"/>
                  <a:gd name="T10" fmla="*/ 38 w 75"/>
                  <a:gd name="T11" fmla="*/ 8 h 75"/>
                  <a:gd name="T12" fmla="*/ 8 w 75"/>
                  <a:gd name="T13" fmla="*/ 37 h 75"/>
                  <a:gd name="T14" fmla="*/ 38 w 75"/>
                  <a:gd name="T15" fmla="*/ 67 h 75"/>
                  <a:gd name="T16" fmla="*/ 67 w 75"/>
                  <a:gd name="T17" fmla="*/ 37 h 75"/>
                  <a:gd name="T18" fmla="*/ 38 w 75"/>
                  <a:gd name="T19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75">
                    <a:moveTo>
                      <a:pt x="38" y="75"/>
                    </a:moveTo>
                    <a:cubicBezTo>
                      <a:pt x="17" y="75"/>
                      <a:pt x="0" y="58"/>
                      <a:pt x="0" y="37"/>
                    </a:cubicBezTo>
                    <a:cubicBezTo>
                      <a:pt x="0" y="16"/>
                      <a:pt x="17" y="0"/>
                      <a:pt x="38" y="0"/>
                    </a:cubicBezTo>
                    <a:cubicBezTo>
                      <a:pt x="58" y="0"/>
                      <a:pt x="75" y="16"/>
                      <a:pt x="75" y="37"/>
                    </a:cubicBezTo>
                    <a:cubicBezTo>
                      <a:pt x="75" y="58"/>
                      <a:pt x="58" y="75"/>
                      <a:pt x="38" y="75"/>
                    </a:cubicBezTo>
                    <a:close/>
                    <a:moveTo>
                      <a:pt x="38" y="8"/>
                    </a:moveTo>
                    <a:cubicBezTo>
                      <a:pt x="21" y="8"/>
                      <a:pt x="8" y="21"/>
                      <a:pt x="8" y="37"/>
                    </a:cubicBezTo>
                    <a:cubicBezTo>
                      <a:pt x="8" y="53"/>
                      <a:pt x="21" y="67"/>
                      <a:pt x="38" y="67"/>
                    </a:cubicBezTo>
                    <a:cubicBezTo>
                      <a:pt x="54" y="67"/>
                      <a:pt x="67" y="53"/>
                      <a:pt x="67" y="37"/>
                    </a:cubicBezTo>
                    <a:cubicBezTo>
                      <a:pt x="67" y="21"/>
                      <a:pt x="54" y="8"/>
                      <a:pt x="38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027D80A-8324-4727-A386-CDC4901CFCB4}"/>
              </a:ext>
            </a:extLst>
          </p:cNvPr>
          <p:cNvGrpSpPr/>
          <p:nvPr/>
        </p:nvGrpSpPr>
        <p:grpSpPr>
          <a:xfrm>
            <a:off x="5647788" y="1675023"/>
            <a:ext cx="896425" cy="896425"/>
            <a:chOff x="7768876" y="3093952"/>
            <a:chExt cx="1147102" cy="1147102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0897779-4772-4764-995F-9A7C9E7D9A61}"/>
                </a:ext>
              </a:extLst>
            </p:cNvPr>
            <p:cNvSpPr/>
            <p:nvPr/>
          </p:nvSpPr>
          <p:spPr bwMode="auto">
            <a:xfrm>
              <a:off x="7768876" y="3093952"/>
              <a:ext cx="1147102" cy="1147102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 w="508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3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F95D336-F768-4C71-93A3-A96D8EF838E3}"/>
                </a:ext>
              </a:extLst>
            </p:cNvPr>
            <p:cNvGrpSpPr/>
            <p:nvPr/>
          </p:nvGrpSpPr>
          <p:grpSpPr>
            <a:xfrm>
              <a:off x="8013221" y="3408025"/>
              <a:ext cx="638842" cy="524264"/>
              <a:chOff x="997724" y="2784661"/>
              <a:chExt cx="817590" cy="670956"/>
            </a:xfrm>
          </p:grpSpPr>
          <p:sp>
            <p:nvSpPr>
              <p:cNvPr id="69" name="Oval 5">
                <a:extLst>
                  <a:ext uri="{FF2B5EF4-FFF2-40B4-BE49-F238E27FC236}">
                    <a16:creationId xmlns:a16="http://schemas.microsoft.com/office/drawing/2014/main" id="{60F06F73-9CF5-477A-A24C-4A3344E39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5676" y="2784661"/>
                <a:ext cx="216626" cy="214570"/>
              </a:xfrm>
              <a:prstGeom prst="ellipse">
                <a:avLst/>
              </a:prstGeom>
              <a:no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8B8E1300-8F8C-4803-86AB-649E2ABB3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736" y="2784661"/>
                <a:ext cx="216626" cy="214570"/>
              </a:xfrm>
              <a:prstGeom prst="ellipse">
                <a:avLst/>
              </a:prstGeom>
              <a:no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3607B544-790B-4767-BBDA-FCEA46A4EF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7724" y="2999231"/>
                <a:ext cx="272530" cy="132829"/>
              </a:xfrm>
              <a:custGeom>
                <a:avLst/>
                <a:gdLst>
                  <a:gd name="T0" fmla="*/ 40 w 40"/>
                  <a:gd name="T1" fmla="*/ 20 h 20"/>
                  <a:gd name="T2" fmla="*/ 20 w 40"/>
                  <a:gd name="T3" fmla="*/ 0 h 20"/>
                  <a:gd name="T4" fmla="*/ 0 w 40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0">
                    <a:moveTo>
                      <a:pt x="40" y="20"/>
                    </a:move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</a:path>
                </a:pathLst>
              </a:custGeom>
              <a:no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2" name="Oval 8">
                <a:extLst>
                  <a:ext uri="{FF2B5EF4-FFF2-40B4-BE49-F238E27FC236}">
                    <a16:creationId xmlns:a16="http://schemas.microsoft.com/office/drawing/2014/main" id="{F321D2F9-BDED-4C9E-B5A6-3A124961E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0254" y="2999231"/>
                <a:ext cx="272530" cy="269064"/>
              </a:xfrm>
              <a:prstGeom prst="ellipse">
                <a:avLst/>
              </a:prstGeom>
              <a:no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3" name="Freeform 9">
                <a:extLst>
                  <a:ext uri="{FF2B5EF4-FFF2-40B4-BE49-F238E27FC236}">
                    <a16:creationId xmlns:a16="http://schemas.microsoft.com/office/drawing/2014/main" id="{47BF2B6E-B1AB-4199-B970-4933E7134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4350" y="3268294"/>
                <a:ext cx="384337" cy="187323"/>
              </a:xfrm>
              <a:custGeom>
                <a:avLst/>
                <a:gdLst>
                  <a:gd name="T0" fmla="*/ 56 w 56"/>
                  <a:gd name="T1" fmla="*/ 28 h 28"/>
                  <a:gd name="T2" fmla="*/ 28 w 56"/>
                  <a:gd name="T3" fmla="*/ 0 h 28"/>
                  <a:gd name="T4" fmla="*/ 0 w 56"/>
                  <a:gd name="T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28">
                    <a:moveTo>
                      <a:pt x="56" y="28"/>
                    </a:moveTo>
                    <a:cubicBezTo>
                      <a:pt x="56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8"/>
                    </a:cubicBezTo>
                  </a:path>
                </a:pathLst>
              </a:custGeom>
              <a:no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4" name="Freeform 10">
                <a:extLst>
                  <a:ext uri="{FF2B5EF4-FFF2-40B4-BE49-F238E27FC236}">
                    <a16:creationId xmlns:a16="http://schemas.microsoft.com/office/drawing/2014/main" id="{92E2B727-4681-45C5-87D5-1D2AFBE84B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2784" y="2999231"/>
                <a:ext cx="272530" cy="132829"/>
              </a:xfrm>
              <a:custGeom>
                <a:avLst/>
                <a:gdLst>
                  <a:gd name="T0" fmla="*/ 40 w 40"/>
                  <a:gd name="T1" fmla="*/ 20 h 20"/>
                  <a:gd name="T2" fmla="*/ 20 w 40"/>
                  <a:gd name="T3" fmla="*/ 0 h 20"/>
                  <a:gd name="T4" fmla="*/ 0 w 40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0">
                    <a:moveTo>
                      <a:pt x="40" y="20"/>
                    </a:move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</a:path>
                </a:pathLst>
              </a:custGeom>
              <a:noFill/>
              <a:ln w="12700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3C5F4B5-A6C1-4A38-9FE5-00957E5C853C}"/>
              </a:ext>
            </a:extLst>
          </p:cNvPr>
          <p:cNvGrpSpPr/>
          <p:nvPr/>
        </p:nvGrpSpPr>
        <p:grpSpPr>
          <a:xfrm>
            <a:off x="4992507" y="4339011"/>
            <a:ext cx="894973" cy="894973"/>
            <a:chOff x="6929169" y="1737203"/>
            <a:chExt cx="1356749" cy="135674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7F7E981-A2DC-423A-AAB2-486AE19947AD}"/>
                </a:ext>
              </a:extLst>
            </p:cNvPr>
            <p:cNvSpPr/>
            <p:nvPr/>
          </p:nvSpPr>
          <p:spPr bwMode="auto">
            <a:xfrm>
              <a:off x="6929169" y="1737203"/>
              <a:ext cx="1356749" cy="1356749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 w="508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399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A8FB67F9-6929-42E4-AE27-A6EF1832D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3062" y="2137429"/>
              <a:ext cx="728630" cy="251074"/>
            </a:xfrm>
            <a:custGeom>
              <a:avLst/>
              <a:gdLst>
                <a:gd name="T0" fmla="*/ 640 w 666"/>
                <a:gd name="T1" fmla="*/ 0 h 209"/>
                <a:gd name="T2" fmla="*/ 27 w 666"/>
                <a:gd name="T3" fmla="*/ 0 h 209"/>
                <a:gd name="T4" fmla="*/ 0 w 666"/>
                <a:gd name="T5" fmla="*/ 27 h 209"/>
                <a:gd name="T6" fmla="*/ 0 w 666"/>
                <a:gd name="T7" fmla="*/ 183 h 209"/>
                <a:gd name="T8" fmla="*/ 27 w 666"/>
                <a:gd name="T9" fmla="*/ 209 h 209"/>
                <a:gd name="T10" fmla="*/ 640 w 666"/>
                <a:gd name="T11" fmla="*/ 209 h 209"/>
                <a:gd name="T12" fmla="*/ 666 w 666"/>
                <a:gd name="T13" fmla="*/ 183 h 209"/>
                <a:gd name="T14" fmla="*/ 666 w 666"/>
                <a:gd name="T15" fmla="*/ 27 h 209"/>
                <a:gd name="T16" fmla="*/ 640 w 666"/>
                <a:gd name="T17" fmla="*/ 0 h 209"/>
                <a:gd name="T18" fmla="*/ 57 w 666"/>
                <a:gd name="T19" fmla="*/ 182 h 209"/>
                <a:gd name="T20" fmla="*/ 34 w 666"/>
                <a:gd name="T21" fmla="*/ 158 h 209"/>
                <a:gd name="T22" fmla="*/ 57 w 666"/>
                <a:gd name="T23" fmla="*/ 135 h 209"/>
                <a:gd name="T24" fmla="*/ 81 w 666"/>
                <a:gd name="T25" fmla="*/ 158 h 209"/>
                <a:gd name="T26" fmla="*/ 57 w 666"/>
                <a:gd name="T27" fmla="*/ 182 h 209"/>
                <a:gd name="T28" fmla="*/ 617 w 666"/>
                <a:gd name="T29" fmla="*/ 172 h 209"/>
                <a:gd name="T30" fmla="*/ 483 w 666"/>
                <a:gd name="T31" fmla="*/ 172 h 209"/>
                <a:gd name="T32" fmla="*/ 476 w 666"/>
                <a:gd name="T33" fmla="*/ 165 h 209"/>
                <a:gd name="T34" fmla="*/ 483 w 666"/>
                <a:gd name="T35" fmla="*/ 158 h 209"/>
                <a:gd name="T36" fmla="*/ 617 w 666"/>
                <a:gd name="T37" fmla="*/ 158 h 209"/>
                <a:gd name="T38" fmla="*/ 624 w 666"/>
                <a:gd name="T39" fmla="*/ 165 h 209"/>
                <a:gd name="T40" fmla="*/ 617 w 666"/>
                <a:gd name="T41" fmla="*/ 172 h 209"/>
                <a:gd name="T42" fmla="*/ 617 w 666"/>
                <a:gd name="T43" fmla="*/ 146 h 209"/>
                <a:gd name="T44" fmla="*/ 483 w 666"/>
                <a:gd name="T45" fmla="*/ 146 h 209"/>
                <a:gd name="T46" fmla="*/ 476 w 666"/>
                <a:gd name="T47" fmla="*/ 139 h 209"/>
                <a:gd name="T48" fmla="*/ 483 w 666"/>
                <a:gd name="T49" fmla="*/ 132 h 209"/>
                <a:gd name="T50" fmla="*/ 617 w 666"/>
                <a:gd name="T51" fmla="*/ 132 h 209"/>
                <a:gd name="T52" fmla="*/ 624 w 666"/>
                <a:gd name="T53" fmla="*/ 139 h 209"/>
                <a:gd name="T54" fmla="*/ 617 w 666"/>
                <a:gd name="T55" fmla="*/ 146 h 209"/>
                <a:gd name="T56" fmla="*/ 617 w 666"/>
                <a:gd name="T57" fmla="*/ 120 h 209"/>
                <a:gd name="T58" fmla="*/ 483 w 666"/>
                <a:gd name="T59" fmla="*/ 120 h 209"/>
                <a:gd name="T60" fmla="*/ 476 w 666"/>
                <a:gd name="T61" fmla="*/ 113 h 209"/>
                <a:gd name="T62" fmla="*/ 483 w 666"/>
                <a:gd name="T63" fmla="*/ 106 h 209"/>
                <a:gd name="T64" fmla="*/ 617 w 666"/>
                <a:gd name="T65" fmla="*/ 106 h 209"/>
                <a:gd name="T66" fmla="*/ 624 w 666"/>
                <a:gd name="T67" fmla="*/ 113 h 209"/>
                <a:gd name="T68" fmla="*/ 617 w 666"/>
                <a:gd name="T69" fmla="*/ 12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6" h="209">
                  <a:moveTo>
                    <a:pt x="640" y="0"/>
                  </a:move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183"/>
                  </a:lnTo>
                  <a:cubicBezTo>
                    <a:pt x="0" y="197"/>
                    <a:pt x="12" y="209"/>
                    <a:pt x="27" y="209"/>
                  </a:cubicBezTo>
                  <a:lnTo>
                    <a:pt x="640" y="209"/>
                  </a:lnTo>
                  <a:cubicBezTo>
                    <a:pt x="655" y="209"/>
                    <a:pt x="666" y="197"/>
                    <a:pt x="666" y="183"/>
                  </a:cubicBezTo>
                  <a:lnTo>
                    <a:pt x="666" y="27"/>
                  </a:lnTo>
                  <a:cubicBezTo>
                    <a:pt x="666" y="12"/>
                    <a:pt x="655" y="0"/>
                    <a:pt x="640" y="0"/>
                  </a:cubicBezTo>
                  <a:close/>
                  <a:moveTo>
                    <a:pt x="57" y="182"/>
                  </a:moveTo>
                  <a:cubicBezTo>
                    <a:pt x="44" y="182"/>
                    <a:pt x="34" y="171"/>
                    <a:pt x="34" y="158"/>
                  </a:cubicBezTo>
                  <a:cubicBezTo>
                    <a:pt x="34" y="145"/>
                    <a:pt x="44" y="135"/>
                    <a:pt x="57" y="135"/>
                  </a:cubicBezTo>
                  <a:cubicBezTo>
                    <a:pt x="70" y="135"/>
                    <a:pt x="81" y="145"/>
                    <a:pt x="81" y="158"/>
                  </a:cubicBezTo>
                  <a:cubicBezTo>
                    <a:pt x="81" y="171"/>
                    <a:pt x="70" y="182"/>
                    <a:pt x="57" y="182"/>
                  </a:cubicBezTo>
                  <a:close/>
                  <a:moveTo>
                    <a:pt x="617" y="172"/>
                  </a:moveTo>
                  <a:lnTo>
                    <a:pt x="483" y="172"/>
                  </a:lnTo>
                  <a:cubicBezTo>
                    <a:pt x="479" y="172"/>
                    <a:pt x="476" y="169"/>
                    <a:pt x="476" y="165"/>
                  </a:cubicBezTo>
                  <a:cubicBezTo>
                    <a:pt x="476" y="161"/>
                    <a:pt x="479" y="158"/>
                    <a:pt x="483" y="158"/>
                  </a:cubicBezTo>
                  <a:lnTo>
                    <a:pt x="617" y="158"/>
                  </a:lnTo>
                  <a:cubicBezTo>
                    <a:pt x="621" y="158"/>
                    <a:pt x="624" y="161"/>
                    <a:pt x="624" y="165"/>
                  </a:cubicBezTo>
                  <a:cubicBezTo>
                    <a:pt x="624" y="169"/>
                    <a:pt x="621" y="172"/>
                    <a:pt x="617" y="172"/>
                  </a:cubicBezTo>
                  <a:close/>
                  <a:moveTo>
                    <a:pt x="617" y="146"/>
                  </a:moveTo>
                  <a:lnTo>
                    <a:pt x="483" y="146"/>
                  </a:lnTo>
                  <a:cubicBezTo>
                    <a:pt x="479" y="146"/>
                    <a:pt x="476" y="143"/>
                    <a:pt x="476" y="139"/>
                  </a:cubicBezTo>
                  <a:cubicBezTo>
                    <a:pt x="476" y="135"/>
                    <a:pt x="479" y="132"/>
                    <a:pt x="483" y="132"/>
                  </a:cubicBezTo>
                  <a:lnTo>
                    <a:pt x="617" y="132"/>
                  </a:lnTo>
                  <a:cubicBezTo>
                    <a:pt x="621" y="132"/>
                    <a:pt x="624" y="135"/>
                    <a:pt x="624" y="139"/>
                  </a:cubicBezTo>
                  <a:cubicBezTo>
                    <a:pt x="624" y="143"/>
                    <a:pt x="621" y="146"/>
                    <a:pt x="617" y="146"/>
                  </a:cubicBezTo>
                  <a:close/>
                  <a:moveTo>
                    <a:pt x="617" y="120"/>
                  </a:moveTo>
                  <a:lnTo>
                    <a:pt x="483" y="120"/>
                  </a:lnTo>
                  <a:cubicBezTo>
                    <a:pt x="479" y="120"/>
                    <a:pt x="476" y="117"/>
                    <a:pt x="476" y="113"/>
                  </a:cubicBezTo>
                  <a:cubicBezTo>
                    <a:pt x="476" y="109"/>
                    <a:pt x="479" y="106"/>
                    <a:pt x="483" y="106"/>
                  </a:cubicBezTo>
                  <a:lnTo>
                    <a:pt x="617" y="106"/>
                  </a:lnTo>
                  <a:cubicBezTo>
                    <a:pt x="621" y="106"/>
                    <a:pt x="624" y="109"/>
                    <a:pt x="624" y="113"/>
                  </a:cubicBezTo>
                  <a:cubicBezTo>
                    <a:pt x="624" y="117"/>
                    <a:pt x="621" y="120"/>
                    <a:pt x="617" y="120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692FE1EA-6ADB-4BD1-BD9E-4E0755B3F9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3062" y="2425577"/>
              <a:ext cx="728630" cy="251074"/>
            </a:xfrm>
            <a:custGeom>
              <a:avLst/>
              <a:gdLst>
                <a:gd name="T0" fmla="*/ 640 w 666"/>
                <a:gd name="T1" fmla="*/ 0 h 209"/>
                <a:gd name="T2" fmla="*/ 27 w 666"/>
                <a:gd name="T3" fmla="*/ 0 h 209"/>
                <a:gd name="T4" fmla="*/ 0 w 666"/>
                <a:gd name="T5" fmla="*/ 27 h 209"/>
                <a:gd name="T6" fmla="*/ 0 w 666"/>
                <a:gd name="T7" fmla="*/ 183 h 209"/>
                <a:gd name="T8" fmla="*/ 27 w 666"/>
                <a:gd name="T9" fmla="*/ 209 h 209"/>
                <a:gd name="T10" fmla="*/ 640 w 666"/>
                <a:gd name="T11" fmla="*/ 209 h 209"/>
                <a:gd name="T12" fmla="*/ 666 w 666"/>
                <a:gd name="T13" fmla="*/ 183 h 209"/>
                <a:gd name="T14" fmla="*/ 666 w 666"/>
                <a:gd name="T15" fmla="*/ 27 h 209"/>
                <a:gd name="T16" fmla="*/ 640 w 666"/>
                <a:gd name="T17" fmla="*/ 0 h 209"/>
                <a:gd name="T18" fmla="*/ 57 w 666"/>
                <a:gd name="T19" fmla="*/ 182 h 209"/>
                <a:gd name="T20" fmla="*/ 34 w 666"/>
                <a:gd name="T21" fmla="*/ 158 h 209"/>
                <a:gd name="T22" fmla="*/ 57 w 666"/>
                <a:gd name="T23" fmla="*/ 135 h 209"/>
                <a:gd name="T24" fmla="*/ 81 w 666"/>
                <a:gd name="T25" fmla="*/ 158 h 209"/>
                <a:gd name="T26" fmla="*/ 57 w 666"/>
                <a:gd name="T27" fmla="*/ 182 h 209"/>
                <a:gd name="T28" fmla="*/ 617 w 666"/>
                <a:gd name="T29" fmla="*/ 172 h 209"/>
                <a:gd name="T30" fmla="*/ 483 w 666"/>
                <a:gd name="T31" fmla="*/ 172 h 209"/>
                <a:gd name="T32" fmla="*/ 476 w 666"/>
                <a:gd name="T33" fmla="*/ 165 h 209"/>
                <a:gd name="T34" fmla="*/ 483 w 666"/>
                <a:gd name="T35" fmla="*/ 158 h 209"/>
                <a:gd name="T36" fmla="*/ 617 w 666"/>
                <a:gd name="T37" fmla="*/ 158 h 209"/>
                <a:gd name="T38" fmla="*/ 624 w 666"/>
                <a:gd name="T39" fmla="*/ 165 h 209"/>
                <a:gd name="T40" fmla="*/ 617 w 666"/>
                <a:gd name="T41" fmla="*/ 172 h 209"/>
                <a:gd name="T42" fmla="*/ 617 w 666"/>
                <a:gd name="T43" fmla="*/ 146 h 209"/>
                <a:gd name="T44" fmla="*/ 483 w 666"/>
                <a:gd name="T45" fmla="*/ 146 h 209"/>
                <a:gd name="T46" fmla="*/ 476 w 666"/>
                <a:gd name="T47" fmla="*/ 139 h 209"/>
                <a:gd name="T48" fmla="*/ 483 w 666"/>
                <a:gd name="T49" fmla="*/ 132 h 209"/>
                <a:gd name="T50" fmla="*/ 617 w 666"/>
                <a:gd name="T51" fmla="*/ 132 h 209"/>
                <a:gd name="T52" fmla="*/ 624 w 666"/>
                <a:gd name="T53" fmla="*/ 139 h 209"/>
                <a:gd name="T54" fmla="*/ 617 w 666"/>
                <a:gd name="T55" fmla="*/ 146 h 209"/>
                <a:gd name="T56" fmla="*/ 617 w 666"/>
                <a:gd name="T57" fmla="*/ 120 h 209"/>
                <a:gd name="T58" fmla="*/ 483 w 666"/>
                <a:gd name="T59" fmla="*/ 120 h 209"/>
                <a:gd name="T60" fmla="*/ 476 w 666"/>
                <a:gd name="T61" fmla="*/ 113 h 209"/>
                <a:gd name="T62" fmla="*/ 483 w 666"/>
                <a:gd name="T63" fmla="*/ 106 h 209"/>
                <a:gd name="T64" fmla="*/ 617 w 666"/>
                <a:gd name="T65" fmla="*/ 106 h 209"/>
                <a:gd name="T66" fmla="*/ 624 w 666"/>
                <a:gd name="T67" fmla="*/ 113 h 209"/>
                <a:gd name="T68" fmla="*/ 617 w 666"/>
                <a:gd name="T69" fmla="*/ 12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6" h="209">
                  <a:moveTo>
                    <a:pt x="640" y="0"/>
                  </a:move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183"/>
                  </a:lnTo>
                  <a:cubicBezTo>
                    <a:pt x="0" y="197"/>
                    <a:pt x="12" y="209"/>
                    <a:pt x="27" y="209"/>
                  </a:cubicBezTo>
                  <a:lnTo>
                    <a:pt x="640" y="209"/>
                  </a:lnTo>
                  <a:cubicBezTo>
                    <a:pt x="655" y="209"/>
                    <a:pt x="666" y="197"/>
                    <a:pt x="666" y="183"/>
                  </a:cubicBezTo>
                  <a:lnTo>
                    <a:pt x="666" y="27"/>
                  </a:lnTo>
                  <a:cubicBezTo>
                    <a:pt x="666" y="12"/>
                    <a:pt x="655" y="0"/>
                    <a:pt x="640" y="0"/>
                  </a:cubicBezTo>
                  <a:close/>
                  <a:moveTo>
                    <a:pt x="57" y="182"/>
                  </a:moveTo>
                  <a:cubicBezTo>
                    <a:pt x="44" y="182"/>
                    <a:pt x="34" y="171"/>
                    <a:pt x="34" y="158"/>
                  </a:cubicBezTo>
                  <a:cubicBezTo>
                    <a:pt x="34" y="145"/>
                    <a:pt x="44" y="135"/>
                    <a:pt x="57" y="135"/>
                  </a:cubicBezTo>
                  <a:cubicBezTo>
                    <a:pt x="70" y="135"/>
                    <a:pt x="81" y="145"/>
                    <a:pt x="81" y="158"/>
                  </a:cubicBezTo>
                  <a:cubicBezTo>
                    <a:pt x="81" y="171"/>
                    <a:pt x="70" y="182"/>
                    <a:pt x="57" y="182"/>
                  </a:cubicBezTo>
                  <a:close/>
                  <a:moveTo>
                    <a:pt x="617" y="172"/>
                  </a:moveTo>
                  <a:lnTo>
                    <a:pt x="483" y="172"/>
                  </a:lnTo>
                  <a:cubicBezTo>
                    <a:pt x="479" y="172"/>
                    <a:pt x="476" y="169"/>
                    <a:pt x="476" y="165"/>
                  </a:cubicBezTo>
                  <a:cubicBezTo>
                    <a:pt x="476" y="161"/>
                    <a:pt x="479" y="158"/>
                    <a:pt x="483" y="158"/>
                  </a:cubicBezTo>
                  <a:lnTo>
                    <a:pt x="617" y="158"/>
                  </a:lnTo>
                  <a:cubicBezTo>
                    <a:pt x="621" y="158"/>
                    <a:pt x="624" y="161"/>
                    <a:pt x="624" y="165"/>
                  </a:cubicBezTo>
                  <a:cubicBezTo>
                    <a:pt x="624" y="169"/>
                    <a:pt x="621" y="172"/>
                    <a:pt x="617" y="172"/>
                  </a:cubicBezTo>
                  <a:close/>
                  <a:moveTo>
                    <a:pt x="617" y="146"/>
                  </a:moveTo>
                  <a:lnTo>
                    <a:pt x="483" y="146"/>
                  </a:lnTo>
                  <a:cubicBezTo>
                    <a:pt x="479" y="146"/>
                    <a:pt x="476" y="143"/>
                    <a:pt x="476" y="139"/>
                  </a:cubicBezTo>
                  <a:cubicBezTo>
                    <a:pt x="476" y="135"/>
                    <a:pt x="479" y="132"/>
                    <a:pt x="483" y="132"/>
                  </a:cubicBezTo>
                  <a:lnTo>
                    <a:pt x="617" y="132"/>
                  </a:lnTo>
                  <a:cubicBezTo>
                    <a:pt x="621" y="132"/>
                    <a:pt x="624" y="135"/>
                    <a:pt x="624" y="139"/>
                  </a:cubicBezTo>
                  <a:cubicBezTo>
                    <a:pt x="624" y="143"/>
                    <a:pt x="621" y="146"/>
                    <a:pt x="617" y="146"/>
                  </a:cubicBezTo>
                  <a:close/>
                  <a:moveTo>
                    <a:pt x="617" y="120"/>
                  </a:moveTo>
                  <a:lnTo>
                    <a:pt x="483" y="120"/>
                  </a:lnTo>
                  <a:cubicBezTo>
                    <a:pt x="479" y="120"/>
                    <a:pt x="476" y="117"/>
                    <a:pt x="476" y="113"/>
                  </a:cubicBezTo>
                  <a:cubicBezTo>
                    <a:pt x="476" y="109"/>
                    <a:pt x="479" y="106"/>
                    <a:pt x="483" y="106"/>
                  </a:cubicBezTo>
                  <a:lnTo>
                    <a:pt x="617" y="106"/>
                  </a:lnTo>
                  <a:cubicBezTo>
                    <a:pt x="621" y="106"/>
                    <a:pt x="624" y="109"/>
                    <a:pt x="624" y="113"/>
                  </a:cubicBezTo>
                  <a:cubicBezTo>
                    <a:pt x="624" y="117"/>
                    <a:pt x="621" y="120"/>
                    <a:pt x="617" y="120"/>
                  </a:cubicBezTo>
                  <a:close/>
                </a:path>
              </a:pathLst>
            </a:custGeom>
            <a:solidFill>
              <a:schemeClr val="bg2">
                <a:lumMod val="6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9DA8ED-8C92-4B9E-91EB-B9C558D82393}"/>
              </a:ext>
            </a:extLst>
          </p:cNvPr>
          <p:cNvGrpSpPr/>
          <p:nvPr/>
        </p:nvGrpSpPr>
        <p:grpSpPr>
          <a:xfrm>
            <a:off x="6341264" y="4332616"/>
            <a:ext cx="896425" cy="896425"/>
            <a:chOff x="5768181" y="6133591"/>
            <a:chExt cx="914400" cy="91440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BC769F8-21E8-4093-B687-F2F62B1C77CB}"/>
                </a:ext>
              </a:extLst>
            </p:cNvPr>
            <p:cNvSpPr/>
            <p:nvPr/>
          </p:nvSpPr>
          <p:spPr bwMode="auto">
            <a:xfrm>
              <a:off x="5768181" y="6133591"/>
              <a:ext cx="914400" cy="914400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 w="508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3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E646994-0E8B-43DB-9D5B-134B3C47A9B8}"/>
                </a:ext>
              </a:extLst>
            </p:cNvPr>
            <p:cNvGrpSpPr/>
            <p:nvPr/>
          </p:nvGrpSpPr>
          <p:grpSpPr>
            <a:xfrm>
              <a:off x="5962233" y="6367828"/>
              <a:ext cx="526296" cy="445926"/>
              <a:chOff x="7381524" y="3236408"/>
              <a:chExt cx="615729" cy="521701"/>
            </a:xfrm>
          </p:grpSpPr>
          <p:sp>
            <p:nvSpPr>
              <p:cNvPr id="91" name="Freeform 5">
                <a:extLst>
                  <a:ext uri="{FF2B5EF4-FFF2-40B4-BE49-F238E27FC236}">
                    <a16:creationId xmlns:a16="http://schemas.microsoft.com/office/drawing/2014/main" id="{80B7367C-C88C-43D3-9E4B-D7DC3823B13E}"/>
                  </a:ext>
                </a:extLst>
              </p:cNvPr>
              <p:cNvSpPr/>
              <p:nvPr/>
            </p:nvSpPr>
            <p:spPr>
              <a:xfrm>
                <a:off x="7582820" y="3627981"/>
                <a:ext cx="157487" cy="7854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8"/>
                  <a:gd name="f7" fmla="val 24"/>
                  <a:gd name="f8" fmla="val 42"/>
                  <a:gd name="f9" fmla="val 11"/>
                  <a:gd name="f10" fmla="val 22"/>
                  <a:gd name="f11" fmla="val 47"/>
                  <a:gd name="f12" fmla="val 23"/>
                  <a:gd name="f13" fmla="val 45"/>
                  <a:gd name="f14" fmla="val 3"/>
                  <a:gd name="f15" fmla="val 1"/>
                  <a:gd name="f16" fmla="val 6"/>
                  <a:gd name="f17" fmla="+- 0 0 -90"/>
                  <a:gd name="f18" fmla="*/ f3 1 48"/>
                  <a:gd name="f19" fmla="*/ f4 1 24"/>
                  <a:gd name="f20" fmla="val f5"/>
                  <a:gd name="f21" fmla="val f6"/>
                  <a:gd name="f22" fmla="val f7"/>
                  <a:gd name="f23" fmla="*/ f17 f0 1"/>
                  <a:gd name="f24" fmla="+- f22 0 f20"/>
                  <a:gd name="f25" fmla="+- f21 0 f20"/>
                  <a:gd name="f26" fmla="*/ f23 1 f2"/>
                  <a:gd name="f27" fmla="*/ f25 1 48"/>
                  <a:gd name="f28" fmla="*/ f24 1 24"/>
                  <a:gd name="f29" fmla="*/ 42 f25 1"/>
                  <a:gd name="f30" fmla="*/ 0 f24 1"/>
                  <a:gd name="f31" fmla="*/ 11 f24 1"/>
                  <a:gd name="f32" fmla="*/ 48 f25 1"/>
                  <a:gd name="f33" fmla="*/ 22 f24 1"/>
                  <a:gd name="f34" fmla="*/ 45 f25 1"/>
                  <a:gd name="f35" fmla="*/ 23 f24 1"/>
                  <a:gd name="f36" fmla="*/ 3 f25 1"/>
                  <a:gd name="f37" fmla="*/ 0 f25 1"/>
                  <a:gd name="f38" fmla="*/ 6 f25 1"/>
                  <a:gd name="f39" fmla="+- f26 0 f1"/>
                  <a:gd name="f40" fmla="*/ f29 1 48"/>
                  <a:gd name="f41" fmla="*/ f30 1 24"/>
                  <a:gd name="f42" fmla="*/ f31 1 24"/>
                  <a:gd name="f43" fmla="*/ f32 1 48"/>
                  <a:gd name="f44" fmla="*/ f33 1 24"/>
                  <a:gd name="f45" fmla="*/ f34 1 48"/>
                  <a:gd name="f46" fmla="*/ f35 1 24"/>
                  <a:gd name="f47" fmla="*/ f36 1 48"/>
                  <a:gd name="f48" fmla="*/ f37 1 48"/>
                  <a:gd name="f49" fmla="*/ f38 1 48"/>
                  <a:gd name="f50" fmla="*/ 0 1 f27"/>
                  <a:gd name="f51" fmla="*/ f21 1 f27"/>
                  <a:gd name="f52" fmla="*/ 0 1 f28"/>
                  <a:gd name="f53" fmla="*/ f22 1 f28"/>
                  <a:gd name="f54" fmla="*/ f40 1 f27"/>
                  <a:gd name="f55" fmla="*/ f41 1 f28"/>
                  <a:gd name="f56" fmla="*/ f42 1 f28"/>
                  <a:gd name="f57" fmla="*/ f43 1 f27"/>
                  <a:gd name="f58" fmla="*/ f44 1 f28"/>
                  <a:gd name="f59" fmla="*/ f45 1 f27"/>
                  <a:gd name="f60" fmla="*/ f46 1 f28"/>
                  <a:gd name="f61" fmla="*/ f47 1 f27"/>
                  <a:gd name="f62" fmla="*/ f48 1 f27"/>
                  <a:gd name="f63" fmla="*/ f49 1 f27"/>
                  <a:gd name="f64" fmla="*/ f50 f18 1"/>
                  <a:gd name="f65" fmla="*/ f51 f18 1"/>
                  <a:gd name="f66" fmla="*/ f53 f19 1"/>
                  <a:gd name="f67" fmla="*/ f52 f19 1"/>
                  <a:gd name="f68" fmla="*/ f54 f18 1"/>
                  <a:gd name="f69" fmla="*/ f55 f19 1"/>
                  <a:gd name="f70" fmla="*/ f56 f19 1"/>
                  <a:gd name="f71" fmla="*/ f57 f18 1"/>
                  <a:gd name="f72" fmla="*/ f58 f19 1"/>
                  <a:gd name="f73" fmla="*/ f59 f18 1"/>
                  <a:gd name="f74" fmla="*/ f60 f19 1"/>
                  <a:gd name="f75" fmla="*/ f61 f18 1"/>
                  <a:gd name="f76" fmla="*/ f62 f18 1"/>
                  <a:gd name="f77" fmla="*/ f63 f1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9">
                    <a:pos x="f68" y="f69"/>
                  </a:cxn>
                  <a:cxn ang="f39">
                    <a:pos x="f68" y="f70"/>
                  </a:cxn>
                  <a:cxn ang="f39">
                    <a:pos x="f71" y="f72"/>
                  </a:cxn>
                  <a:cxn ang="f39">
                    <a:pos x="f73" y="f74"/>
                  </a:cxn>
                  <a:cxn ang="f39">
                    <a:pos x="f75" y="f74"/>
                  </a:cxn>
                  <a:cxn ang="f39">
                    <a:pos x="f76" y="f72"/>
                  </a:cxn>
                  <a:cxn ang="f39">
                    <a:pos x="f77" y="f70"/>
                  </a:cxn>
                  <a:cxn ang="f39">
                    <a:pos x="f77" y="f69"/>
                  </a:cxn>
                </a:cxnLst>
                <a:rect l="f64" t="f67" r="f65" b="f66"/>
                <a:pathLst>
                  <a:path w="48" h="24">
                    <a:moveTo>
                      <a:pt x="f8" y="f5"/>
                    </a:moveTo>
                    <a:cubicBezTo>
                      <a:pt x="f8" y="f9"/>
                      <a:pt x="f8" y="f9"/>
                      <a:pt x="f8" y="f9"/>
                    </a:cubicBezTo>
                    <a:cubicBezTo>
                      <a:pt x="f6" y="f10"/>
                      <a:pt x="f6" y="f10"/>
                      <a:pt x="f6" y="f10"/>
                    </a:cubicBezTo>
                    <a:cubicBezTo>
                      <a:pt x="f6" y="f7"/>
                      <a:pt x="f11" y="f12"/>
                      <a:pt x="f13" y="f12"/>
                    </a:cubicBezTo>
                    <a:cubicBezTo>
                      <a:pt x="f14" y="f12"/>
                      <a:pt x="f14" y="f12"/>
                      <a:pt x="f14" y="f12"/>
                    </a:cubicBezTo>
                    <a:cubicBezTo>
                      <a:pt x="f15" y="f12"/>
                      <a:pt x="f5" y="f7"/>
                      <a:pt x="f5" y="f10"/>
                    </a:cubicBezTo>
                    <a:cubicBezTo>
                      <a:pt x="f16" y="f9"/>
                      <a:pt x="f16" y="f9"/>
                      <a:pt x="f16" y="f9"/>
                    </a:cubicBezTo>
                    <a:cubicBezTo>
                      <a:pt x="f16" y="f5"/>
                      <a:pt x="f16" y="f5"/>
                      <a:pt x="f16" y="f5"/>
                    </a:cubicBezTo>
                  </a:path>
                </a:pathLst>
              </a:custGeom>
              <a:noFill/>
              <a:ln w="12701" cap="flat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2" name="Freeform 6">
                <a:extLst>
                  <a:ext uri="{FF2B5EF4-FFF2-40B4-BE49-F238E27FC236}">
                    <a16:creationId xmlns:a16="http://schemas.microsoft.com/office/drawing/2014/main" id="{6DC1AED8-3582-449C-9395-E64474FA634D}"/>
                  </a:ext>
                </a:extLst>
              </p:cNvPr>
              <p:cNvSpPr/>
              <p:nvPr/>
            </p:nvSpPr>
            <p:spPr>
              <a:xfrm>
                <a:off x="7381524" y="3236408"/>
                <a:ext cx="554153" cy="39274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"/>
                  <a:gd name="f7" fmla="val 120"/>
                  <a:gd name="f8" fmla="val 118"/>
                  <a:gd name="f9" fmla="val 10"/>
                  <a:gd name="f10" fmla="val 4"/>
                  <a:gd name="f11" fmla="val 115"/>
                  <a:gd name="f12" fmla="val 110"/>
                  <a:gd name="f13" fmla="val 158"/>
                  <a:gd name="f14" fmla="val 164"/>
                  <a:gd name="f15" fmla="val 29"/>
                  <a:gd name="f16" fmla="+- 0 0 -90"/>
                  <a:gd name="f17" fmla="*/ f3 1 168"/>
                  <a:gd name="f18" fmla="*/ f4 1 120"/>
                  <a:gd name="f19" fmla="val f5"/>
                  <a:gd name="f20" fmla="val f6"/>
                  <a:gd name="f21" fmla="val f7"/>
                  <a:gd name="f22" fmla="*/ f16 f0 1"/>
                  <a:gd name="f23" fmla="+- f21 0 f19"/>
                  <a:gd name="f24" fmla="+- f20 0 f19"/>
                  <a:gd name="f25" fmla="*/ f22 1 f2"/>
                  <a:gd name="f26" fmla="*/ f24 1 168"/>
                  <a:gd name="f27" fmla="*/ f23 1 120"/>
                  <a:gd name="f28" fmla="*/ 118 f24 1"/>
                  <a:gd name="f29" fmla="*/ 120 f23 1"/>
                  <a:gd name="f30" fmla="*/ 10 f24 1"/>
                  <a:gd name="f31" fmla="*/ 0 f24 1"/>
                  <a:gd name="f32" fmla="*/ 110 f23 1"/>
                  <a:gd name="f33" fmla="*/ 10 f23 1"/>
                  <a:gd name="f34" fmla="*/ 0 f23 1"/>
                  <a:gd name="f35" fmla="*/ 158 f24 1"/>
                  <a:gd name="f36" fmla="*/ 168 f24 1"/>
                  <a:gd name="f37" fmla="*/ 29 f23 1"/>
                  <a:gd name="f38" fmla="+- f25 0 f1"/>
                  <a:gd name="f39" fmla="*/ f28 1 168"/>
                  <a:gd name="f40" fmla="*/ f29 1 120"/>
                  <a:gd name="f41" fmla="*/ f30 1 168"/>
                  <a:gd name="f42" fmla="*/ f31 1 168"/>
                  <a:gd name="f43" fmla="*/ f32 1 120"/>
                  <a:gd name="f44" fmla="*/ f33 1 120"/>
                  <a:gd name="f45" fmla="*/ f34 1 120"/>
                  <a:gd name="f46" fmla="*/ f35 1 168"/>
                  <a:gd name="f47" fmla="*/ f36 1 168"/>
                  <a:gd name="f48" fmla="*/ f37 1 120"/>
                  <a:gd name="f49" fmla="*/ 0 1 f26"/>
                  <a:gd name="f50" fmla="*/ f20 1 f26"/>
                  <a:gd name="f51" fmla="*/ 0 1 f27"/>
                  <a:gd name="f52" fmla="*/ f21 1 f27"/>
                  <a:gd name="f53" fmla="*/ f39 1 f26"/>
                  <a:gd name="f54" fmla="*/ f40 1 f27"/>
                  <a:gd name="f55" fmla="*/ f41 1 f26"/>
                  <a:gd name="f56" fmla="*/ f42 1 f26"/>
                  <a:gd name="f57" fmla="*/ f43 1 f27"/>
                  <a:gd name="f58" fmla="*/ f44 1 f27"/>
                  <a:gd name="f59" fmla="*/ f45 1 f27"/>
                  <a:gd name="f60" fmla="*/ f46 1 f26"/>
                  <a:gd name="f61" fmla="*/ f47 1 f26"/>
                  <a:gd name="f62" fmla="*/ f48 1 f27"/>
                  <a:gd name="f63" fmla="*/ f49 f17 1"/>
                  <a:gd name="f64" fmla="*/ f50 f17 1"/>
                  <a:gd name="f65" fmla="*/ f52 f18 1"/>
                  <a:gd name="f66" fmla="*/ f51 f18 1"/>
                  <a:gd name="f67" fmla="*/ f53 f17 1"/>
                  <a:gd name="f68" fmla="*/ f54 f18 1"/>
                  <a:gd name="f69" fmla="*/ f55 f17 1"/>
                  <a:gd name="f70" fmla="*/ f56 f17 1"/>
                  <a:gd name="f71" fmla="*/ f57 f18 1"/>
                  <a:gd name="f72" fmla="*/ f58 f18 1"/>
                  <a:gd name="f73" fmla="*/ f59 f18 1"/>
                  <a:gd name="f74" fmla="*/ f60 f17 1"/>
                  <a:gd name="f75" fmla="*/ f61 f17 1"/>
                  <a:gd name="f76" fmla="*/ f62 f1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8">
                    <a:pos x="f67" y="f68"/>
                  </a:cxn>
                  <a:cxn ang="f38">
                    <a:pos x="f69" y="f68"/>
                  </a:cxn>
                  <a:cxn ang="f38">
                    <a:pos x="f70" y="f71"/>
                  </a:cxn>
                  <a:cxn ang="f38">
                    <a:pos x="f70" y="f72"/>
                  </a:cxn>
                  <a:cxn ang="f38">
                    <a:pos x="f69" y="f73"/>
                  </a:cxn>
                  <a:cxn ang="f38">
                    <a:pos x="f74" y="f73"/>
                  </a:cxn>
                  <a:cxn ang="f38">
                    <a:pos x="f75" y="f72"/>
                  </a:cxn>
                  <a:cxn ang="f38">
                    <a:pos x="f75" y="f76"/>
                  </a:cxn>
                </a:cxnLst>
                <a:rect l="f63" t="f66" r="f64" b="f65"/>
                <a:pathLst>
                  <a:path w="168" h="120">
                    <a:moveTo>
                      <a:pt x="f8" y="f7"/>
                    </a:moveTo>
                    <a:cubicBezTo>
                      <a:pt x="f9" y="f7"/>
                      <a:pt x="f9" y="f7"/>
                      <a:pt x="f9" y="f7"/>
                    </a:cubicBezTo>
                    <a:cubicBezTo>
                      <a:pt x="f10" y="f7"/>
                      <a:pt x="f5" y="f11"/>
                      <a:pt x="f5" y="f12"/>
                    </a:cubicBezTo>
                    <a:cubicBezTo>
                      <a:pt x="f5" y="f9"/>
                      <a:pt x="f5" y="f9"/>
                      <a:pt x="f5" y="f9"/>
                    </a:cubicBezTo>
                    <a:cubicBezTo>
                      <a:pt x="f5" y="f10"/>
                      <a:pt x="f10" y="f5"/>
                      <a:pt x="f9" y="f5"/>
                    </a:cubicBezTo>
                    <a:cubicBezTo>
                      <a:pt x="f13" y="f5"/>
                      <a:pt x="f13" y="f5"/>
                      <a:pt x="f13" y="f5"/>
                    </a:cubicBezTo>
                    <a:cubicBezTo>
                      <a:pt x="f14" y="f5"/>
                      <a:pt x="f6" y="f10"/>
                      <a:pt x="f6" y="f9"/>
                    </a:cubicBezTo>
                    <a:cubicBezTo>
                      <a:pt x="f6" y="f15"/>
                      <a:pt x="f6" y="f15"/>
                      <a:pt x="f6" y="f15"/>
                    </a:cubicBezTo>
                  </a:path>
                </a:pathLst>
              </a:custGeom>
              <a:noFill/>
              <a:ln w="12701" cap="flat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939A2BC2-9DD2-4ED6-BD8B-198F7231F497}"/>
                  </a:ext>
                </a:extLst>
              </p:cNvPr>
              <p:cNvSpPr/>
              <p:nvPr/>
            </p:nvSpPr>
            <p:spPr>
              <a:xfrm>
                <a:off x="7388629" y="3558807"/>
                <a:ext cx="381277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381277"/>
                  <a:gd name="f7" fmla="val 212612"/>
                  <a:gd name="f8" fmla="+- 0 0 -90"/>
                  <a:gd name="f9" fmla="*/ f3 1 381277"/>
                  <a:gd name="f10" fmla="*/ f4 1 0"/>
                  <a:gd name="f11" fmla="val f5"/>
                  <a:gd name="f12" fmla="val f6"/>
                  <a:gd name="f13" fmla="*/ f8 f0 1"/>
                  <a:gd name="f14" fmla="+- f11 0 f11"/>
                  <a:gd name="f15" fmla="+- f12 0 f11"/>
                  <a:gd name="f16" fmla="*/ f13 1 f2"/>
                  <a:gd name="f17" fmla="*/ f15 1 381277"/>
                  <a:gd name="f18" fmla="*/ f14 1 0"/>
                  <a:gd name="f19" fmla="+- f16 0 f1"/>
                  <a:gd name="f20" fmla="*/ 0 1 f17"/>
                  <a:gd name="f21" fmla="*/ 0 1 f18"/>
                  <a:gd name="f22" fmla="*/ 212612 1 f17"/>
                  <a:gd name="f23" fmla="*/ 381277 1 f17"/>
                  <a:gd name="f24" fmla="*/ 1 1 f18"/>
                  <a:gd name="f25" fmla="*/ f20 f9 1"/>
                  <a:gd name="f26" fmla="*/ f23 f9 1"/>
                  <a:gd name="f27" fmla="*/ f24 f10 1"/>
                  <a:gd name="f28" fmla="*/ f21 f10 1"/>
                  <a:gd name="f29" fmla="*/ f22 f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9">
                    <a:pos x="f25" y="f28"/>
                  </a:cxn>
                  <a:cxn ang="f19">
                    <a:pos x="f29" y="f28"/>
                  </a:cxn>
                  <a:cxn ang="f19">
                    <a:pos x="f26" y="f28"/>
                  </a:cxn>
                </a:cxnLst>
                <a:rect l="f25" t="f28" r="f26" b="f27"/>
                <a:pathLst>
                  <a:path w="381277">
                    <a:moveTo>
                      <a:pt x="f5" y="f5"/>
                    </a:moveTo>
                    <a:lnTo>
                      <a:pt x="f7" y="f5"/>
                    </a:lnTo>
                    <a:lnTo>
                      <a:pt x="f6" y="f5"/>
                    </a:lnTo>
                  </a:path>
                </a:pathLst>
              </a:custGeom>
              <a:noFill/>
              <a:ln w="12701" cap="flat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4" name="Freeform 8">
                <a:extLst>
                  <a:ext uri="{FF2B5EF4-FFF2-40B4-BE49-F238E27FC236}">
                    <a16:creationId xmlns:a16="http://schemas.microsoft.com/office/drawing/2014/main" id="{C2F515DC-25F0-41A9-B0F2-209272C44718}"/>
                  </a:ext>
                </a:extLst>
              </p:cNvPr>
              <p:cNvSpPr/>
              <p:nvPr/>
            </p:nvSpPr>
            <p:spPr>
              <a:xfrm>
                <a:off x="7769906" y="3330198"/>
                <a:ext cx="227347" cy="42791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69"/>
                  <a:gd name="f7" fmla="val 131"/>
                  <a:gd name="f8" fmla="val 118"/>
                  <a:gd name="f9" fmla="val 126"/>
                  <a:gd name="f10" fmla="val 64"/>
                  <a:gd name="f11" fmla="val 56"/>
                  <a:gd name="f12" fmla="val 12"/>
                  <a:gd name="f13" fmla="val 4"/>
                  <a:gd name="f14" fmla="val 13"/>
                  <a:gd name="f15" fmla="+- 0 0 -90"/>
                  <a:gd name="f16" fmla="*/ f3 1 69"/>
                  <a:gd name="f17" fmla="*/ f4 1 131"/>
                  <a:gd name="f18" fmla="val f5"/>
                  <a:gd name="f19" fmla="val f6"/>
                  <a:gd name="f20" fmla="val f7"/>
                  <a:gd name="f21" fmla="*/ f15 f0 1"/>
                  <a:gd name="f22" fmla="+- f20 0 f18"/>
                  <a:gd name="f23" fmla="+- f19 0 f18"/>
                  <a:gd name="f24" fmla="*/ f21 1 f2"/>
                  <a:gd name="f25" fmla="*/ f23 1 69"/>
                  <a:gd name="f26" fmla="*/ f22 1 131"/>
                  <a:gd name="f27" fmla="*/ 69 f23 1"/>
                  <a:gd name="f28" fmla="*/ 118 f22 1"/>
                  <a:gd name="f29" fmla="*/ 56 f23 1"/>
                  <a:gd name="f30" fmla="*/ 131 f22 1"/>
                  <a:gd name="f31" fmla="*/ 12 f23 1"/>
                  <a:gd name="f32" fmla="*/ 0 f23 1"/>
                  <a:gd name="f33" fmla="*/ 13 f22 1"/>
                  <a:gd name="f34" fmla="*/ 0 f22 1"/>
                  <a:gd name="f35" fmla="+- f24 0 f1"/>
                  <a:gd name="f36" fmla="*/ f27 1 69"/>
                  <a:gd name="f37" fmla="*/ f28 1 131"/>
                  <a:gd name="f38" fmla="*/ f29 1 69"/>
                  <a:gd name="f39" fmla="*/ f30 1 131"/>
                  <a:gd name="f40" fmla="*/ f31 1 69"/>
                  <a:gd name="f41" fmla="*/ f32 1 69"/>
                  <a:gd name="f42" fmla="*/ f33 1 131"/>
                  <a:gd name="f43" fmla="*/ f34 1 131"/>
                  <a:gd name="f44" fmla="*/ 0 1 f25"/>
                  <a:gd name="f45" fmla="*/ f19 1 f25"/>
                  <a:gd name="f46" fmla="*/ 0 1 f26"/>
                  <a:gd name="f47" fmla="*/ f20 1 f26"/>
                  <a:gd name="f48" fmla="*/ f36 1 f25"/>
                  <a:gd name="f49" fmla="*/ f37 1 f26"/>
                  <a:gd name="f50" fmla="*/ f38 1 f25"/>
                  <a:gd name="f51" fmla="*/ f39 1 f26"/>
                  <a:gd name="f52" fmla="*/ f40 1 f25"/>
                  <a:gd name="f53" fmla="*/ f41 1 f25"/>
                  <a:gd name="f54" fmla="*/ f42 1 f26"/>
                  <a:gd name="f55" fmla="*/ f43 1 f26"/>
                  <a:gd name="f56" fmla="*/ f44 f16 1"/>
                  <a:gd name="f57" fmla="*/ f45 f16 1"/>
                  <a:gd name="f58" fmla="*/ f47 f17 1"/>
                  <a:gd name="f59" fmla="*/ f46 f17 1"/>
                  <a:gd name="f60" fmla="*/ f48 f16 1"/>
                  <a:gd name="f61" fmla="*/ f49 f17 1"/>
                  <a:gd name="f62" fmla="*/ f50 f16 1"/>
                  <a:gd name="f63" fmla="*/ f51 f17 1"/>
                  <a:gd name="f64" fmla="*/ f52 f16 1"/>
                  <a:gd name="f65" fmla="*/ f53 f16 1"/>
                  <a:gd name="f66" fmla="*/ f54 f17 1"/>
                  <a:gd name="f67" fmla="*/ f55 f1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5">
                    <a:pos x="f60" y="f61"/>
                  </a:cxn>
                  <a:cxn ang="f35">
                    <a:pos x="f62" y="f63"/>
                  </a:cxn>
                  <a:cxn ang="f35">
                    <a:pos x="f64" y="f63"/>
                  </a:cxn>
                  <a:cxn ang="f35">
                    <a:pos x="f65" y="f61"/>
                  </a:cxn>
                  <a:cxn ang="f35">
                    <a:pos x="f65" y="f66"/>
                  </a:cxn>
                  <a:cxn ang="f35">
                    <a:pos x="f64" y="f67"/>
                  </a:cxn>
                  <a:cxn ang="f35">
                    <a:pos x="f62" y="f67"/>
                  </a:cxn>
                  <a:cxn ang="f35">
                    <a:pos x="f60" y="f66"/>
                  </a:cxn>
                  <a:cxn ang="f35">
                    <a:pos x="f60" y="f61"/>
                  </a:cxn>
                </a:cxnLst>
                <a:rect l="f56" t="f59" r="f57" b="f58"/>
                <a:pathLst>
                  <a:path w="69" h="131">
                    <a:moveTo>
                      <a:pt x="f6" y="f8"/>
                    </a:moveTo>
                    <a:cubicBezTo>
                      <a:pt x="f6" y="f9"/>
                      <a:pt x="f10" y="f7"/>
                      <a:pt x="f11" y="f7"/>
                    </a:cubicBezTo>
                    <a:cubicBezTo>
                      <a:pt x="f12" y="f7"/>
                      <a:pt x="f12" y="f7"/>
                      <a:pt x="f12" y="f7"/>
                    </a:cubicBezTo>
                    <a:cubicBezTo>
                      <a:pt x="f13" y="f7"/>
                      <a:pt x="f5" y="f9"/>
                      <a:pt x="f5" y="f8"/>
                    </a:cubicBezTo>
                    <a:cubicBezTo>
                      <a:pt x="f5" y="f14"/>
                      <a:pt x="f5" y="f14"/>
                      <a:pt x="f5" y="f14"/>
                    </a:cubicBezTo>
                    <a:cubicBezTo>
                      <a:pt x="f5" y="f13"/>
                      <a:pt x="f13" y="f5"/>
                      <a:pt x="f12" y="f5"/>
                    </a:cubicBezTo>
                    <a:cubicBezTo>
                      <a:pt x="f11" y="f5"/>
                      <a:pt x="f11" y="f5"/>
                      <a:pt x="f11" y="f5"/>
                    </a:cubicBezTo>
                    <a:cubicBezTo>
                      <a:pt x="f10" y="f5"/>
                      <a:pt x="f6" y="f13"/>
                      <a:pt x="f6" y="f14"/>
                    </a:cubicBezTo>
                    <a:lnTo>
                      <a:pt x="f6" y="f8"/>
                    </a:lnTo>
                    <a:close/>
                  </a:path>
                </a:pathLst>
              </a:custGeom>
              <a:noFill/>
              <a:ln w="12701" cap="flat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5" name="Line 9">
                <a:extLst>
                  <a:ext uri="{FF2B5EF4-FFF2-40B4-BE49-F238E27FC236}">
                    <a16:creationId xmlns:a16="http://schemas.microsoft.com/office/drawing/2014/main" id="{DCC60CEE-53B0-4BC2-B2F2-8F75C1AE4D34}"/>
                  </a:ext>
                </a:extLst>
              </p:cNvPr>
              <p:cNvSpPr/>
              <p:nvPr/>
            </p:nvSpPr>
            <p:spPr>
              <a:xfrm flipH="1" flipV="1">
                <a:off x="7769906" y="3697146"/>
                <a:ext cx="227347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val f6"/>
                  <a:gd name="f13" fmla="*/ f7 f0 1"/>
                  <a:gd name="f14" fmla="*/ f8 f0 1"/>
                  <a:gd name="f15" fmla="?: f9 f3 1"/>
                  <a:gd name="f16" fmla="?: f10 f4 1"/>
                  <a:gd name="f17" fmla="?: f11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*/ f27 f26 1"/>
                  <a:gd name="f33" fmla="*/ f28 f26 1"/>
                  <a:gd name="f34" fmla="*/ f12 f26 1"/>
                  <a:gd name="f35" fmla="*/ f29 f26 1"/>
                  <a:gd name="f36" fmla="*/ f30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34" y="f34"/>
                  </a:cxn>
                  <a:cxn ang="f25">
                    <a:pos x="f35" y="f36"/>
                  </a:cxn>
                </a:cxnLst>
                <a:rect l="f31" t="f31" r="f32" b="f33"/>
                <a:pathLst>
                  <a:path>
                    <a:moveTo>
                      <a:pt x="f34" y="f34"/>
                    </a:moveTo>
                    <a:lnTo>
                      <a:pt x="f35" y="f36"/>
                    </a:lnTo>
                  </a:path>
                </a:pathLst>
              </a:custGeom>
              <a:noFill/>
              <a:ln w="12701" cap="flat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E7D0E8BD-36AF-4728-A943-AB068592D982}"/>
                  </a:ext>
                </a:extLst>
              </p:cNvPr>
              <p:cNvSpPr/>
              <p:nvPr/>
            </p:nvSpPr>
            <p:spPr>
              <a:xfrm>
                <a:off x="7769906" y="3386470"/>
                <a:ext cx="227347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val f6"/>
                  <a:gd name="f13" fmla="*/ f7 f0 1"/>
                  <a:gd name="f14" fmla="*/ f8 f0 1"/>
                  <a:gd name="f15" fmla="?: f9 f3 1"/>
                  <a:gd name="f16" fmla="?: f10 f4 1"/>
                  <a:gd name="f17" fmla="?: f11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*/ f27 f26 1"/>
                  <a:gd name="f33" fmla="*/ f28 f26 1"/>
                  <a:gd name="f34" fmla="*/ f12 f26 1"/>
                  <a:gd name="f35" fmla="*/ f29 f26 1"/>
                  <a:gd name="f36" fmla="*/ f30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34" y="f34"/>
                  </a:cxn>
                  <a:cxn ang="f25">
                    <a:pos x="f35" y="f36"/>
                  </a:cxn>
                </a:cxnLst>
                <a:rect l="f31" t="f31" r="f32" b="f33"/>
                <a:pathLst>
                  <a:path>
                    <a:moveTo>
                      <a:pt x="f34" y="f34"/>
                    </a:moveTo>
                    <a:lnTo>
                      <a:pt x="f35" y="f36"/>
                    </a:lnTo>
                  </a:path>
                </a:pathLst>
              </a:custGeom>
              <a:noFill/>
              <a:ln w="12701" cap="flat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99DE48B-4B94-4353-9D53-30D8DBDE0A55}"/>
              </a:ext>
            </a:extLst>
          </p:cNvPr>
          <p:cNvGrpSpPr/>
          <p:nvPr/>
        </p:nvGrpSpPr>
        <p:grpSpPr>
          <a:xfrm>
            <a:off x="448213" y="470487"/>
            <a:ext cx="717140" cy="717140"/>
            <a:chOff x="6450986" y="1562572"/>
            <a:chExt cx="2349391" cy="234939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C9B229F-DF4D-4891-8A22-EA77D17CB962}"/>
                </a:ext>
              </a:extLst>
            </p:cNvPr>
            <p:cNvSpPr/>
            <p:nvPr/>
          </p:nvSpPr>
          <p:spPr bwMode="auto">
            <a:xfrm>
              <a:off x="6450986" y="1562572"/>
              <a:ext cx="2349391" cy="2349391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8B964334-B14C-465C-9521-FB6E5BBA4721}"/>
                </a:ext>
              </a:extLst>
            </p:cNvPr>
            <p:cNvGrpSpPr/>
            <p:nvPr/>
          </p:nvGrpSpPr>
          <p:grpSpPr>
            <a:xfrm>
              <a:off x="6878458" y="1937235"/>
              <a:ext cx="1494446" cy="1600064"/>
              <a:chOff x="2974460" y="2070859"/>
              <a:chExt cx="227410" cy="243482"/>
            </a:xfrm>
            <a:solidFill>
              <a:schemeClr val="bg1"/>
            </a:solidFill>
          </p:grpSpPr>
          <p:sp>
            <p:nvSpPr>
              <p:cNvPr id="89" name="Rectangle 2042">
                <a:extLst>
                  <a:ext uri="{FF2B5EF4-FFF2-40B4-BE49-F238E27FC236}">
                    <a16:creationId xmlns:a16="http://schemas.microsoft.com/office/drawing/2014/main" id="{2291468F-F744-4E9F-BF54-FE6C3924E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532" y="2238001"/>
                <a:ext cx="15268" cy="152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7" name="Rectangle 2043">
                <a:extLst>
                  <a:ext uri="{FF2B5EF4-FFF2-40B4-BE49-F238E27FC236}">
                    <a16:creationId xmlns:a16="http://schemas.microsoft.com/office/drawing/2014/main" id="{E19CE619-156F-4C9F-83E3-03E949CF8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532" y="2116662"/>
                <a:ext cx="15268" cy="10607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9" name="Freeform 2044">
                <a:extLst>
                  <a:ext uri="{FF2B5EF4-FFF2-40B4-BE49-F238E27FC236}">
                    <a16:creationId xmlns:a16="http://schemas.microsoft.com/office/drawing/2014/main" id="{620101C1-E08A-4FA0-AA20-59EF57F787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4460" y="2070859"/>
                <a:ext cx="227410" cy="243482"/>
              </a:xfrm>
              <a:custGeom>
                <a:avLst/>
                <a:gdLst>
                  <a:gd name="T0" fmla="*/ 60 w 120"/>
                  <a:gd name="T1" fmla="*/ 128 h 128"/>
                  <a:gd name="T2" fmla="*/ 58 w 120"/>
                  <a:gd name="T3" fmla="*/ 127 h 128"/>
                  <a:gd name="T4" fmla="*/ 0 w 120"/>
                  <a:gd name="T5" fmla="*/ 48 h 128"/>
                  <a:gd name="T6" fmla="*/ 0 w 120"/>
                  <a:gd name="T7" fmla="*/ 16 h 128"/>
                  <a:gd name="T8" fmla="*/ 4 w 120"/>
                  <a:gd name="T9" fmla="*/ 16 h 128"/>
                  <a:gd name="T10" fmla="*/ 38 w 120"/>
                  <a:gd name="T11" fmla="*/ 7 h 128"/>
                  <a:gd name="T12" fmla="*/ 60 w 120"/>
                  <a:gd name="T13" fmla="*/ 0 h 128"/>
                  <a:gd name="T14" fmla="*/ 83 w 120"/>
                  <a:gd name="T15" fmla="*/ 7 h 128"/>
                  <a:gd name="T16" fmla="*/ 116 w 120"/>
                  <a:gd name="T17" fmla="*/ 16 h 128"/>
                  <a:gd name="T18" fmla="*/ 120 w 120"/>
                  <a:gd name="T19" fmla="*/ 16 h 128"/>
                  <a:gd name="T20" fmla="*/ 120 w 120"/>
                  <a:gd name="T21" fmla="*/ 48 h 128"/>
                  <a:gd name="T22" fmla="*/ 62 w 120"/>
                  <a:gd name="T23" fmla="*/ 127 h 128"/>
                  <a:gd name="T24" fmla="*/ 60 w 120"/>
                  <a:gd name="T25" fmla="*/ 128 h 128"/>
                  <a:gd name="T26" fmla="*/ 8 w 120"/>
                  <a:gd name="T27" fmla="*/ 24 h 128"/>
                  <a:gd name="T28" fmla="*/ 8 w 120"/>
                  <a:gd name="T29" fmla="*/ 48 h 128"/>
                  <a:gd name="T30" fmla="*/ 60 w 120"/>
                  <a:gd name="T31" fmla="*/ 119 h 128"/>
                  <a:gd name="T32" fmla="*/ 112 w 120"/>
                  <a:gd name="T33" fmla="*/ 48 h 128"/>
                  <a:gd name="T34" fmla="*/ 112 w 120"/>
                  <a:gd name="T35" fmla="*/ 24 h 128"/>
                  <a:gd name="T36" fmla="*/ 78 w 120"/>
                  <a:gd name="T37" fmla="*/ 14 h 128"/>
                  <a:gd name="T38" fmla="*/ 60 w 120"/>
                  <a:gd name="T39" fmla="*/ 8 h 128"/>
                  <a:gd name="T40" fmla="*/ 43 w 120"/>
                  <a:gd name="T41" fmla="*/ 14 h 128"/>
                  <a:gd name="T42" fmla="*/ 8 w 120"/>
                  <a:gd name="T43" fmla="*/ 2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0" h="128">
                    <a:moveTo>
                      <a:pt x="60" y="128"/>
                    </a:moveTo>
                    <a:cubicBezTo>
                      <a:pt x="58" y="127"/>
                      <a:pt x="58" y="127"/>
                      <a:pt x="58" y="127"/>
                    </a:cubicBezTo>
                    <a:cubicBezTo>
                      <a:pt x="21" y="106"/>
                      <a:pt x="0" y="78"/>
                      <a:pt x="0" y="4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7" y="16"/>
                      <a:pt x="29" y="13"/>
                      <a:pt x="38" y="7"/>
                    </a:cubicBezTo>
                    <a:cubicBezTo>
                      <a:pt x="44" y="3"/>
                      <a:pt x="52" y="0"/>
                      <a:pt x="60" y="0"/>
                    </a:cubicBezTo>
                    <a:cubicBezTo>
                      <a:pt x="69" y="0"/>
                      <a:pt x="77" y="3"/>
                      <a:pt x="83" y="7"/>
                    </a:cubicBezTo>
                    <a:cubicBezTo>
                      <a:pt x="91" y="13"/>
                      <a:pt x="103" y="16"/>
                      <a:pt x="116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0" y="78"/>
                      <a:pt x="100" y="106"/>
                      <a:pt x="62" y="127"/>
                    </a:cubicBezTo>
                    <a:lnTo>
                      <a:pt x="60" y="128"/>
                    </a:lnTo>
                    <a:close/>
                    <a:moveTo>
                      <a:pt x="8" y="24"/>
                    </a:moveTo>
                    <a:cubicBezTo>
                      <a:pt x="8" y="48"/>
                      <a:pt x="8" y="48"/>
                      <a:pt x="8" y="48"/>
                    </a:cubicBezTo>
                    <a:cubicBezTo>
                      <a:pt x="8" y="75"/>
                      <a:pt x="27" y="100"/>
                      <a:pt x="60" y="119"/>
                    </a:cubicBezTo>
                    <a:cubicBezTo>
                      <a:pt x="94" y="100"/>
                      <a:pt x="112" y="75"/>
                      <a:pt x="112" y="48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99" y="24"/>
                      <a:pt x="87" y="20"/>
                      <a:pt x="78" y="14"/>
                    </a:cubicBezTo>
                    <a:cubicBezTo>
                      <a:pt x="73" y="10"/>
                      <a:pt x="67" y="8"/>
                      <a:pt x="60" y="8"/>
                    </a:cubicBezTo>
                    <a:cubicBezTo>
                      <a:pt x="53" y="8"/>
                      <a:pt x="47" y="10"/>
                      <a:pt x="43" y="14"/>
                    </a:cubicBezTo>
                    <a:cubicBezTo>
                      <a:pt x="33" y="20"/>
                      <a:pt x="21" y="24"/>
                      <a:pt x="8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349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B30A0A5-63F5-4241-9BCB-711D3E20326F}"/>
              </a:ext>
            </a:extLst>
          </p:cNvPr>
          <p:cNvGrpSpPr/>
          <p:nvPr/>
        </p:nvGrpSpPr>
        <p:grpSpPr>
          <a:xfrm>
            <a:off x="2948105" y="1697647"/>
            <a:ext cx="6723809" cy="4006348"/>
            <a:chOff x="1679352" y="1731192"/>
            <a:chExt cx="6858635" cy="408668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D3976DE-BB44-47E5-A1A2-6359A6D74C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4" t="865" r="44" b="136"/>
            <a:stretch/>
          </p:blipFill>
          <p:spPr>
            <a:xfrm>
              <a:off x="2853673" y="2000129"/>
              <a:ext cx="4850884" cy="276128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" name="Picture 18" descr="A screen shot of an open computer sitting on a desk&#10;&#10;Description generated with very high confidence">
              <a:extLst>
                <a:ext uri="{FF2B5EF4-FFF2-40B4-BE49-F238E27FC236}">
                  <a16:creationId xmlns:a16="http://schemas.microsoft.com/office/drawing/2014/main" id="{EBC62C17-CAEA-4E32-AB35-43CE3124C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9352" y="1731192"/>
              <a:ext cx="6858635" cy="4086684"/>
            </a:xfrm>
            <a:prstGeom prst="rect">
              <a:avLst/>
            </a:prstGeom>
          </p:spPr>
        </p:pic>
      </p:grpSp>
      <p:sp>
        <p:nvSpPr>
          <p:cNvPr id="160" name="Title 1">
            <a:extLst>
              <a:ext uri="{FF2B5EF4-FFF2-40B4-BE49-F238E27FC236}">
                <a16:creationId xmlns:a16="http://schemas.microsoft.com/office/drawing/2014/main" id="{71DAA450-DE3A-4111-BFB7-781C791CAF84}"/>
              </a:ext>
            </a:extLst>
          </p:cNvPr>
          <p:cNvSpPr txBox="1">
            <a:spLocks/>
          </p:cNvSpPr>
          <p:nvPr/>
        </p:nvSpPr>
        <p:spPr>
          <a:xfrm>
            <a:off x="1163093" y="472187"/>
            <a:ext cx="8582654" cy="863849"/>
          </a:xfrm>
          <a:prstGeom prst="rect">
            <a:avLst/>
          </a:prstGeom>
          <a:noFill/>
          <a:ln>
            <a:noFill/>
          </a:ln>
        </p:spPr>
        <p:txBody>
          <a:bodyPr vert="horz" wrap="square" lIns="143428" tIns="89642" rIns="0" bIns="89642" anchor="ctr" anchorCtr="0" compatLnSpc="1">
            <a:noAutofit/>
          </a:bodyPr>
          <a:lstStyle>
            <a:lvl1pPr marL="0" marR="0" lvl="0" indent="0" algn="l" defTabSz="932742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200" b="0" i="0" u="none" strike="noStrike" kern="0" cap="all" spc="120" baseline="0">
                <a:solidFill>
                  <a:srgbClr val="000000"/>
                </a:solidFill>
                <a:uFillTx/>
                <a:latin typeface="Segoe UI"/>
                <a:ea typeface="Segoe UI Black" pitchFamily="34"/>
                <a:cs typeface="Segoe UI Black" pitchFamily="34"/>
              </a:defRPr>
            </a:lvl1pPr>
          </a:lstStyle>
          <a:p>
            <a:pPr defTabSz="914367">
              <a:defRPr/>
            </a:pPr>
            <a:r>
              <a:rPr lang="en-US" sz="2745" spc="118" dirty="0">
                <a:solidFill>
                  <a:srgbClr val="505050"/>
                </a:solidFill>
              </a:rPr>
              <a:t>Protection example: </a:t>
            </a:r>
          </a:p>
          <a:p>
            <a:pPr defTabSz="914367">
              <a:defRPr/>
            </a:pPr>
            <a:r>
              <a:rPr lang="en-US" sz="2745" spc="118" dirty="0">
                <a:solidFill>
                  <a:srgbClr val="505050"/>
                </a:solidFill>
              </a:rPr>
              <a:t>DLP policy to </a:t>
            </a:r>
            <a:r>
              <a:rPr lang="en-US" sz="2745" b="1" spc="118" dirty="0">
                <a:solidFill>
                  <a:schemeClr val="accent1"/>
                </a:solidFill>
              </a:rPr>
              <a:t>limit document sharing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6A0CA9-22E1-4F43-8993-E71154061244}"/>
              </a:ext>
            </a:extLst>
          </p:cNvPr>
          <p:cNvGrpSpPr/>
          <p:nvPr/>
        </p:nvGrpSpPr>
        <p:grpSpPr>
          <a:xfrm>
            <a:off x="7397320" y="2613646"/>
            <a:ext cx="4450105" cy="3090350"/>
            <a:chOff x="6217783" y="2665558"/>
            <a:chExt cx="4539339" cy="3152318"/>
          </a:xfrm>
        </p:grpSpPr>
        <p:pic>
          <p:nvPicPr>
            <p:cNvPr id="21" name="Picture 20" descr="A flat screen tv&#10;&#10;Description generated with high confidence">
              <a:extLst>
                <a:ext uri="{FF2B5EF4-FFF2-40B4-BE49-F238E27FC236}">
                  <a16:creationId xmlns:a16="http://schemas.microsoft.com/office/drawing/2014/main" id="{1045DDA0-309A-48B0-BA81-32AE12B77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17783" y="2665558"/>
              <a:ext cx="4539339" cy="3152318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BBD54AA-49D1-4FAF-AF6F-A5A03617C07C}"/>
                </a:ext>
              </a:extLst>
            </p:cNvPr>
            <p:cNvGrpSpPr/>
            <p:nvPr/>
          </p:nvGrpSpPr>
          <p:grpSpPr>
            <a:xfrm>
              <a:off x="6467074" y="2889315"/>
              <a:ext cx="4015870" cy="2660147"/>
              <a:chOff x="6467074" y="2889315"/>
              <a:chExt cx="4015870" cy="2660147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3E2501AD-7EE4-49D8-B2E3-17899C7193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467074" y="2889315"/>
                <a:ext cx="4015870" cy="732953"/>
              </a:xfrm>
              <a:prstGeom prst="rect">
                <a:avLst/>
              </a:prstGeom>
              <a:ln>
                <a:noFill/>
              </a:ln>
              <a:effectLst/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3D630E4-1A38-4774-98AA-602E2BFD87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467074" y="3591034"/>
                <a:ext cx="4015870" cy="195842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1B56048-DFAA-456D-8A5A-2223E9824E22}"/>
              </a:ext>
            </a:extLst>
          </p:cNvPr>
          <p:cNvGrpSpPr/>
          <p:nvPr/>
        </p:nvGrpSpPr>
        <p:grpSpPr>
          <a:xfrm>
            <a:off x="6901945" y="4040613"/>
            <a:ext cx="1266327" cy="2579381"/>
            <a:chOff x="5712475" y="4121139"/>
            <a:chExt cx="1291719" cy="2631103"/>
          </a:xfrm>
        </p:grpSpPr>
        <p:pic>
          <p:nvPicPr>
            <p:cNvPr id="1026" name="Picture 2" descr="Image result for android phone png">
              <a:extLst>
                <a:ext uri="{FF2B5EF4-FFF2-40B4-BE49-F238E27FC236}">
                  <a16:creationId xmlns:a16="http://schemas.microsoft.com/office/drawing/2014/main" id="{49D95B94-9282-4759-AB12-6B542729A9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2475" y="4121139"/>
              <a:ext cx="1291719" cy="2631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8894863-C872-489C-A9FD-328329682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2392" y="4392962"/>
              <a:ext cx="1191885" cy="2118280"/>
            </a:xfrm>
            <a:prstGeom prst="rect">
              <a:avLst/>
            </a:prstGeom>
            <a:ln>
              <a:noFill/>
            </a:ln>
            <a:effectLst/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14B793D-65DE-4517-B505-06DFB503B487}"/>
              </a:ext>
            </a:extLst>
          </p:cNvPr>
          <p:cNvGrpSpPr/>
          <p:nvPr/>
        </p:nvGrpSpPr>
        <p:grpSpPr>
          <a:xfrm>
            <a:off x="1411314" y="4110657"/>
            <a:ext cx="4239558" cy="1155512"/>
            <a:chOff x="111745" y="4192588"/>
            <a:chExt cx="4324570" cy="117868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1E1B82B-4137-488D-8D77-AA3779B6ACF6}"/>
                </a:ext>
              </a:extLst>
            </p:cNvPr>
            <p:cNvGrpSpPr/>
            <p:nvPr/>
          </p:nvGrpSpPr>
          <p:grpSpPr>
            <a:xfrm>
              <a:off x="1693344" y="4192588"/>
              <a:ext cx="2742971" cy="533018"/>
              <a:chOff x="1693344" y="4192588"/>
              <a:chExt cx="2742971" cy="533018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231C662-BEB7-4396-BD9F-B8140C1FF0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344" y="4221536"/>
                <a:ext cx="2742971" cy="0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7BF193D-7FB5-4D1F-A36E-FD1884900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344" y="4192588"/>
                <a:ext cx="0" cy="533018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A29FB0C-3FE9-4793-B890-9B3EA38D1ECE}"/>
                </a:ext>
              </a:extLst>
            </p:cNvPr>
            <p:cNvSpPr/>
            <p:nvPr/>
          </p:nvSpPr>
          <p:spPr>
            <a:xfrm>
              <a:off x="111745" y="4786495"/>
              <a:ext cx="180045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896214">
                <a:defRPr/>
              </a:pPr>
              <a:r>
                <a:rPr lang="en-US" sz="1568" kern="0" dirty="0">
                  <a:solidFill>
                    <a:srgbClr val="0078D7"/>
                  </a:solidFill>
                  <a:latin typeface="Segoe UI"/>
                  <a:cs typeface="Segoe UI" pitchFamily="34" charset="0"/>
                </a:rPr>
                <a:t>Policy tips to warn end users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F6C2E2-EC6F-4012-89BC-067DF217FE29}"/>
              </a:ext>
            </a:extLst>
          </p:cNvPr>
          <p:cNvGrpSpPr/>
          <p:nvPr/>
        </p:nvGrpSpPr>
        <p:grpSpPr>
          <a:xfrm>
            <a:off x="8854868" y="3520929"/>
            <a:ext cx="2501812" cy="2870992"/>
            <a:chOff x="9032425" y="3591034"/>
            <a:chExt cx="2551979" cy="292856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955946D-A37B-466A-BF6C-9413836F0D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41132" y="3591034"/>
              <a:ext cx="0" cy="2343786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BEEB60E-FF77-4665-B5C0-F05265FA613B}"/>
                </a:ext>
              </a:extLst>
            </p:cNvPr>
            <p:cNvSpPr/>
            <p:nvPr/>
          </p:nvSpPr>
          <p:spPr>
            <a:xfrm>
              <a:off x="9032425" y="5934820"/>
              <a:ext cx="255197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896214">
                <a:defRPr/>
              </a:pPr>
              <a:r>
                <a:rPr lang="en-US" sz="1568" kern="0" dirty="0">
                  <a:solidFill>
                    <a:srgbClr val="0078D7"/>
                  </a:solidFill>
                  <a:latin typeface="Segoe UI"/>
                  <a:cs typeface="Segoe UI" pitchFamily="34" charset="0"/>
                </a:rPr>
                <a:t>Restrict or block sharing – internally or externally</a:t>
              </a: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38B7D5C5-8F91-4DE7-BB4F-30B344318355}"/>
              </a:ext>
            </a:extLst>
          </p:cNvPr>
          <p:cNvSpPr/>
          <p:nvPr/>
        </p:nvSpPr>
        <p:spPr>
          <a:xfrm>
            <a:off x="378876" y="1741480"/>
            <a:ext cx="3783173" cy="5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214">
              <a:defRPr/>
            </a:pPr>
            <a:r>
              <a:rPr lang="en-US" sz="1568" b="1" kern="0" dirty="0">
                <a:solidFill>
                  <a:srgbClr val="505050"/>
                </a:solidFill>
                <a:latin typeface="Segoe UI"/>
                <a:cs typeface="Segoe UI" pitchFamily="34" charset="0"/>
              </a:rPr>
              <a:t>Across Office client applications – mobile, desktop &amp; tablets</a:t>
            </a:r>
            <a:endParaRPr lang="en-US" sz="1568" b="1" kern="0" dirty="0">
              <a:solidFill>
                <a:srgbClr val="505050"/>
              </a:solidFill>
              <a:latin typeface="Segoe UI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9DE48B-4B94-4353-9D53-30D8DBDE0A55}"/>
              </a:ext>
            </a:extLst>
          </p:cNvPr>
          <p:cNvGrpSpPr/>
          <p:nvPr/>
        </p:nvGrpSpPr>
        <p:grpSpPr>
          <a:xfrm>
            <a:off x="448213" y="470487"/>
            <a:ext cx="717140" cy="717140"/>
            <a:chOff x="6450986" y="1562572"/>
            <a:chExt cx="2349391" cy="234939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C9B229F-DF4D-4891-8A22-EA77D17CB962}"/>
                </a:ext>
              </a:extLst>
            </p:cNvPr>
            <p:cNvSpPr/>
            <p:nvPr/>
          </p:nvSpPr>
          <p:spPr bwMode="auto">
            <a:xfrm>
              <a:off x="6450986" y="1562572"/>
              <a:ext cx="2349391" cy="2349391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B964334-B14C-465C-9521-FB6E5BBA4721}"/>
                </a:ext>
              </a:extLst>
            </p:cNvPr>
            <p:cNvGrpSpPr/>
            <p:nvPr/>
          </p:nvGrpSpPr>
          <p:grpSpPr>
            <a:xfrm>
              <a:off x="6878458" y="1937235"/>
              <a:ext cx="1494446" cy="1600064"/>
              <a:chOff x="2974460" y="2070859"/>
              <a:chExt cx="227410" cy="243482"/>
            </a:xfrm>
            <a:solidFill>
              <a:schemeClr val="bg1"/>
            </a:solidFill>
          </p:grpSpPr>
          <p:sp>
            <p:nvSpPr>
              <p:cNvPr id="34" name="Rectangle 2042">
                <a:extLst>
                  <a:ext uri="{FF2B5EF4-FFF2-40B4-BE49-F238E27FC236}">
                    <a16:creationId xmlns:a16="http://schemas.microsoft.com/office/drawing/2014/main" id="{2291468F-F744-4E9F-BF54-FE6C3924E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532" y="2238001"/>
                <a:ext cx="15268" cy="152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8" name="Rectangle 2043">
                <a:extLst>
                  <a:ext uri="{FF2B5EF4-FFF2-40B4-BE49-F238E27FC236}">
                    <a16:creationId xmlns:a16="http://schemas.microsoft.com/office/drawing/2014/main" id="{E19CE619-156F-4C9F-83E3-03E949CF8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532" y="2116662"/>
                <a:ext cx="15268" cy="10607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9" name="Freeform 2044">
                <a:extLst>
                  <a:ext uri="{FF2B5EF4-FFF2-40B4-BE49-F238E27FC236}">
                    <a16:creationId xmlns:a16="http://schemas.microsoft.com/office/drawing/2014/main" id="{620101C1-E08A-4FA0-AA20-59EF57F787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4460" y="2070859"/>
                <a:ext cx="227410" cy="243482"/>
              </a:xfrm>
              <a:custGeom>
                <a:avLst/>
                <a:gdLst>
                  <a:gd name="T0" fmla="*/ 60 w 120"/>
                  <a:gd name="T1" fmla="*/ 128 h 128"/>
                  <a:gd name="T2" fmla="*/ 58 w 120"/>
                  <a:gd name="T3" fmla="*/ 127 h 128"/>
                  <a:gd name="T4" fmla="*/ 0 w 120"/>
                  <a:gd name="T5" fmla="*/ 48 h 128"/>
                  <a:gd name="T6" fmla="*/ 0 w 120"/>
                  <a:gd name="T7" fmla="*/ 16 h 128"/>
                  <a:gd name="T8" fmla="*/ 4 w 120"/>
                  <a:gd name="T9" fmla="*/ 16 h 128"/>
                  <a:gd name="T10" fmla="*/ 38 w 120"/>
                  <a:gd name="T11" fmla="*/ 7 h 128"/>
                  <a:gd name="T12" fmla="*/ 60 w 120"/>
                  <a:gd name="T13" fmla="*/ 0 h 128"/>
                  <a:gd name="T14" fmla="*/ 83 w 120"/>
                  <a:gd name="T15" fmla="*/ 7 h 128"/>
                  <a:gd name="T16" fmla="*/ 116 w 120"/>
                  <a:gd name="T17" fmla="*/ 16 h 128"/>
                  <a:gd name="T18" fmla="*/ 120 w 120"/>
                  <a:gd name="T19" fmla="*/ 16 h 128"/>
                  <a:gd name="T20" fmla="*/ 120 w 120"/>
                  <a:gd name="T21" fmla="*/ 48 h 128"/>
                  <a:gd name="T22" fmla="*/ 62 w 120"/>
                  <a:gd name="T23" fmla="*/ 127 h 128"/>
                  <a:gd name="T24" fmla="*/ 60 w 120"/>
                  <a:gd name="T25" fmla="*/ 128 h 128"/>
                  <a:gd name="T26" fmla="*/ 8 w 120"/>
                  <a:gd name="T27" fmla="*/ 24 h 128"/>
                  <a:gd name="T28" fmla="*/ 8 w 120"/>
                  <a:gd name="T29" fmla="*/ 48 h 128"/>
                  <a:gd name="T30" fmla="*/ 60 w 120"/>
                  <a:gd name="T31" fmla="*/ 119 h 128"/>
                  <a:gd name="T32" fmla="*/ 112 w 120"/>
                  <a:gd name="T33" fmla="*/ 48 h 128"/>
                  <a:gd name="T34" fmla="*/ 112 w 120"/>
                  <a:gd name="T35" fmla="*/ 24 h 128"/>
                  <a:gd name="T36" fmla="*/ 78 w 120"/>
                  <a:gd name="T37" fmla="*/ 14 h 128"/>
                  <a:gd name="T38" fmla="*/ 60 w 120"/>
                  <a:gd name="T39" fmla="*/ 8 h 128"/>
                  <a:gd name="T40" fmla="*/ 43 w 120"/>
                  <a:gd name="T41" fmla="*/ 14 h 128"/>
                  <a:gd name="T42" fmla="*/ 8 w 120"/>
                  <a:gd name="T43" fmla="*/ 2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0" h="128">
                    <a:moveTo>
                      <a:pt x="60" y="128"/>
                    </a:moveTo>
                    <a:cubicBezTo>
                      <a:pt x="58" y="127"/>
                      <a:pt x="58" y="127"/>
                      <a:pt x="58" y="127"/>
                    </a:cubicBezTo>
                    <a:cubicBezTo>
                      <a:pt x="21" y="106"/>
                      <a:pt x="0" y="78"/>
                      <a:pt x="0" y="4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7" y="16"/>
                      <a:pt x="29" y="13"/>
                      <a:pt x="38" y="7"/>
                    </a:cubicBezTo>
                    <a:cubicBezTo>
                      <a:pt x="44" y="3"/>
                      <a:pt x="52" y="0"/>
                      <a:pt x="60" y="0"/>
                    </a:cubicBezTo>
                    <a:cubicBezTo>
                      <a:pt x="69" y="0"/>
                      <a:pt x="77" y="3"/>
                      <a:pt x="83" y="7"/>
                    </a:cubicBezTo>
                    <a:cubicBezTo>
                      <a:pt x="91" y="13"/>
                      <a:pt x="103" y="16"/>
                      <a:pt x="116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0" y="78"/>
                      <a:pt x="100" y="106"/>
                      <a:pt x="62" y="127"/>
                    </a:cubicBezTo>
                    <a:lnTo>
                      <a:pt x="60" y="128"/>
                    </a:lnTo>
                    <a:close/>
                    <a:moveTo>
                      <a:pt x="8" y="24"/>
                    </a:moveTo>
                    <a:cubicBezTo>
                      <a:pt x="8" y="48"/>
                      <a:pt x="8" y="48"/>
                      <a:pt x="8" y="48"/>
                    </a:cubicBezTo>
                    <a:cubicBezTo>
                      <a:pt x="8" y="75"/>
                      <a:pt x="27" y="100"/>
                      <a:pt x="60" y="119"/>
                    </a:cubicBezTo>
                    <a:cubicBezTo>
                      <a:pt x="94" y="100"/>
                      <a:pt x="112" y="75"/>
                      <a:pt x="112" y="48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99" y="24"/>
                      <a:pt x="87" y="20"/>
                      <a:pt x="78" y="14"/>
                    </a:cubicBezTo>
                    <a:cubicBezTo>
                      <a:pt x="73" y="10"/>
                      <a:pt x="67" y="8"/>
                      <a:pt x="60" y="8"/>
                    </a:cubicBezTo>
                    <a:cubicBezTo>
                      <a:pt x="53" y="8"/>
                      <a:pt x="47" y="10"/>
                      <a:pt x="43" y="14"/>
                    </a:cubicBezTo>
                    <a:cubicBezTo>
                      <a:pt x="33" y="20"/>
                      <a:pt x="21" y="24"/>
                      <a:pt x="8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450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4064D8D-1FB3-4FBB-BC5F-54AAF64C2408}"/>
              </a:ext>
            </a:extLst>
          </p:cNvPr>
          <p:cNvSpPr>
            <a:spLocks noChangeAspect="1"/>
          </p:cNvSpPr>
          <p:nvPr/>
        </p:nvSpPr>
        <p:spPr bwMode="auto">
          <a:xfrm>
            <a:off x="6380527" y="2170"/>
            <a:ext cx="5811474" cy="6855344"/>
          </a:xfrm>
          <a:prstGeom prst="rect">
            <a:avLst/>
          </a:prstGeom>
          <a:solidFill>
            <a:schemeClr val="tx2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9B0B8150-E57F-4745-8A1D-4E295CC89C10}"/>
              </a:ext>
            </a:extLst>
          </p:cNvPr>
          <p:cNvSpPr txBox="1">
            <a:spLocks/>
          </p:cNvSpPr>
          <p:nvPr/>
        </p:nvSpPr>
        <p:spPr>
          <a:xfrm>
            <a:off x="1163093" y="472187"/>
            <a:ext cx="5109621" cy="863849"/>
          </a:xfrm>
          <a:prstGeom prst="rect">
            <a:avLst/>
          </a:prstGeom>
          <a:noFill/>
          <a:ln>
            <a:noFill/>
          </a:ln>
        </p:spPr>
        <p:txBody>
          <a:bodyPr vert="horz" wrap="square" lIns="143428" tIns="89642" rIns="0" bIns="89642" anchor="ctr" anchorCtr="0" compatLnSpc="1">
            <a:noAutofit/>
          </a:bodyPr>
          <a:lstStyle>
            <a:lvl1pPr marL="0" marR="0" lvl="0" indent="0" algn="l" defTabSz="932742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200" b="0" i="0" u="none" strike="noStrike" kern="0" cap="all" spc="120" baseline="0">
                <a:solidFill>
                  <a:srgbClr val="000000"/>
                </a:solidFill>
                <a:uFillTx/>
                <a:latin typeface="Segoe UI"/>
                <a:ea typeface="Segoe UI Black" pitchFamily="34"/>
                <a:cs typeface="Segoe UI Black" pitchFamily="34"/>
              </a:defRPr>
            </a:lvl1pPr>
          </a:lstStyle>
          <a:p>
            <a:pPr defTabSz="914367">
              <a:defRPr/>
            </a:pPr>
            <a:r>
              <a:rPr lang="en-US" sz="2745" spc="118" dirty="0">
                <a:solidFill>
                  <a:srgbClr val="505050"/>
                </a:solidFill>
              </a:rPr>
              <a:t>Protect data in </a:t>
            </a:r>
            <a:br>
              <a:rPr lang="en-US" sz="2745" spc="118" dirty="0">
                <a:solidFill>
                  <a:srgbClr val="505050"/>
                </a:solidFill>
              </a:rPr>
            </a:br>
            <a:r>
              <a:rPr lang="en-US" sz="2745" spc="118" dirty="0" err="1">
                <a:solidFill>
                  <a:srgbClr val="505050"/>
                </a:solidFill>
              </a:rPr>
              <a:t>CLOUd</a:t>
            </a:r>
            <a:r>
              <a:rPr lang="en-US" sz="2745" spc="118" dirty="0">
                <a:solidFill>
                  <a:srgbClr val="505050"/>
                </a:solidFill>
              </a:rPr>
              <a:t> Apps with </a:t>
            </a:r>
            <a:br>
              <a:rPr lang="en-US" sz="2745" spc="118" dirty="0">
                <a:solidFill>
                  <a:srgbClr val="505050"/>
                </a:solidFill>
              </a:rPr>
            </a:br>
            <a:r>
              <a:rPr lang="en-US" sz="2745" spc="118" dirty="0">
                <a:solidFill>
                  <a:srgbClr val="505050"/>
                </a:solidFill>
              </a:rPr>
              <a:t>cloud app security</a:t>
            </a:r>
            <a:endParaRPr lang="en-US" sz="2745" b="1" spc="118" dirty="0">
              <a:solidFill>
                <a:srgbClr val="50505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5DF7CC-BD46-4891-84C5-E7D9768382B2}"/>
              </a:ext>
            </a:extLst>
          </p:cNvPr>
          <p:cNvSpPr txBox="1"/>
          <p:nvPr/>
        </p:nvSpPr>
        <p:spPr>
          <a:xfrm>
            <a:off x="448213" y="1541204"/>
            <a:ext cx="5647788" cy="4846310"/>
          </a:xfrm>
          <a:prstGeom prst="rect">
            <a:avLst/>
          </a:prstGeom>
          <a:noFill/>
        </p:spPr>
        <p:txBody>
          <a:bodyPr wrap="square" lIns="0" tIns="91427" rIns="91427" bIns="91427" rtlCol="0">
            <a:spAutoFit/>
          </a:bodyPr>
          <a:lstStyle/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b="1" kern="0" dirty="0">
                <a:solidFill>
                  <a:srgbClr val="505050"/>
                </a:solidFill>
                <a:latin typeface="Segoe UI"/>
              </a:rPr>
              <a:t>Granular data loss prevention (DLP) policies</a:t>
            </a:r>
          </a:p>
          <a:p>
            <a:pPr defTabSz="932295">
              <a:spcAft>
                <a:spcPts val="2941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kern="0" dirty="0">
                <a:solidFill>
                  <a:srgbClr val="505050"/>
                </a:solidFill>
                <a:latin typeface="Segoe UI"/>
              </a:rPr>
              <a:t>Set granular policies to control data in the cloud—either automated or based on file label—using out-of-the-box policies or you can customize your own</a:t>
            </a:r>
          </a:p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b="1" kern="0" dirty="0">
                <a:solidFill>
                  <a:srgbClr val="505050"/>
                </a:solidFill>
                <a:latin typeface="Segoe UI"/>
              </a:rPr>
              <a:t>Policy enforcement</a:t>
            </a:r>
          </a:p>
          <a:p>
            <a:pPr defTabSz="932295">
              <a:spcAft>
                <a:spcPts val="2941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kern="0" dirty="0">
                <a:solidFill>
                  <a:srgbClr val="505050"/>
                </a:solidFill>
                <a:latin typeface="Segoe UI"/>
              </a:rPr>
              <a:t>Identify policy violations, enforce actions such as quarantine and permissions removal</a:t>
            </a:r>
          </a:p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b="1" kern="0" dirty="0">
                <a:solidFill>
                  <a:srgbClr val="505050"/>
                </a:solidFill>
                <a:latin typeface="Segoe UI"/>
              </a:rPr>
              <a:t>Understands classification &amp; labeling</a:t>
            </a:r>
          </a:p>
          <a:p>
            <a:pPr defTabSz="932295">
              <a:spcAft>
                <a:spcPts val="2941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kern="0" dirty="0">
                <a:solidFill>
                  <a:srgbClr val="505050"/>
                </a:solidFill>
                <a:latin typeface="Segoe UI"/>
              </a:rPr>
              <a:t>Reads classification and labeling in the document – so you can gain visibility into sharing of sensitive files and create policies</a:t>
            </a:r>
          </a:p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b="1" kern="0" dirty="0">
                <a:solidFill>
                  <a:srgbClr val="505050"/>
                </a:solidFill>
                <a:latin typeface="Segoe UI"/>
              </a:rPr>
              <a:t>Revoke access for 3rd party apps</a:t>
            </a:r>
          </a:p>
          <a:p>
            <a:pPr defTabSz="932295">
              <a:spcAft>
                <a:spcPts val="2941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kern="0" dirty="0">
                <a:solidFill>
                  <a:srgbClr val="505050"/>
                </a:solidFill>
                <a:latin typeface="Segoe UI"/>
              </a:rPr>
              <a:t>Detect and manage 3rd party app access</a:t>
            </a:r>
          </a:p>
        </p:txBody>
      </p:sp>
      <p:grpSp>
        <p:nvGrpSpPr>
          <p:cNvPr id="48" name="Cloud 2">
            <a:extLst>
              <a:ext uri="{FF2B5EF4-FFF2-40B4-BE49-F238E27FC236}">
                <a16:creationId xmlns:a16="http://schemas.microsoft.com/office/drawing/2014/main" id="{71E6D6D6-D0E0-4F01-A66C-62ECF96507C3}"/>
              </a:ext>
            </a:extLst>
          </p:cNvPr>
          <p:cNvGrpSpPr/>
          <p:nvPr/>
        </p:nvGrpSpPr>
        <p:grpSpPr>
          <a:xfrm>
            <a:off x="8037206" y="4541425"/>
            <a:ext cx="1227445" cy="744094"/>
            <a:chOff x="2738814" y="2609939"/>
            <a:chExt cx="988930" cy="599503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916F5721-16D7-4CB5-858F-4FFDFD55E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814" y="2609939"/>
              <a:ext cx="988930" cy="599503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21060C6-A5E2-4542-B45F-B88F29E80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6683" y="2791568"/>
              <a:ext cx="373193" cy="346863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ED0FA0D-53ED-4585-B41B-64A266CD92DF}"/>
              </a:ext>
            </a:extLst>
          </p:cNvPr>
          <p:cNvGrpSpPr/>
          <p:nvPr/>
        </p:nvGrpSpPr>
        <p:grpSpPr>
          <a:xfrm>
            <a:off x="7831311" y="2095293"/>
            <a:ext cx="3310590" cy="2705664"/>
            <a:chOff x="7988345" y="2136812"/>
            <a:chExt cx="3376974" cy="275991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B0183B8-C393-48B2-A607-860767250642}"/>
                </a:ext>
              </a:extLst>
            </p:cNvPr>
            <p:cNvCxnSpPr>
              <a:cxnSpLocks/>
            </p:cNvCxnSpPr>
            <p:nvPr/>
          </p:nvCxnSpPr>
          <p:spPr>
            <a:xfrm>
              <a:off x="10139067" y="3997042"/>
              <a:ext cx="1226252" cy="53560"/>
            </a:xfrm>
            <a:prstGeom prst="line">
              <a:avLst/>
            </a:prstGeom>
            <a:ln w="22225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44C3DD1-7A4A-4801-BBE4-694FADF2A61E}"/>
                </a:ext>
              </a:extLst>
            </p:cNvPr>
            <p:cNvCxnSpPr>
              <a:cxnSpLocks/>
            </p:cNvCxnSpPr>
            <p:nvPr/>
          </p:nvCxnSpPr>
          <p:spPr>
            <a:xfrm>
              <a:off x="9746360" y="3999205"/>
              <a:ext cx="227066" cy="897525"/>
            </a:xfrm>
            <a:prstGeom prst="line">
              <a:avLst/>
            </a:prstGeom>
            <a:ln w="22225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D59F4D-8CF9-4AF8-93CF-3CE1165E36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9067" y="2136812"/>
              <a:ext cx="660767" cy="1279111"/>
            </a:xfrm>
            <a:prstGeom prst="line">
              <a:avLst/>
            </a:prstGeom>
            <a:solidFill>
              <a:schemeClr val="bg1"/>
            </a:solidFill>
            <a:ln w="22225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5B72238-0E84-46B7-8DC4-628B805F77FE}"/>
                </a:ext>
              </a:extLst>
            </p:cNvPr>
            <p:cNvCxnSpPr>
              <a:cxnSpLocks/>
            </p:cNvCxnSpPr>
            <p:nvPr/>
          </p:nvCxnSpPr>
          <p:spPr>
            <a:xfrm>
              <a:off x="7988345" y="2763318"/>
              <a:ext cx="1386484" cy="861413"/>
            </a:xfrm>
            <a:prstGeom prst="line">
              <a:avLst/>
            </a:prstGeom>
            <a:ln w="22225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A0C95C-B95E-4341-8C72-13E799EBA812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 flipV="1">
              <a:off x="8078131" y="4017700"/>
              <a:ext cx="944599" cy="254874"/>
            </a:xfrm>
            <a:prstGeom prst="line">
              <a:avLst/>
            </a:prstGeom>
            <a:ln w="22225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61FE38-8787-4B15-B05B-9A8595C5F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5006" y="2568228"/>
              <a:ext cx="86516" cy="1034365"/>
            </a:xfrm>
            <a:prstGeom prst="line">
              <a:avLst/>
            </a:prstGeom>
            <a:ln w="22225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9FB173-0E0F-4FB3-A6D4-51B955E4E484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 flipH="1">
              <a:off x="8824398" y="4163497"/>
              <a:ext cx="639056" cy="698452"/>
            </a:xfrm>
            <a:prstGeom prst="line">
              <a:avLst/>
            </a:prstGeom>
            <a:ln w="22225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880EF65-A612-4398-A14E-02F0D5EFFA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81562" y="3405805"/>
              <a:ext cx="740807" cy="237421"/>
            </a:xfrm>
            <a:prstGeom prst="line">
              <a:avLst/>
            </a:prstGeom>
            <a:ln w="22225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1E38931-2BFF-4A07-A5A3-861149F85C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47638" y="4111494"/>
              <a:ext cx="1290327" cy="433737"/>
            </a:xfrm>
            <a:prstGeom prst="line">
              <a:avLst/>
            </a:prstGeom>
            <a:ln w="22225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BF7BEB9-4CB0-4A8C-8C1C-9BA5E8AC4462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>
              <a:off x="9250118" y="2157778"/>
              <a:ext cx="263209" cy="966378"/>
            </a:xfrm>
            <a:prstGeom prst="line">
              <a:avLst/>
            </a:prstGeom>
            <a:ln w="22225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CBBC9F9-A7A9-4BBC-AAA1-C9E071F05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5005" y="3410955"/>
              <a:ext cx="1176961" cy="188073"/>
            </a:xfrm>
            <a:prstGeom prst="line">
              <a:avLst/>
            </a:prstGeom>
            <a:ln w="22225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Cloud 4">
            <a:extLst>
              <a:ext uri="{FF2B5EF4-FFF2-40B4-BE49-F238E27FC236}">
                <a16:creationId xmlns:a16="http://schemas.microsoft.com/office/drawing/2014/main" id="{D90061C9-7FC6-453C-99DA-CB067EA12B7E}"/>
              </a:ext>
            </a:extLst>
          </p:cNvPr>
          <p:cNvGrpSpPr/>
          <p:nvPr/>
        </p:nvGrpSpPr>
        <p:grpSpPr>
          <a:xfrm>
            <a:off x="6772376" y="3699701"/>
            <a:ext cx="1346388" cy="816199"/>
            <a:chOff x="510813" y="1846999"/>
            <a:chExt cx="988930" cy="599503"/>
          </a:xfrm>
        </p:grpSpPr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F3C389C9-101E-4CC5-A3B7-6ECDD37C9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13" y="1846999"/>
              <a:ext cx="988930" cy="599503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94B2CF1-1749-4F07-B8FE-5910EEBC1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130" y="2009600"/>
              <a:ext cx="562129" cy="393687"/>
            </a:xfrm>
            <a:prstGeom prst="rect">
              <a:avLst/>
            </a:prstGeom>
          </p:spPr>
        </p:pic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0771D7D1-F16D-4FB9-85C2-90FCD7C6FF6B}"/>
              </a:ext>
            </a:extLst>
          </p:cNvPr>
          <p:cNvSpPr/>
          <p:nvPr/>
        </p:nvSpPr>
        <p:spPr bwMode="auto">
          <a:xfrm>
            <a:off x="8656310" y="2797722"/>
            <a:ext cx="1531515" cy="1531515"/>
          </a:xfrm>
          <a:prstGeom prst="ellipse">
            <a:avLst/>
          </a:prstGeom>
          <a:solidFill>
            <a:schemeClr val="tx2"/>
          </a:solidFill>
          <a:ln w="539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21155762-F098-416B-B459-6138CACBD4DB}"/>
              </a:ext>
            </a:extLst>
          </p:cNvPr>
          <p:cNvSpPr>
            <a:spLocks/>
          </p:cNvSpPr>
          <p:nvPr/>
        </p:nvSpPr>
        <p:spPr bwMode="auto">
          <a:xfrm>
            <a:off x="10531345" y="2885787"/>
            <a:ext cx="988790" cy="599418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chemeClr val="bg1"/>
          </a:solidFill>
          <a:ln w="15875"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dirty="0">
              <a:solidFill>
                <a:srgbClr val="505050"/>
              </a:solidFill>
              <a:latin typeface="Segoe UI"/>
            </a:endParaRPr>
          </a:p>
        </p:txBody>
      </p:sp>
      <p:grpSp>
        <p:nvGrpSpPr>
          <p:cNvPr id="75" name="Cloud 7">
            <a:extLst>
              <a:ext uri="{FF2B5EF4-FFF2-40B4-BE49-F238E27FC236}">
                <a16:creationId xmlns:a16="http://schemas.microsoft.com/office/drawing/2014/main" id="{49F63D4E-9917-401A-837E-BF805558D41D}"/>
              </a:ext>
            </a:extLst>
          </p:cNvPr>
          <p:cNvGrpSpPr/>
          <p:nvPr/>
        </p:nvGrpSpPr>
        <p:grpSpPr>
          <a:xfrm>
            <a:off x="7226742" y="2335106"/>
            <a:ext cx="988790" cy="599418"/>
            <a:chOff x="6849984" y="1708560"/>
            <a:chExt cx="988930" cy="599503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986FF50F-1C0C-47F0-9B93-5670269E1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9984" y="1708560"/>
              <a:ext cx="988930" cy="599503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  <p:pic>
          <p:nvPicPr>
            <p:cNvPr id="77" name="Picture 76" descr="https://az495088.vo.msecnd.net/app-logo/servicenow_215.png">
              <a:extLst>
                <a:ext uri="{FF2B5EF4-FFF2-40B4-BE49-F238E27FC236}">
                  <a16:creationId xmlns:a16="http://schemas.microsoft.com/office/drawing/2014/main" id="{3E976B8D-8BE9-4555-8068-61CB0C70F8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121412" y="1751877"/>
              <a:ext cx="457200" cy="457200"/>
            </a:xfrm>
            <a:prstGeom prst="ellipse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8" name="Cloud 5">
            <a:extLst>
              <a:ext uri="{FF2B5EF4-FFF2-40B4-BE49-F238E27FC236}">
                <a16:creationId xmlns:a16="http://schemas.microsoft.com/office/drawing/2014/main" id="{9452C0BD-DB4A-4E0C-AAD4-C4F55F2F27A7}"/>
              </a:ext>
            </a:extLst>
          </p:cNvPr>
          <p:cNvGrpSpPr/>
          <p:nvPr/>
        </p:nvGrpSpPr>
        <p:grpSpPr>
          <a:xfrm>
            <a:off x="10307828" y="4265557"/>
            <a:ext cx="1217142" cy="737849"/>
            <a:chOff x="8516083" y="2499299"/>
            <a:chExt cx="988930" cy="599503"/>
          </a:xfrm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C3B6A3A6-CD22-43AB-9956-6EC9FDE47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6083" y="2499299"/>
              <a:ext cx="988930" cy="599503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6934E236-8A49-4F95-9913-721860FC5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1368" y="2561926"/>
              <a:ext cx="457200" cy="457200"/>
            </a:xfrm>
            <a:prstGeom prst="ellipse">
              <a:avLst/>
            </a:prstGeom>
          </p:spPr>
        </p:pic>
      </p:grpSp>
      <p:grpSp>
        <p:nvGrpSpPr>
          <p:cNvPr id="81" name="Cloud 3">
            <a:extLst>
              <a:ext uri="{FF2B5EF4-FFF2-40B4-BE49-F238E27FC236}">
                <a16:creationId xmlns:a16="http://schemas.microsoft.com/office/drawing/2014/main" id="{FCD3E02A-10F5-43F4-B097-9349A63D874C}"/>
              </a:ext>
            </a:extLst>
          </p:cNvPr>
          <p:cNvGrpSpPr/>
          <p:nvPr/>
        </p:nvGrpSpPr>
        <p:grpSpPr>
          <a:xfrm>
            <a:off x="8560798" y="1574166"/>
            <a:ext cx="988790" cy="599418"/>
            <a:chOff x="9185057" y="1427683"/>
            <a:chExt cx="988930" cy="599503"/>
          </a:xfrm>
        </p:grpSpPr>
        <p:sp>
          <p:nvSpPr>
            <p:cNvPr id="82" name="Freeform 5">
              <a:extLst>
                <a:ext uri="{FF2B5EF4-FFF2-40B4-BE49-F238E27FC236}">
                  <a16:creationId xmlns:a16="http://schemas.microsoft.com/office/drawing/2014/main" id="{D8C6730C-F8D6-4552-9A3D-0F7A932AF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5057" y="1427683"/>
              <a:ext cx="988930" cy="599503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46F0C11-3D12-43DC-9293-91712743D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69662" y="1523543"/>
              <a:ext cx="445899" cy="445899"/>
            </a:xfrm>
            <a:prstGeom prst="rect">
              <a:avLst/>
            </a:prstGeom>
          </p:spPr>
        </p:pic>
      </p:grpSp>
      <p:sp>
        <p:nvSpPr>
          <p:cNvPr id="84" name="Freeform 5">
            <a:extLst>
              <a:ext uri="{FF2B5EF4-FFF2-40B4-BE49-F238E27FC236}">
                <a16:creationId xmlns:a16="http://schemas.microsoft.com/office/drawing/2014/main" id="{A0DFFE0D-2DE2-4D46-A588-BAAD3E769C39}"/>
              </a:ext>
            </a:extLst>
          </p:cNvPr>
          <p:cNvSpPr>
            <a:spLocks/>
          </p:cNvSpPr>
          <p:nvPr/>
        </p:nvSpPr>
        <p:spPr bwMode="auto">
          <a:xfrm>
            <a:off x="9407564" y="2248204"/>
            <a:ext cx="667911" cy="404897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chemeClr val="bg1"/>
          </a:solidFill>
          <a:ln w="15875"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85" name="Freeform 5">
            <a:extLst>
              <a:ext uri="{FF2B5EF4-FFF2-40B4-BE49-F238E27FC236}">
                <a16:creationId xmlns:a16="http://schemas.microsoft.com/office/drawing/2014/main" id="{62A8E020-0550-4B0B-BA48-FEA7E6299753}"/>
              </a:ext>
            </a:extLst>
          </p:cNvPr>
          <p:cNvSpPr>
            <a:spLocks/>
          </p:cNvSpPr>
          <p:nvPr/>
        </p:nvSpPr>
        <p:spPr bwMode="auto">
          <a:xfrm>
            <a:off x="7703250" y="3173132"/>
            <a:ext cx="667911" cy="404897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chemeClr val="bg1"/>
          </a:solidFill>
          <a:ln w="15875"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:a16="http://schemas.microsoft.com/office/drawing/2014/main" id="{14433E9E-622D-4A53-9FE8-D5979DD1958E}"/>
              </a:ext>
            </a:extLst>
          </p:cNvPr>
          <p:cNvSpPr>
            <a:spLocks/>
          </p:cNvSpPr>
          <p:nvPr/>
        </p:nvSpPr>
        <p:spPr bwMode="auto">
          <a:xfrm>
            <a:off x="9481851" y="4598509"/>
            <a:ext cx="667911" cy="404897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chemeClr val="bg1"/>
          </a:solidFill>
          <a:ln w="15875"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AA31F7F8-06E0-4408-9469-74842A992295}"/>
              </a:ext>
            </a:extLst>
          </p:cNvPr>
          <p:cNvSpPr>
            <a:spLocks/>
          </p:cNvSpPr>
          <p:nvPr/>
        </p:nvSpPr>
        <p:spPr bwMode="auto">
          <a:xfrm>
            <a:off x="10927992" y="3669121"/>
            <a:ext cx="667911" cy="404897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chemeClr val="bg1"/>
          </a:solidFill>
          <a:ln w="15875"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dirty="0">
              <a:solidFill>
                <a:srgbClr val="505050"/>
              </a:solidFill>
              <a:latin typeface="Segoe UI"/>
            </a:endParaRPr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6894" y="2918157"/>
            <a:ext cx="1130599" cy="1100239"/>
          </a:xfrm>
          <a:prstGeom prst="rect">
            <a:avLst/>
          </a:prstGeom>
        </p:spPr>
      </p:pic>
      <p:grpSp>
        <p:nvGrpSpPr>
          <p:cNvPr id="52" name="Cloud 1">
            <a:extLst>
              <a:ext uri="{FF2B5EF4-FFF2-40B4-BE49-F238E27FC236}">
                <a16:creationId xmlns:a16="http://schemas.microsoft.com/office/drawing/2014/main" id="{FDE1D71B-C79F-43A6-9964-FAE83D003BB9}"/>
              </a:ext>
            </a:extLst>
          </p:cNvPr>
          <p:cNvGrpSpPr/>
          <p:nvPr/>
        </p:nvGrpSpPr>
        <p:grpSpPr>
          <a:xfrm>
            <a:off x="10036756" y="1604471"/>
            <a:ext cx="988790" cy="599418"/>
            <a:chOff x="4581980" y="1374053"/>
            <a:chExt cx="988930" cy="599503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ADDE488C-C1D0-4074-AF2A-F0369232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980" y="1374053"/>
              <a:ext cx="988930" cy="599503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FA40901-BE79-4A46-A171-EF1BF16D1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2888" y="1671465"/>
              <a:ext cx="800635" cy="168553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9DE48B-4B94-4353-9D53-30D8DBDE0A55}"/>
              </a:ext>
            </a:extLst>
          </p:cNvPr>
          <p:cNvGrpSpPr/>
          <p:nvPr/>
        </p:nvGrpSpPr>
        <p:grpSpPr>
          <a:xfrm>
            <a:off x="448213" y="470487"/>
            <a:ext cx="717140" cy="717140"/>
            <a:chOff x="6450986" y="1562572"/>
            <a:chExt cx="2349391" cy="2349391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C9B229F-DF4D-4891-8A22-EA77D17CB962}"/>
                </a:ext>
              </a:extLst>
            </p:cNvPr>
            <p:cNvSpPr/>
            <p:nvPr/>
          </p:nvSpPr>
          <p:spPr bwMode="auto">
            <a:xfrm>
              <a:off x="6450986" y="1562572"/>
              <a:ext cx="2349391" cy="2349391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B964334-B14C-465C-9521-FB6E5BBA4721}"/>
                </a:ext>
              </a:extLst>
            </p:cNvPr>
            <p:cNvGrpSpPr/>
            <p:nvPr/>
          </p:nvGrpSpPr>
          <p:grpSpPr>
            <a:xfrm>
              <a:off x="6878458" y="1937235"/>
              <a:ext cx="1494446" cy="1600064"/>
              <a:chOff x="2974460" y="2070859"/>
              <a:chExt cx="227410" cy="243482"/>
            </a:xfrm>
            <a:solidFill>
              <a:schemeClr val="bg1"/>
            </a:solidFill>
          </p:grpSpPr>
          <p:sp>
            <p:nvSpPr>
              <p:cNvPr id="70" name="Rectangle 2042">
                <a:extLst>
                  <a:ext uri="{FF2B5EF4-FFF2-40B4-BE49-F238E27FC236}">
                    <a16:creationId xmlns:a16="http://schemas.microsoft.com/office/drawing/2014/main" id="{2291468F-F744-4E9F-BF54-FE6C3924E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532" y="2238001"/>
                <a:ext cx="15268" cy="152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2" name="Rectangle 2043">
                <a:extLst>
                  <a:ext uri="{FF2B5EF4-FFF2-40B4-BE49-F238E27FC236}">
                    <a16:creationId xmlns:a16="http://schemas.microsoft.com/office/drawing/2014/main" id="{E19CE619-156F-4C9F-83E3-03E949CF8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532" y="2116662"/>
                <a:ext cx="15268" cy="10607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4" name="Freeform 2044">
                <a:extLst>
                  <a:ext uri="{FF2B5EF4-FFF2-40B4-BE49-F238E27FC236}">
                    <a16:creationId xmlns:a16="http://schemas.microsoft.com/office/drawing/2014/main" id="{620101C1-E08A-4FA0-AA20-59EF57F787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4460" y="2070859"/>
                <a:ext cx="227410" cy="243482"/>
              </a:xfrm>
              <a:custGeom>
                <a:avLst/>
                <a:gdLst>
                  <a:gd name="T0" fmla="*/ 60 w 120"/>
                  <a:gd name="T1" fmla="*/ 128 h 128"/>
                  <a:gd name="T2" fmla="*/ 58 w 120"/>
                  <a:gd name="T3" fmla="*/ 127 h 128"/>
                  <a:gd name="T4" fmla="*/ 0 w 120"/>
                  <a:gd name="T5" fmla="*/ 48 h 128"/>
                  <a:gd name="T6" fmla="*/ 0 w 120"/>
                  <a:gd name="T7" fmla="*/ 16 h 128"/>
                  <a:gd name="T8" fmla="*/ 4 w 120"/>
                  <a:gd name="T9" fmla="*/ 16 h 128"/>
                  <a:gd name="T10" fmla="*/ 38 w 120"/>
                  <a:gd name="T11" fmla="*/ 7 h 128"/>
                  <a:gd name="T12" fmla="*/ 60 w 120"/>
                  <a:gd name="T13" fmla="*/ 0 h 128"/>
                  <a:gd name="T14" fmla="*/ 83 w 120"/>
                  <a:gd name="T15" fmla="*/ 7 h 128"/>
                  <a:gd name="T16" fmla="*/ 116 w 120"/>
                  <a:gd name="T17" fmla="*/ 16 h 128"/>
                  <a:gd name="T18" fmla="*/ 120 w 120"/>
                  <a:gd name="T19" fmla="*/ 16 h 128"/>
                  <a:gd name="T20" fmla="*/ 120 w 120"/>
                  <a:gd name="T21" fmla="*/ 48 h 128"/>
                  <a:gd name="T22" fmla="*/ 62 w 120"/>
                  <a:gd name="T23" fmla="*/ 127 h 128"/>
                  <a:gd name="T24" fmla="*/ 60 w 120"/>
                  <a:gd name="T25" fmla="*/ 128 h 128"/>
                  <a:gd name="T26" fmla="*/ 8 w 120"/>
                  <a:gd name="T27" fmla="*/ 24 h 128"/>
                  <a:gd name="T28" fmla="*/ 8 w 120"/>
                  <a:gd name="T29" fmla="*/ 48 h 128"/>
                  <a:gd name="T30" fmla="*/ 60 w 120"/>
                  <a:gd name="T31" fmla="*/ 119 h 128"/>
                  <a:gd name="T32" fmla="*/ 112 w 120"/>
                  <a:gd name="T33" fmla="*/ 48 h 128"/>
                  <a:gd name="T34" fmla="*/ 112 w 120"/>
                  <a:gd name="T35" fmla="*/ 24 h 128"/>
                  <a:gd name="T36" fmla="*/ 78 w 120"/>
                  <a:gd name="T37" fmla="*/ 14 h 128"/>
                  <a:gd name="T38" fmla="*/ 60 w 120"/>
                  <a:gd name="T39" fmla="*/ 8 h 128"/>
                  <a:gd name="T40" fmla="*/ 43 w 120"/>
                  <a:gd name="T41" fmla="*/ 14 h 128"/>
                  <a:gd name="T42" fmla="*/ 8 w 120"/>
                  <a:gd name="T43" fmla="*/ 2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0" h="128">
                    <a:moveTo>
                      <a:pt x="60" y="128"/>
                    </a:moveTo>
                    <a:cubicBezTo>
                      <a:pt x="58" y="127"/>
                      <a:pt x="58" y="127"/>
                      <a:pt x="58" y="127"/>
                    </a:cubicBezTo>
                    <a:cubicBezTo>
                      <a:pt x="21" y="106"/>
                      <a:pt x="0" y="78"/>
                      <a:pt x="0" y="4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7" y="16"/>
                      <a:pt x="29" y="13"/>
                      <a:pt x="38" y="7"/>
                    </a:cubicBezTo>
                    <a:cubicBezTo>
                      <a:pt x="44" y="3"/>
                      <a:pt x="52" y="0"/>
                      <a:pt x="60" y="0"/>
                    </a:cubicBezTo>
                    <a:cubicBezTo>
                      <a:pt x="69" y="0"/>
                      <a:pt x="77" y="3"/>
                      <a:pt x="83" y="7"/>
                    </a:cubicBezTo>
                    <a:cubicBezTo>
                      <a:pt x="91" y="13"/>
                      <a:pt x="103" y="16"/>
                      <a:pt x="116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0" y="78"/>
                      <a:pt x="100" y="106"/>
                      <a:pt x="62" y="127"/>
                    </a:cubicBezTo>
                    <a:lnTo>
                      <a:pt x="60" y="128"/>
                    </a:lnTo>
                    <a:close/>
                    <a:moveTo>
                      <a:pt x="8" y="24"/>
                    </a:moveTo>
                    <a:cubicBezTo>
                      <a:pt x="8" y="48"/>
                      <a:pt x="8" y="48"/>
                      <a:pt x="8" y="48"/>
                    </a:cubicBezTo>
                    <a:cubicBezTo>
                      <a:pt x="8" y="75"/>
                      <a:pt x="27" y="100"/>
                      <a:pt x="60" y="119"/>
                    </a:cubicBezTo>
                    <a:cubicBezTo>
                      <a:pt x="94" y="100"/>
                      <a:pt x="112" y="75"/>
                      <a:pt x="112" y="48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99" y="24"/>
                      <a:pt x="87" y="20"/>
                      <a:pt x="78" y="14"/>
                    </a:cubicBezTo>
                    <a:cubicBezTo>
                      <a:pt x="73" y="10"/>
                      <a:pt x="67" y="8"/>
                      <a:pt x="60" y="8"/>
                    </a:cubicBezTo>
                    <a:cubicBezTo>
                      <a:pt x="53" y="8"/>
                      <a:pt x="47" y="10"/>
                      <a:pt x="43" y="14"/>
                    </a:cubicBezTo>
                    <a:cubicBezTo>
                      <a:pt x="33" y="20"/>
                      <a:pt x="21" y="24"/>
                      <a:pt x="8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1664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C7EBC5E-4E84-41B1-A6A4-F74DE73F5020}"/>
              </a:ext>
            </a:extLst>
          </p:cNvPr>
          <p:cNvGrpSpPr/>
          <p:nvPr/>
        </p:nvGrpSpPr>
        <p:grpSpPr>
          <a:xfrm>
            <a:off x="5638688" y="1861987"/>
            <a:ext cx="6723809" cy="4006348"/>
            <a:chOff x="5751755" y="1898827"/>
            <a:chExt cx="6858635" cy="4086684"/>
          </a:xfrm>
        </p:grpSpPr>
        <p:pic>
          <p:nvPicPr>
            <p:cNvPr id="12" name="Picture 11" descr="A screen shot of an open computer sitting on a desk&#10;&#10;Description generated with very high confidence">
              <a:extLst>
                <a:ext uri="{FF2B5EF4-FFF2-40B4-BE49-F238E27FC236}">
                  <a16:creationId xmlns:a16="http://schemas.microsoft.com/office/drawing/2014/main" id="{B3519F77-0B51-46A5-94FB-9B7C4674A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51755" y="1898827"/>
              <a:ext cx="6858635" cy="408668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3AE6E1C-4DAF-40A6-BCAE-D9153C7DA6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1731"/>
            <a:stretch/>
          </p:blipFill>
          <p:spPr>
            <a:xfrm>
              <a:off x="6919037" y="2170454"/>
              <a:ext cx="4856778" cy="271406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D729947-0943-4EAF-95B6-4744C7D3FCB1}"/>
              </a:ext>
            </a:extLst>
          </p:cNvPr>
          <p:cNvSpPr txBox="1"/>
          <p:nvPr/>
        </p:nvSpPr>
        <p:spPr>
          <a:xfrm>
            <a:off x="448213" y="1861987"/>
            <a:ext cx="5647788" cy="4574757"/>
          </a:xfrm>
          <a:prstGeom prst="rect">
            <a:avLst/>
          </a:prstGeom>
          <a:noFill/>
        </p:spPr>
        <p:txBody>
          <a:bodyPr wrap="square" lIns="0" tIns="91427" rIns="91427" bIns="91427" rtlCol="0">
            <a:spAutoFit/>
          </a:bodyPr>
          <a:lstStyle/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b="1" kern="0" dirty="0">
                <a:solidFill>
                  <a:srgbClr val="505050"/>
                </a:solidFill>
                <a:latin typeface="Segoe UI"/>
              </a:rPr>
              <a:t>Retention</a:t>
            </a:r>
          </a:p>
          <a:p>
            <a:pPr defTabSz="932295">
              <a:spcAft>
                <a:spcPts val="2941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kern="0" dirty="0">
                <a:solidFill>
                  <a:srgbClr val="505050"/>
                </a:solidFill>
                <a:latin typeface="Segoe UI"/>
              </a:rPr>
              <a:t>Retain content in sites, mailboxes, and public folders indefinitely or for a specific duration</a:t>
            </a:r>
          </a:p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b="1" kern="0" dirty="0">
                <a:solidFill>
                  <a:srgbClr val="505050"/>
                </a:solidFill>
                <a:latin typeface="Segoe UI"/>
              </a:rPr>
              <a:t>In-place</a:t>
            </a:r>
          </a:p>
          <a:p>
            <a:pPr defTabSz="932295">
              <a:spcAft>
                <a:spcPts val="2941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kern="0" dirty="0">
                <a:solidFill>
                  <a:srgbClr val="505050"/>
                </a:solidFill>
                <a:latin typeface="Segoe UI"/>
              </a:rPr>
              <a:t>Data remains in its original location in Office 365 and users can continue to work with their documents or mail, but a copy of the content as it existed when you initiated the policy is preserved</a:t>
            </a:r>
          </a:p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b="1" kern="0" dirty="0">
                <a:solidFill>
                  <a:srgbClr val="505050"/>
                </a:solidFill>
                <a:latin typeface="Segoe UI"/>
              </a:rPr>
              <a:t>Delete data</a:t>
            </a:r>
          </a:p>
          <a:p>
            <a:pPr defTabSz="932295">
              <a:spcAft>
                <a:spcPts val="2941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kern="0" dirty="0">
                <a:solidFill>
                  <a:srgbClr val="505050"/>
                </a:solidFill>
                <a:latin typeface="Segoe UI"/>
              </a:rPr>
              <a:t>A retention policy can both retain and then delete data, or simply delete old data without retaining it</a:t>
            </a:r>
          </a:p>
          <a:p>
            <a:pPr defTabSz="932295">
              <a:spcAft>
                <a:spcPts val="2941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65" b="1" kern="0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B5B2E8E-66C5-43C1-8F12-58DCA3C1D988}"/>
              </a:ext>
            </a:extLst>
          </p:cNvPr>
          <p:cNvSpPr txBox="1">
            <a:spLocks/>
          </p:cNvSpPr>
          <p:nvPr/>
        </p:nvSpPr>
        <p:spPr>
          <a:xfrm>
            <a:off x="1163093" y="472187"/>
            <a:ext cx="10580695" cy="863849"/>
          </a:xfrm>
          <a:prstGeom prst="rect">
            <a:avLst/>
          </a:prstGeom>
          <a:noFill/>
          <a:ln>
            <a:noFill/>
          </a:ln>
        </p:spPr>
        <p:txBody>
          <a:bodyPr vert="horz" wrap="square" lIns="143428" tIns="89642" rIns="0" bIns="89642" anchor="ctr" anchorCtr="0" compatLnSpc="1">
            <a:noAutofit/>
          </a:bodyPr>
          <a:lstStyle>
            <a:lvl1pPr marL="0" marR="0" lvl="0" indent="0" algn="l" defTabSz="932742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200" b="0" i="0" u="none" strike="noStrike" kern="0" cap="all" spc="120" baseline="0">
                <a:solidFill>
                  <a:srgbClr val="000000"/>
                </a:solidFill>
                <a:uFillTx/>
                <a:latin typeface="Segoe UI"/>
                <a:ea typeface="Segoe UI Black" pitchFamily="34"/>
                <a:cs typeface="Segoe UI Black" pitchFamily="34"/>
              </a:defRPr>
            </a:lvl1pPr>
          </a:lstStyle>
          <a:p>
            <a:pPr defTabSz="914367">
              <a:defRPr/>
            </a:pPr>
            <a:r>
              <a:rPr lang="en-US" sz="2745" spc="118" dirty="0">
                <a:solidFill>
                  <a:srgbClr val="505050"/>
                </a:solidFill>
              </a:rPr>
              <a:t>Automatically </a:t>
            </a:r>
            <a:r>
              <a:rPr lang="en-US" sz="2745" b="1" spc="118" dirty="0">
                <a:solidFill>
                  <a:schemeClr val="accent1"/>
                </a:solidFill>
              </a:rPr>
              <a:t>retain and delete </a:t>
            </a:r>
            <a:r>
              <a:rPr lang="en-US" sz="2745" spc="118" dirty="0">
                <a:solidFill>
                  <a:srgbClr val="505050"/>
                </a:solidFill>
              </a:rPr>
              <a:t>documents in Office 365 with </a:t>
            </a:r>
            <a:r>
              <a:rPr lang="en-US" sz="2745" b="1" spc="118" dirty="0">
                <a:solidFill>
                  <a:schemeClr val="accent1"/>
                </a:solidFill>
              </a:rPr>
              <a:t>data governance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99DE48B-4B94-4353-9D53-30D8DBDE0A55}"/>
              </a:ext>
            </a:extLst>
          </p:cNvPr>
          <p:cNvGrpSpPr/>
          <p:nvPr/>
        </p:nvGrpSpPr>
        <p:grpSpPr>
          <a:xfrm>
            <a:off x="448213" y="470487"/>
            <a:ext cx="717140" cy="717140"/>
            <a:chOff x="6450986" y="1562572"/>
            <a:chExt cx="2349391" cy="234939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C9B229F-DF4D-4891-8A22-EA77D17CB962}"/>
                </a:ext>
              </a:extLst>
            </p:cNvPr>
            <p:cNvSpPr/>
            <p:nvPr/>
          </p:nvSpPr>
          <p:spPr bwMode="auto">
            <a:xfrm>
              <a:off x="6450986" y="1562572"/>
              <a:ext cx="2349391" cy="2349391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B964334-B14C-465C-9521-FB6E5BBA4721}"/>
                </a:ext>
              </a:extLst>
            </p:cNvPr>
            <p:cNvGrpSpPr/>
            <p:nvPr/>
          </p:nvGrpSpPr>
          <p:grpSpPr>
            <a:xfrm>
              <a:off x="6878458" y="1937235"/>
              <a:ext cx="1494446" cy="1600064"/>
              <a:chOff x="2974460" y="2070859"/>
              <a:chExt cx="227410" cy="243482"/>
            </a:xfrm>
            <a:solidFill>
              <a:schemeClr val="bg1"/>
            </a:solidFill>
          </p:grpSpPr>
          <p:sp>
            <p:nvSpPr>
              <p:cNvPr id="24" name="Rectangle 2042">
                <a:extLst>
                  <a:ext uri="{FF2B5EF4-FFF2-40B4-BE49-F238E27FC236}">
                    <a16:creationId xmlns:a16="http://schemas.microsoft.com/office/drawing/2014/main" id="{2291468F-F744-4E9F-BF54-FE6C3924E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532" y="2238001"/>
                <a:ext cx="15268" cy="152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" name="Rectangle 2043">
                <a:extLst>
                  <a:ext uri="{FF2B5EF4-FFF2-40B4-BE49-F238E27FC236}">
                    <a16:creationId xmlns:a16="http://schemas.microsoft.com/office/drawing/2014/main" id="{E19CE619-156F-4C9F-83E3-03E949CF8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532" y="2116662"/>
                <a:ext cx="15268" cy="10607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6" name="Freeform 2044">
                <a:extLst>
                  <a:ext uri="{FF2B5EF4-FFF2-40B4-BE49-F238E27FC236}">
                    <a16:creationId xmlns:a16="http://schemas.microsoft.com/office/drawing/2014/main" id="{620101C1-E08A-4FA0-AA20-59EF57F787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4460" y="2070859"/>
                <a:ext cx="227410" cy="243482"/>
              </a:xfrm>
              <a:custGeom>
                <a:avLst/>
                <a:gdLst>
                  <a:gd name="T0" fmla="*/ 60 w 120"/>
                  <a:gd name="T1" fmla="*/ 128 h 128"/>
                  <a:gd name="T2" fmla="*/ 58 w 120"/>
                  <a:gd name="T3" fmla="*/ 127 h 128"/>
                  <a:gd name="T4" fmla="*/ 0 w 120"/>
                  <a:gd name="T5" fmla="*/ 48 h 128"/>
                  <a:gd name="T6" fmla="*/ 0 w 120"/>
                  <a:gd name="T7" fmla="*/ 16 h 128"/>
                  <a:gd name="T8" fmla="*/ 4 w 120"/>
                  <a:gd name="T9" fmla="*/ 16 h 128"/>
                  <a:gd name="T10" fmla="*/ 38 w 120"/>
                  <a:gd name="T11" fmla="*/ 7 h 128"/>
                  <a:gd name="T12" fmla="*/ 60 w 120"/>
                  <a:gd name="T13" fmla="*/ 0 h 128"/>
                  <a:gd name="T14" fmla="*/ 83 w 120"/>
                  <a:gd name="T15" fmla="*/ 7 h 128"/>
                  <a:gd name="T16" fmla="*/ 116 w 120"/>
                  <a:gd name="T17" fmla="*/ 16 h 128"/>
                  <a:gd name="T18" fmla="*/ 120 w 120"/>
                  <a:gd name="T19" fmla="*/ 16 h 128"/>
                  <a:gd name="T20" fmla="*/ 120 w 120"/>
                  <a:gd name="T21" fmla="*/ 48 h 128"/>
                  <a:gd name="T22" fmla="*/ 62 w 120"/>
                  <a:gd name="T23" fmla="*/ 127 h 128"/>
                  <a:gd name="T24" fmla="*/ 60 w 120"/>
                  <a:gd name="T25" fmla="*/ 128 h 128"/>
                  <a:gd name="T26" fmla="*/ 8 w 120"/>
                  <a:gd name="T27" fmla="*/ 24 h 128"/>
                  <a:gd name="T28" fmla="*/ 8 w 120"/>
                  <a:gd name="T29" fmla="*/ 48 h 128"/>
                  <a:gd name="T30" fmla="*/ 60 w 120"/>
                  <a:gd name="T31" fmla="*/ 119 h 128"/>
                  <a:gd name="T32" fmla="*/ 112 w 120"/>
                  <a:gd name="T33" fmla="*/ 48 h 128"/>
                  <a:gd name="T34" fmla="*/ 112 w 120"/>
                  <a:gd name="T35" fmla="*/ 24 h 128"/>
                  <a:gd name="T36" fmla="*/ 78 w 120"/>
                  <a:gd name="T37" fmla="*/ 14 h 128"/>
                  <a:gd name="T38" fmla="*/ 60 w 120"/>
                  <a:gd name="T39" fmla="*/ 8 h 128"/>
                  <a:gd name="T40" fmla="*/ 43 w 120"/>
                  <a:gd name="T41" fmla="*/ 14 h 128"/>
                  <a:gd name="T42" fmla="*/ 8 w 120"/>
                  <a:gd name="T43" fmla="*/ 2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0" h="128">
                    <a:moveTo>
                      <a:pt x="60" y="128"/>
                    </a:moveTo>
                    <a:cubicBezTo>
                      <a:pt x="58" y="127"/>
                      <a:pt x="58" y="127"/>
                      <a:pt x="58" y="127"/>
                    </a:cubicBezTo>
                    <a:cubicBezTo>
                      <a:pt x="21" y="106"/>
                      <a:pt x="0" y="78"/>
                      <a:pt x="0" y="4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7" y="16"/>
                      <a:pt x="29" y="13"/>
                      <a:pt x="38" y="7"/>
                    </a:cubicBezTo>
                    <a:cubicBezTo>
                      <a:pt x="44" y="3"/>
                      <a:pt x="52" y="0"/>
                      <a:pt x="60" y="0"/>
                    </a:cubicBezTo>
                    <a:cubicBezTo>
                      <a:pt x="69" y="0"/>
                      <a:pt x="77" y="3"/>
                      <a:pt x="83" y="7"/>
                    </a:cubicBezTo>
                    <a:cubicBezTo>
                      <a:pt x="91" y="13"/>
                      <a:pt x="103" y="16"/>
                      <a:pt x="116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0" y="78"/>
                      <a:pt x="100" y="106"/>
                      <a:pt x="62" y="127"/>
                    </a:cubicBezTo>
                    <a:lnTo>
                      <a:pt x="60" y="128"/>
                    </a:lnTo>
                    <a:close/>
                    <a:moveTo>
                      <a:pt x="8" y="24"/>
                    </a:moveTo>
                    <a:cubicBezTo>
                      <a:pt x="8" y="48"/>
                      <a:pt x="8" y="48"/>
                      <a:pt x="8" y="48"/>
                    </a:cubicBezTo>
                    <a:cubicBezTo>
                      <a:pt x="8" y="75"/>
                      <a:pt x="27" y="100"/>
                      <a:pt x="60" y="119"/>
                    </a:cubicBezTo>
                    <a:cubicBezTo>
                      <a:pt x="94" y="100"/>
                      <a:pt x="112" y="75"/>
                      <a:pt x="112" y="48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99" y="24"/>
                      <a:pt x="87" y="20"/>
                      <a:pt x="78" y="14"/>
                    </a:cubicBezTo>
                    <a:cubicBezTo>
                      <a:pt x="73" y="10"/>
                      <a:pt x="67" y="8"/>
                      <a:pt x="60" y="8"/>
                    </a:cubicBezTo>
                    <a:cubicBezTo>
                      <a:pt x="53" y="8"/>
                      <a:pt x="47" y="10"/>
                      <a:pt x="43" y="14"/>
                    </a:cubicBezTo>
                    <a:cubicBezTo>
                      <a:pt x="33" y="20"/>
                      <a:pt x="21" y="24"/>
                      <a:pt x="8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699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5BF539-2DE2-4839-8153-EF9C11B33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786" y="1532342"/>
            <a:ext cx="2307000" cy="2307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C2969D3-2526-43BA-A1F0-9A5B1DADCEF2}"/>
              </a:ext>
            </a:extLst>
          </p:cNvPr>
          <p:cNvSpPr txBox="1"/>
          <p:nvPr/>
        </p:nvSpPr>
        <p:spPr>
          <a:xfrm>
            <a:off x="656855" y="3964980"/>
            <a:ext cx="2599632" cy="717140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961" dirty="0">
                <a:solidFill>
                  <a:srgbClr val="FFFFFF">
                    <a:lumMod val="8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Detect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2E55263-E2AD-4AC8-906B-5D6667D56B4B}"/>
              </a:ext>
            </a:extLst>
          </p:cNvPr>
          <p:cNvSpPr txBox="1"/>
          <p:nvPr/>
        </p:nvSpPr>
        <p:spPr>
          <a:xfrm>
            <a:off x="6175962" y="3964980"/>
            <a:ext cx="2599632" cy="717140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961" dirty="0">
                <a:solidFill>
                  <a:srgbClr val="FFFFFF">
                    <a:lumMod val="8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Protect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E47206-9F04-49A8-A7B6-0B603B91E791}"/>
              </a:ext>
            </a:extLst>
          </p:cNvPr>
          <p:cNvSpPr txBox="1"/>
          <p:nvPr/>
        </p:nvSpPr>
        <p:spPr>
          <a:xfrm>
            <a:off x="3416408" y="3964980"/>
            <a:ext cx="2599632" cy="717140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961" dirty="0">
                <a:solidFill>
                  <a:srgbClr val="FFFFFF">
                    <a:lumMod val="8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Classify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26B524-5E80-4166-87FA-3E876EDDC470}"/>
              </a:ext>
            </a:extLst>
          </p:cNvPr>
          <p:cNvSpPr txBox="1"/>
          <p:nvPr/>
        </p:nvSpPr>
        <p:spPr>
          <a:xfrm>
            <a:off x="8931977" y="3964980"/>
            <a:ext cx="2599632" cy="717140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961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Monitor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184EB9-6321-4195-905A-F498D2D3C3C5}"/>
              </a:ext>
            </a:extLst>
          </p:cNvPr>
          <p:cNvSpPr txBox="1"/>
          <p:nvPr/>
        </p:nvSpPr>
        <p:spPr>
          <a:xfrm>
            <a:off x="656855" y="4762674"/>
            <a:ext cx="2599632" cy="724141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Scan &amp; detect sensitive data based on policy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2B6A88-615B-4616-A806-56612118D976}"/>
              </a:ext>
            </a:extLst>
          </p:cNvPr>
          <p:cNvSpPr txBox="1"/>
          <p:nvPr/>
        </p:nvSpPr>
        <p:spPr>
          <a:xfrm>
            <a:off x="3416408" y="4762674"/>
            <a:ext cx="2599632" cy="724141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Classify data and apply labels based on sensitivity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F1C80B-CC89-4AED-9414-A3752886867C}"/>
              </a:ext>
            </a:extLst>
          </p:cNvPr>
          <p:cNvSpPr txBox="1"/>
          <p:nvPr/>
        </p:nvSpPr>
        <p:spPr>
          <a:xfrm>
            <a:off x="6175962" y="4762675"/>
            <a:ext cx="2599632" cy="941384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Apply protection actions, including encryption, access restrictions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C0D903-25BB-4613-AC51-89AD89B53289}"/>
              </a:ext>
            </a:extLst>
          </p:cNvPr>
          <p:cNvSpPr txBox="1"/>
          <p:nvPr/>
        </p:nvSpPr>
        <p:spPr>
          <a:xfrm>
            <a:off x="8858358" y="4762674"/>
            <a:ext cx="2746872" cy="724005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Reporting, alerts, remediation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F96BCE-8E24-4845-BBEB-6B7F543C4A3E}"/>
              </a:ext>
            </a:extLst>
          </p:cNvPr>
          <p:cNvGrpSpPr/>
          <p:nvPr/>
        </p:nvGrpSpPr>
        <p:grpSpPr>
          <a:xfrm>
            <a:off x="1308547" y="2539301"/>
            <a:ext cx="1296248" cy="1296248"/>
            <a:chOff x="1334786" y="2589723"/>
            <a:chExt cx="1322240" cy="132224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9EACA38-003C-491D-9130-2FC0C767E263}"/>
                </a:ext>
              </a:extLst>
            </p:cNvPr>
            <p:cNvSpPr/>
            <p:nvPr/>
          </p:nvSpPr>
          <p:spPr bwMode="auto">
            <a:xfrm>
              <a:off x="1334786" y="2589723"/>
              <a:ext cx="1322240" cy="13222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362EA50-B03F-4510-B12E-35CD1C5FCC48}"/>
                </a:ext>
              </a:extLst>
            </p:cNvPr>
            <p:cNvGrpSpPr/>
            <p:nvPr/>
          </p:nvGrpSpPr>
          <p:grpSpPr>
            <a:xfrm flipH="1">
              <a:off x="1667010" y="2938007"/>
              <a:ext cx="657792" cy="512345"/>
              <a:chOff x="1790537" y="4477537"/>
              <a:chExt cx="957883" cy="746082"/>
            </a:xfrm>
            <a:solidFill>
              <a:schemeClr val="bg1"/>
            </a:solidFill>
          </p:grpSpPr>
          <p:sp>
            <p:nvSpPr>
              <p:cNvPr id="41" name="Freeform 1">
                <a:extLst>
                  <a:ext uri="{FF2B5EF4-FFF2-40B4-BE49-F238E27FC236}">
                    <a16:creationId xmlns:a16="http://schemas.microsoft.com/office/drawing/2014/main" id="{C16C3C9B-D0CA-4EBE-BE76-13F625694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640519">
                <a:off x="1789441" y="4478633"/>
                <a:ext cx="675186" cy="672993"/>
              </a:xfrm>
              <a:custGeom>
                <a:avLst/>
                <a:gdLst>
                  <a:gd name="T0" fmla="*/ 680 w 1361"/>
                  <a:gd name="T1" fmla="*/ 1358 h 1359"/>
                  <a:gd name="T2" fmla="*/ 0 w 1361"/>
                  <a:gd name="T3" fmla="*/ 679 h 1359"/>
                  <a:gd name="T4" fmla="*/ 680 w 1361"/>
                  <a:gd name="T5" fmla="*/ 0 h 1359"/>
                  <a:gd name="T6" fmla="*/ 1360 w 1361"/>
                  <a:gd name="T7" fmla="*/ 679 h 1359"/>
                  <a:gd name="T8" fmla="*/ 680 w 1361"/>
                  <a:gd name="T9" fmla="*/ 1358 h 1359"/>
                  <a:gd name="T10" fmla="*/ 680 w 1361"/>
                  <a:gd name="T11" fmla="*/ 87 h 1359"/>
                  <a:gd name="T12" fmla="*/ 85 w 1361"/>
                  <a:gd name="T13" fmla="*/ 682 h 1359"/>
                  <a:gd name="T14" fmla="*/ 680 w 1361"/>
                  <a:gd name="T15" fmla="*/ 1277 h 1359"/>
                  <a:gd name="T16" fmla="*/ 1276 w 1361"/>
                  <a:gd name="T17" fmla="*/ 682 h 1359"/>
                  <a:gd name="T18" fmla="*/ 680 w 1361"/>
                  <a:gd name="T19" fmla="*/ 87 h 1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61" h="1359">
                    <a:moveTo>
                      <a:pt x="680" y="1358"/>
                    </a:moveTo>
                    <a:cubicBezTo>
                      <a:pt x="305" y="1358"/>
                      <a:pt x="0" y="1054"/>
                      <a:pt x="0" y="679"/>
                    </a:cubicBezTo>
                    <a:cubicBezTo>
                      <a:pt x="0" y="303"/>
                      <a:pt x="305" y="0"/>
                      <a:pt x="680" y="0"/>
                    </a:cubicBezTo>
                    <a:cubicBezTo>
                      <a:pt x="1056" y="0"/>
                      <a:pt x="1360" y="303"/>
                      <a:pt x="1360" y="679"/>
                    </a:cubicBezTo>
                    <a:cubicBezTo>
                      <a:pt x="1360" y="1054"/>
                      <a:pt x="1056" y="1358"/>
                      <a:pt x="680" y="1358"/>
                    </a:cubicBezTo>
                    <a:close/>
                    <a:moveTo>
                      <a:pt x="680" y="87"/>
                    </a:moveTo>
                    <a:cubicBezTo>
                      <a:pt x="353" y="87"/>
                      <a:pt x="85" y="354"/>
                      <a:pt x="85" y="682"/>
                    </a:cubicBezTo>
                    <a:cubicBezTo>
                      <a:pt x="85" y="1009"/>
                      <a:pt x="353" y="1277"/>
                      <a:pt x="680" y="1277"/>
                    </a:cubicBezTo>
                    <a:cubicBezTo>
                      <a:pt x="1008" y="1277"/>
                      <a:pt x="1276" y="1009"/>
                      <a:pt x="1276" y="682"/>
                    </a:cubicBezTo>
                    <a:cubicBezTo>
                      <a:pt x="1276" y="354"/>
                      <a:pt x="1011" y="87"/>
                      <a:pt x="680" y="8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defTabSz="932418">
                  <a:defRPr/>
                </a:pPr>
                <a:endParaRPr lang="en-US" sz="1836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43" name="Freeform 2">
                <a:extLst>
                  <a:ext uri="{FF2B5EF4-FFF2-40B4-BE49-F238E27FC236}">
                    <a16:creationId xmlns:a16="http://schemas.microsoft.com/office/drawing/2014/main" id="{90D29E28-87E9-4110-A9F4-E872886CEB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640519">
                <a:off x="2453440" y="4928638"/>
                <a:ext cx="137658" cy="452303"/>
              </a:xfrm>
              <a:custGeom>
                <a:avLst/>
                <a:gdLst>
                  <a:gd name="T0" fmla="*/ 138 w 280"/>
                  <a:gd name="T1" fmla="*/ 914 h 915"/>
                  <a:gd name="T2" fmla="*/ 0 w 280"/>
                  <a:gd name="T3" fmla="*/ 776 h 915"/>
                  <a:gd name="T4" fmla="*/ 0 w 280"/>
                  <a:gd name="T5" fmla="*/ 42 h 915"/>
                  <a:gd name="T6" fmla="*/ 42 w 280"/>
                  <a:gd name="T7" fmla="*/ 0 h 915"/>
                  <a:gd name="T8" fmla="*/ 85 w 280"/>
                  <a:gd name="T9" fmla="*/ 42 h 915"/>
                  <a:gd name="T10" fmla="*/ 85 w 280"/>
                  <a:gd name="T11" fmla="*/ 776 h 915"/>
                  <a:gd name="T12" fmla="*/ 138 w 280"/>
                  <a:gd name="T13" fmla="*/ 829 h 915"/>
                  <a:gd name="T14" fmla="*/ 192 w 280"/>
                  <a:gd name="T15" fmla="*/ 776 h 915"/>
                  <a:gd name="T16" fmla="*/ 192 w 280"/>
                  <a:gd name="T17" fmla="*/ 42 h 915"/>
                  <a:gd name="T18" fmla="*/ 234 w 280"/>
                  <a:gd name="T19" fmla="*/ 0 h 915"/>
                  <a:gd name="T20" fmla="*/ 277 w 280"/>
                  <a:gd name="T21" fmla="*/ 42 h 915"/>
                  <a:gd name="T22" fmla="*/ 277 w 280"/>
                  <a:gd name="T23" fmla="*/ 776 h 915"/>
                  <a:gd name="T24" fmla="*/ 138 w 280"/>
                  <a:gd name="T25" fmla="*/ 914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" h="915">
                    <a:moveTo>
                      <a:pt x="138" y="914"/>
                    </a:moveTo>
                    <a:cubicBezTo>
                      <a:pt x="62" y="914"/>
                      <a:pt x="0" y="852"/>
                      <a:pt x="0" y="776"/>
                    </a:cubicBezTo>
                    <a:lnTo>
                      <a:pt x="0" y="42"/>
                    </a:lnTo>
                    <a:cubicBezTo>
                      <a:pt x="0" y="19"/>
                      <a:pt x="20" y="0"/>
                      <a:pt x="42" y="0"/>
                    </a:cubicBezTo>
                    <a:cubicBezTo>
                      <a:pt x="65" y="0"/>
                      <a:pt x="85" y="19"/>
                      <a:pt x="85" y="42"/>
                    </a:cubicBezTo>
                    <a:lnTo>
                      <a:pt x="85" y="776"/>
                    </a:lnTo>
                    <a:cubicBezTo>
                      <a:pt x="85" y="807"/>
                      <a:pt x="110" y="829"/>
                      <a:pt x="138" y="829"/>
                    </a:cubicBezTo>
                    <a:cubicBezTo>
                      <a:pt x="167" y="829"/>
                      <a:pt x="192" y="804"/>
                      <a:pt x="192" y="776"/>
                    </a:cubicBezTo>
                    <a:lnTo>
                      <a:pt x="192" y="42"/>
                    </a:lnTo>
                    <a:cubicBezTo>
                      <a:pt x="192" y="19"/>
                      <a:pt x="212" y="0"/>
                      <a:pt x="234" y="0"/>
                    </a:cubicBezTo>
                    <a:cubicBezTo>
                      <a:pt x="257" y="0"/>
                      <a:pt x="277" y="19"/>
                      <a:pt x="277" y="42"/>
                    </a:cubicBezTo>
                    <a:lnTo>
                      <a:pt x="277" y="776"/>
                    </a:lnTo>
                    <a:cubicBezTo>
                      <a:pt x="279" y="849"/>
                      <a:pt x="215" y="914"/>
                      <a:pt x="138" y="914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defTabSz="932418">
                  <a:defRPr/>
                </a:pPr>
                <a:endParaRPr lang="en-US" sz="1836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B99430F-0CAF-4F1C-ABEF-DE480B11D368}"/>
              </a:ext>
            </a:extLst>
          </p:cNvPr>
          <p:cNvGrpSpPr/>
          <p:nvPr/>
        </p:nvGrpSpPr>
        <p:grpSpPr>
          <a:xfrm>
            <a:off x="4043728" y="2539301"/>
            <a:ext cx="1296248" cy="1296248"/>
            <a:chOff x="4124813" y="2589723"/>
            <a:chExt cx="1322240" cy="132224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5FB13FD-232D-4C79-A688-E629A0FA536A}"/>
                </a:ext>
              </a:extLst>
            </p:cNvPr>
            <p:cNvSpPr/>
            <p:nvPr/>
          </p:nvSpPr>
          <p:spPr bwMode="auto">
            <a:xfrm>
              <a:off x="4124813" y="2589723"/>
              <a:ext cx="1322240" cy="13222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FED49DD1-0CA9-40DF-B142-37BDED2DE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6356" y="2990089"/>
              <a:ext cx="628876" cy="521507"/>
            </a:xfrm>
            <a:custGeom>
              <a:avLst/>
              <a:gdLst>
                <a:gd name="T0" fmla="*/ 200 w 246"/>
                <a:gd name="T1" fmla="*/ 38 h 204"/>
                <a:gd name="T2" fmla="*/ 219 w 246"/>
                <a:gd name="T3" fmla="*/ 50 h 204"/>
                <a:gd name="T4" fmla="*/ 233 w 246"/>
                <a:gd name="T5" fmla="*/ 67 h 204"/>
                <a:gd name="T6" fmla="*/ 243 w 246"/>
                <a:gd name="T7" fmla="*/ 87 h 204"/>
                <a:gd name="T8" fmla="*/ 246 w 246"/>
                <a:gd name="T9" fmla="*/ 110 h 204"/>
                <a:gd name="T10" fmla="*/ 240 w 246"/>
                <a:gd name="T11" fmla="*/ 141 h 204"/>
                <a:gd name="T12" fmla="*/ 224 w 246"/>
                <a:gd name="T13" fmla="*/ 165 h 204"/>
                <a:gd name="T14" fmla="*/ 199 w 246"/>
                <a:gd name="T15" fmla="*/ 182 h 204"/>
                <a:gd name="T16" fmla="*/ 169 w 246"/>
                <a:gd name="T17" fmla="*/ 188 h 204"/>
                <a:gd name="T18" fmla="*/ 145 w 246"/>
                <a:gd name="T19" fmla="*/ 184 h 204"/>
                <a:gd name="T20" fmla="*/ 123 w 246"/>
                <a:gd name="T21" fmla="*/ 173 h 204"/>
                <a:gd name="T22" fmla="*/ 93 w 246"/>
                <a:gd name="T23" fmla="*/ 204 h 204"/>
                <a:gd name="T24" fmla="*/ 0 w 246"/>
                <a:gd name="T25" fmla="*/ 110 h 204"/>
                <a:gd name="T26" fmla="*/ 108 w 246"/>
                <a:gd name="T27" fmla="*/ 0 h 204"/>
                <a:gd name="T28" fmla="*/ 200 w 246"/>
                <a:gd name="T29" fmla="*/ 0 h 204"/>
                <a:gd name="T30" fmla="*/ 200 w 246"/>
                <a:gd name="T31" fmla="*/ 38 h 204"/>
                <a:gd name="T32" fmla="*/ 93 w 246"/>
                <a:gd name="T33" fmla="*/ 182 h 204"/>
                <a:gd name="T34" fmla="*/ 185 w 246"/>
                <a:gd name="T35" fmla="*/ 88 h 204"/>
                <a:gd name="T36" fmla="*/ 185 w 246"/>
                <a:gd name="T37" fmla="*/ 49 h 204"/>
                <a:gd name="T38" fmla="*/ 179 w 246"/>
                <a:gd name="T39" fmla="*/ 49 h 204"/>
                <a:gd name="T40" fmla="*/ 173 w 246"/>
                <a:gd name="T41" fmla="*/ 48 h 204"/>
                <a:gd name="T42" fmla="*/ 166 w 246"/>
                <a:gd name="T43" fmla="*/ 48 h 204"/>
                <a:gd name="T44" fmla="*/ 160 w 246"/>
                <a:gd name="T45" fmla="*/ 46 h 204"/>
                <a:gd name="T46" fmla="*/ 156 w 246"/>
                <a:gd name="T47" fmla="*/ 44 h 204"/>
                <a:gd name="T48" fmla="*/ 154 w 246"/>
                <a:gd name="T49" fmla="*/ 39 h 204"/>
                <a:gd name="T50" fmla="*/ 156 w 246"/>
                <a:gd name="T51" fmla="*/ 34 h 204"/>
                <a:gd name="T52" fmla="*/ 162 w 246"/>
                <a:gd name="T53" fmla="*/ 32 h 204"/>
                <a:gd name="T54" fmla="*/ 173 w 246"/>
                <a:gd name="T55" fmla="*/ 32 h 204"/>
                <a:gd name="T56" fmla="*/ 185 w 246"/>
                <a:gd name="T57" fmla="*/ 33 h 204"/>
                <a:gd name="T58" fmla="*/ 185 w 246"/>
                <a:gd name="T59" fmla="*/ 16 h 204"/>
                <a:gd name="T60" fmla="*/ 114 w 246"/>
                <a:gd name="T61" fmla="*/ 16 h 204"/>
                <a:gd name="T62" fmla="*/ 22 w 246"/>
                <a:gd name="T63" fmla="*/ 110 h 204"/>
                <a:gd name="T64" fmla="*/ 93 w 246"/>
                <a:gd name="T65" fmla="*/ 182 h 204"/>
                <a:gd name="T66" fmla="*/ 169 w 246"/>
                <a:gd name="T67" fmla="*/ 173 h 204"/>
                <a:gd name="T68" fmla="*/ 193 w 246"/>
                <a:gd name="T69" fmla="*/ 168 h 204"/>
                <a:gd name="T70" fmla="*/ 213 w 246"/>
                <a:gd name="T71" fmla="*/ 154 h 204"/>
                <a:gd name="T72" fmla="*/ 226 w 246"/>
                <a:gd name="T73" fmla="*/ 134 h 204"/>
                <a:gd name="T74" fmla="*/ 231 w 246"/>
                <a:gd name="T75" fmla="*/ 110 h 204"/>
                <a:gd name="T76" fmla="*/ 228 w 246"/>
                <a:gd name="T77" fmla="*/ 94 h 204"/>
                <a:gd name="T78" fmla="*/ 222 w 246"/>
                <a:gd name="T79" fmla="*/ 79 h 204"/>
                <a:gd name="T80" fmla="*/ 213 w 246"/>
                <a:gd name="T81" fmla="*/ 66 h 204"/>
                <a:gd name="T82" fmla="*/ 200 w 246"/>
                <a:gd name="T83" fmla="*/ 56 h 204"/>
                <a:gd name="T84" fmla="*/ 200 w 246"/>
                <a:gd name="T85" fmla="*/ 94 h 204"/>
                <a:gd name="T86" fmla="*/ 134 w 246"/>
                <a:gd name="T87" fmla="*/ 161 h 204"/>
                <a:gd name="T88" fmla="*/ 151 w 246"/>
                <a:gd name="T89" fmla="*/ 170 h 204"/>
                <a:gd name="T90" fmla="*/ 169 w 246"/>
                <a:gd name="T91" fmla="*/ 17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6" h="204">
                  <a:moveTo>
                    <a:pt x="200" y="38"/>
                  </a:moveTo>
                  <a:cubicBezTo>
                    <a:pt x="207" y="41"/>
                    <a:pt x="213" y="45"/>
                    <a:pt x="219" y="50"/>
                  </a:cubicBezTo>
                  <a:cubicBezTo>
                    <a:pt x="225" y="55"/>
                    <a:pt x="230" y="61"/>
                    <a:pt x="233" y="67"/>
                  </a:cubicBezTo>
                  <a:cubicBezTo>
                    <a:pt x="237" y="73"/>
                    <a:pt x="241" y="80"/>
                    <a:pt x="243" y="87"/>
                  </a:cubicBezTo>
                  <a:cubicBezTo>
                    <a:pt x="245" y="95"/>
                    <a:pt x="246" y="102"/>
                    <a:pt x="246" y="110"/>
                  </a:cubicBezTo>
                  <a:cubicBezTo>
                    <a:pt x="246" y="121"/>
                    <a:pt x="244" y="131"/>
                    <a:pt x="240" y="141"/>
                  </a:cubicBezTo>
                  <a:cubicBezTo>
                    <a:pt x="236" y="150"/>
                    <a:pt x="230" y="158"/>
                    <a:pt x="224" y="165"/>
                  </a:cubicBezTo>
                  <a:cubicBezTo>
                    <a:pt x="217" y="173"/>
                    <a:pt x="208" y="178"/>
                    <a:pt x="199" y="182"/>
                  </a:cubicBezTo>
                  <a:cubicBezTo>
                    <a:pt x="190" y="186"/>
                    <a:pt x="180" y="188"/>
                    <a:pt x="169" y="188"/>
                  </a:cubicBezTo>
                  <a:cubicBezTo>
                    <a:pt x="161" y="188"/>
                    <a:pt x="153" y="187"/>
                    <a:pt x="145" y="184"/>
                  </a:cubicBezTo>
                  <a:cubicBezTo>
                    <a:pt x="137" y="182"/>
                    <a:pt x="130" y="178"/>
                    <a:pt x="123" y="173"/>
                  </a:cubicBezTo>
                  <a:cubicBezTo>
                    <a:pt x="93" y="204"/>
                    <a:pt x="93" y="204"/>
                    <a:pt x="93" y="204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200" y="38"/>
                    <a:pt x="200" y="38"/>
                    <a:pt x="200" y="38"/>
                  </a:cubicBezTo>
                  <a:close/>
                  <a:moveTo>
                    <a:pt x="93" y="182"/>
                  </a:moveTo>
                  <a:cubicBezTo>
                    <a:pt x="185" y="88"/>
                    <a:pt x="185" y="88"/>
                    <a:pt x="185" y="88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3" y="49"/>
                    <a:pt x="181" y="49"/>
                    <a:pt x="179" y="49"/>
                  </a:cubicBezTo>
                  <a:cubicBezTo>
                    <a:pt x="177" y="48"/>
                    <a:pt x="175" y="48"/>
                    <a:pt x="173" y="48"/>
                  </a:cubicBezTo>
                  <a:cubicBezTo>
                    <a:pt x="171" y="48"/>
                    <a:pt x="168" y="48"/>
                    <a:pt x="166" y="48"/>
                  </a:cubicBezTo>
                  <a:cubicBezTo>
                    <a:pt x="164" y="47"/>
                    <a:pt x="162" y="47"/>
                    <a:pt x="160" y="46"/>
                  </a:cubicBezTo>
                  <a:cubicBezTo>
                    <a:pt x="158" y="46"/>
                    <a:pt x="157" y="45"/>
                    <a:pt x="156" y="44"/>
                  </a:cubicBezTo>
                  <a:cubicBezTo>
                    <a:pt x="154" y="43"/>
                    <a:pt x="154" y="41"/>
                    <a:pt x="154" y="39"/>
                  </a:cubicBezTo>
                  <a:cubicBezTo>
                    <a:pt x="154" y="37"/>
                    <a:pt x="155" y="35"/>
                    <a:pt x="156" y="34"/>
                  </a:cubicBezTo>
                  <a:cubicBezTo>
                    <a:pt x="158" y="32"/>
                    <a:pt x="159" y="32"/>
                    <a:pt x="162" y="32"/>
                  </a:cubicBezTo>
                  <a:cubicBezTo>
                    <a:pt x="165" y="32"/>
                    <a:pt x="169" y="32"/>
                    <a:pt x="173" y="32"/>
                  </a:cubicBezTo>
                  <a:cubicBezTo>
                    <a:pt x="177" y="32"/>
                    <a:pt x="181" y="32"/>
                    <a:pt x="185" y="33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93" y="182"/>
                    <a:pt x="93" y="182"/>
                    <a:pt x="93" y="182"/>
                  </a:cubicBezTo>
                  <a:close/>
                  <a:moveTo>
                    <a:pt x="169" y="173"/>
                  </a:moveTo>
                  <a:cubicBezTo>
                    <a:pt x="178" y="173"/>
                    <a:pt x="186" y="171"/>
                    <a:pt x="193" y="168"/>
                  </a:cubicBezTo>
                  <a:cubicBezTo>
                    <a:pt x="201" y="164"/>
                    <a:pt x="207" y="160"/>
                    <a:pt x="213" y="154"/>
                  </a:cubicBezTo>
                  <a:cubicBezTo>
                    <a:pt x="218" y="149"/>
                    <a:pt x="223" y="142"/>
                    <a:pt x="226" y="134"/>
                  </a:cubicBezTo>
                  <a:cubicBezTo>
                    <a:pt x="229" y="127"/>
                    <a:pt x="231" y="119"/>
                    <a:pt x="231" y="110"/>
                  </a:cubicBezTo>
                  <a:cubicBezTo>
                    <a:pt x="231" y="104"/>
                    <a:pt x="230" y="99"/>
                    <a:pt x="228" y="94"/>
                  </a:cubicBezTo>
                  <a:cubicBezTo>
                    <a:pt x="227" y="88"/>
                    <a:pt x="225" y="83"/>
                    <a:pt x="222" y="79"/>
                  </a:cubicBezTo>
                  <a:cubicBezTo>
                    <a:pt x="220" y="74"/>
                    <a:pt x="216" y="70"/>
                    <a:pt x="213" y="66"/>
                  </a:cubicBezTo>
                  <a:cubicBezTo>
                    <a:pt x="209" y="62"/>
                    <a:pt x="205" y="58"/>
                    <a:pt x="200" y="56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34" y="161"/>
                    <a:pt x="134" y="161"/>
                    <a:pt x="134" y="161"/>
                  </a:cubicBezTo>
                  <a:cubicBezTo>
                    <a:pt x="139" y="165"/>
                    <a:pt x="145" y="168"/>
                    <a:pt x="151" y="170"/>
                  </a:cubicBezTo>
                  <a:cubicBezTo>
                    <a:pt x="157" y="172"/>
                    <a:pt x="163" y="173"/>
                    <a:pt x="169" y="1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7857" tIns="43929" rIns="87857" bIns="43929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29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DA8DB4-4CDB-4151-A1CA-54DA0D4BC2D6}"/>
              </a:ext>
            </a:extLst>
          </p:cNvPr>
          <p:cNvGrpSpPr/>
          <p:nvPr/>
        </p:nvGrpSpPr>
        <p:grpSpPr>
          <a:xfrm>
            <a:off x="6827654" y="2539301"/>
            <a:ext cx="1296248" cy="1296248"/>
            <a:chOff x="6964562" y="2589723"/>
            <a:chExt cx="1322240" cy="132224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4E4D34F-9C79-4A35-8EB2-050932490133}"/>
                </a:ext>
              </a:extLst>
            </p:cNvPr>
            <p:cNvSpPr/>
            <p:nvPr/>
          </p:nvSpPr>
          <p:spPr bwMode="auto">
            <a:xfrm>
              <a:off x="6964562" y="2589723"/>
              <a:ext cx="1322240" cy="13222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A71B4BF-CAA0-4030-AAC0-ED3231129DAE}"/>
                </a:ext>
              </a:extLst>
            </p:cNvPr>
            <p:cNvGrpSpPr/>
            <p:nvPr/>
          </p:nvGrpSpPr>
          <p:grpSpPr>
            <a:xfrm>
              <a:off x="7305932" y="2980332"/>
              <a:ext cx="639500" cy="684696"/>
              <a:chOff x="2974460" y="2070859"/>
              <a:chExt cx="227410" cy="243482"/>
            </a:xfrm>
            <a:solidFill>
              <a:schemeClr val="bg1"/>
            </a:solidFill>
          </p:grpSpPr>
          <p:sp>
            <p:nvSpPr>
              <p:cNvPr id="48" name="Rectangle 2042">
                <a:extLst>
                  <a:ext uri="{FF2B5EF4-FFF2-40B4-BE49-F238E27FC236}">
                    <a16:creationId xmlns:a16="http://schemas.microsoft.com/office/drawing/2014/main" id="{EB9104C3-746F-4B2E-8C6D-DA84B4C48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532" y="2238001"/>
                <a:ext cx="15268" cy="152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0" name="Rectangle 2043">
                <a:extLst>
                  <a:ext uri="{FF2B5EF4-FFF2-40B4-BE49-F238E27FC236}">
                    <a16:creationId xmlns:a16="http://schemas.microsoft.com/office/drawing/2014/main" id="{D7B67ED0-326B-47A2-AA37-C209DEAAE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532" y="2116662"/>
                <a:ext cx="15268" cy="10607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2" name="Freeform 2044">
                <a:extLst>
                  <a:ext uri="{FF2B5EF4-FFF2-40B4-BE49-F238E27FC236}">
                    <a16:creationId xmlns:a16="http://schemas.microsoft.com/office/drawing/2014/main" id="{5E10A728-2935-4DD7-A843-8869343ACC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4460" y="2070859"/>
                <a:ext cx="227410" cy="243482"/>
              </a:xfrm>
              <a:custGeom>
                <a:avLst/>
                <a:gdLst>
                  <a:gd name="T0" fmla="*/ 60 w 120"/>
                  <a:gd name="T1" fmla="*/ 128 h 128"/>
                  <a:gd name="T2" fmla="*/ 58 w 120"/>
                  <a:gd name="T3" fmla="*/ 127 h 128"/>
                  <a:gd name="T4" fmla="*/ 0 w 120"/>
                  <a:gd name="T5" fmla="*/ 48 h 128"/>
                  <a:gd name="T6" fmla="*/ 0 w 120"/>
                  <a:gd name="T7" fmla="*/ 16 h 128"/>
                  <a:gd name="T8" fmla="*/ 4 w 120"/>
                  <a:gd name="T9" fmla="*/ 16 h 128"/>
                  <a:gd name="T10" fmla="*/ 38 w 120"/>
                  <a:gd name="T11" fmla="*/ 7 h 128"/>
                  <a:gd name="T12" fmla="*/ 60 w 120"/>
                  <a:gd name="T13" fmla="*/ 0 h 128"/>
                  <a:gd name="T14" fmla="*/ 83 w 120"/>
                  <a:gd name="T15" fmla="*/ 7 h 128"/>
                  <a:gd name="T16" fmla="*/ 116 w 120"/>
                  <a:gd name="T17" fmla="*/ 16 h 128"/>
                  <a:gd name="T18" fmla="*/ 120 w 120"/>
                  <a:gd name="T19" fmla="*/ 16 h 128"/>
                  <a:gd name="T20" fmla="*/ 120 w 120"/>
                  <a:gd name="T21" fmla="*/ 48 h 128"/>
                  <a:gd name="T22" fmla="*/ 62 w 120"/>
                  <a:gd name="T23" fmla="*/ 127 h 128"/>
                  <a:gd name="T24" fmla="*/ 60 w 120"/>
                  <a:gd name="T25" fmla="*/ 128 h 128"/>
                  <a:gd name="T26" fmla="*/ 8 w 120"/>
                  <a:gd name="T27" fmla="*/ 24 h 128"/>
                  <a:gd name="T28" fmla="*/ 8 w 120"/>
                  <a:gd name="T29" fmla="*/ 48 h 128"/>
                  <a:gd name="T30" fmla="*/ 60 w 120"/>
                  <a:gd name="T31" fmla="*/ 119 h 128"/>
                  <a:gd name="T32" fmla="*/ 112 w 120"/>
                  <a:gd name="T33" fmla="*/ 48 h 128"/>
                  <a:gd name="T34" fmla="*/ 112 w 120"/>
                  <a:gd name="T35" fmla="*/ 24 h 128"/>
                  <a:gd name="T36" fmla="*/ 78 w 120"/>
                  <a:gd name="T37" fmla="*/ 14 h 128"/>
                  <a:gd name="T38" fmla="*/ 60 w 120"/>
                  <a:gd name="T39" fmla="*/ 8 h 128"/>
                  <a:gd name="T40" fmla="*/ 43 w 120"/>
                  <a:gd name="T41" fmla="*/ 14 h 128"/>
                  <a:gd name="T42" fmla="*/ 8 w 120"/>
                  <a:gd name="T43" fmla="*/ 2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0" h="128">
                    <a:moveTo>
                      <a:pt x="60" y="128"/>
                    </a:moveTo>
                    <a:cubicBezTo>
                      <a:pt x="58" y="127"/>
                      <a:pt x="58" y="127"/>
                      <a:pt x="58" y="127"/>
                    </a:cubicBezTo>
                    <a:cubicBezTo>
                      <a:pt x="21" y="106"/>
                      <a:pt x="0" y="78"/>
                      <a:pt x="0" y="4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7" y="16"/>
                      <a:pt x="29" y="13"/>
                      <a:pt x="38" y="7"/>
                    </a:cubicBezTo>
                    <a:cubicBezTo>
                      <a:pt x="44" y="3"/>
                      <a:pt x="52" y="0"/>
                      <a:pt x="60" y="0"/>
                    </a:cubicBezTo>
                    <a:cubicBezTo>
                      <a:pt x="69" y="0"/>
                      <a:pt x="77" y="3"/>
                      <a:pt x="83" y="7"/>
                    </a:cubicBezTo>
                    <a:cubicBezTo>
                      <a:pt x="91" y="13"/>
                      <a:pt x="103" y="16"/>
                      <a:pt x="116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0" y="78"/>
                      <a:pt x="100" y="106"/>
                      <a:pt x="62" y="127"/>
                    </a:cubicBezTo>
                    <a:lnTo>
                      <a:pt x="60" y="128"/>
                    </a:lnTo>
                    <a:close/>
                    <a:moveTo>
                      <a:pt x="8" y="24"/>
                    </a:moveTo>
                    <a:cubicBezTo>
                      <a:pt x="8" y="48"/>
                      <a:pt x="8" y="48"/>
                      <a:pt x="8" y="48"/>
                    </a:cubicBezTo>
                    <a:cubicBezTo>
                      <a:pt x="8" y="75"/>
                      <a:pt x="27" y="100"/>
                      <a:pt x="60" y="119"/>
                    </a:cubicBezTo>
                    <a:cubicBezTo>
                      <a:pt x="94" y="100"/>
                      <a:pt x="112" y="75"/>
                      <a:pt x="112" y="48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99" y="24"/>
                      <a:pt x="87" y="20"/>
                      <a:pt x="78" y="14"/>
                    </a:cubicBezTo>
                    <a:cubicBezTo>
                      <a:pt x="73" y="10"/>
                      <a:pt x="67" y="8"/>
                      <a:pt x="60" y="8"/>
                    </a:cubicBezTo>
                    <a:cubicBezTo>
                      <a:pt x="53" y="8"/>
                      <a:pt x="47" y="10"/>
                      <a:pt x="43" y="14"/>
                    </a:cubicBezTo>
                    <a:cubicBezTo>
                      <a:pt x="33" y="20"/>
                      <a:pt x="21" y="24"/>
                      <a:pt x="8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94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2" grpId="0"/>
      <p:bldP spid="55" grpId="0"/>
      <p:bldP spid="34" grpId="0"/>
      <p:bldP spid="36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5BF539-2DE2-4839-8153-EF9C11B339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213" y="470487"/>
            <a:ext cx="717140" cy="717140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C988DBBE-ADB9-4DBF-94A3-091E8F88D0B4}"/>
              </a:ext>
            </a:extLst>
          </p:cNvPr>
          <p:cNvSpPr txBox="1">
            <a:spLocks/>
          </p:cNvSpPr>
          <p:nvPr/>
        </p:nvSpPr>
        <p:spPr>
          <a:xfrm>
            <a:off x="1163093" y="472186"/>
            <a:ext cx="5109621" cy="1377585"/>
          </a:xfrm>
          <a:prstGeom prst="rect">
            <a:avLst/>
          </a:prstGeom>
          <a:noFill/>
          <a:ln>
            <a:noFill/>
          </a:ln>
        </p:spPr>
        <p:txBody>
          <a:bodyPr vert="horz" wrap="square" lIns="143428" tIns="89642" rIns="0" bIns="89642" anchor="ctr" anchorCtr="0" compatLnSpc="1">
            <a:noAutofit/>
          </a:bodyPr>
          <a:lstStyle>
            <a:lvl1pPr marL="0" marR="0" lvl="0" indent="0" algn="l" defTabSz="932742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200" b="0" i="0" u="none" strike="noStrike" kern="0" cap="all" spc="120" baseline="0">
                <a:solidFill>
                  <a:srgbClr val="000000"/>
                </a:solidFill>
                <a:uFillTx/>
                <a:latin typeface="Segoe UI"/>
                <a:ea typeface="Segoe UI Black" pitchFamily="34"/>
                <a:cs typeface="Segoe UI Black" pitchFamily="34"/>
              </a:defRPr>
            </a:lvl1pPr>
          </a:lstStyle>
          <a:p>
            <a:pPr defTabSz="914367">
              <a:defRPr/>
            </a:pPr>
            <a:r>
              <a:rPr lang="en-US" sz="2745" b="1" spc="118" dirty="0">
                <a:solidFill>
                  <a:schemeClr val="accent1"/>
                </a:solidFill>
              </a:rPr>
              <a:t>Monitor information protection events </a:t>
            </a:r>
            <a:r>
              <a:rPr lang="en-US" sz="2745" spc="118" dirty="0">
                <a:solidFill>
                  <a:srgbClr val="505050"/>
                </a:solidFill>
              </a:rPr>
              <a:t>for greater control</a:t>
            </a:r>
          </a:p>
        </p:txBody>
      </p:sp>
      <p:pic>
        <p:nvPicPr>
          <p:cNvPr id="117" name="Picture 116" descr="A picture containing wall, indoor, laptop, person&#10;&#10;Description generated with very high confidence">
            <a:extLst>
              <a:ext uri="{FF2B5EF4-FFF2-40B4-BE49-F238E27FC236}">
                <a16:creationId xmlns:a16="http://schemas.microsoft.com/office/drawing/2014/main" id="{98467B8D-77C4-4342-BA88-1E6992F0D7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252" t="3992" r="2529"/>
          <a:stretch/>
        </p:blipFill>
        <p:spPr>
          <a:xfrm>
            <a:off x="6490570" y="487"/>
            <a:ext cx="5701430" cy="6857027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E81C52E9-929F-492C-8E39-0C9660D401EA}"/>
              </a:ext>
            </a:extLst>
          </p:cNvPr>
          <p:cNvSpPr/>
          <p:nvPr/>
        </p:nvSpPr>
        <p:spPr bwMode="auto">
          <a:xfrm>
            <a:off x="6490570" y="487"/>
            <a:ext cx="5701430" cy="6857027"/>
          </a:xfrm>
          <a:prstGeom prst="rect">
            <a:avLst/>
          </a:prstGeom>
          <a:solidFill>
            <a:srgbClr val="000000">
              <a:alpha val="20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55AD405-07D7-4E09-A5AD-7D4BE5698D9B}"/>
              </a:ext>
            </a:extLst>
          </p:cNvPr>
          <p:cNvSpPr/>
          <p:nvPr/>
        </p:nvSpPr>
        <p:spPr bwMode="auto">
          <a:xfrm>
            <a:off x="6482699" y="5393030"/>
            <a:ext cx="5709302" cy="146448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6779F03-68C8-4B20-8F52-C8B946AE72E8}"/>
              </a:ext>
            </a:extLst>
          </p:cNvPr>
          <p:cNvGrpSpPr/>
          <p:nvPr/>
        </p:nvGrpSpPr>
        <p:grpSpPr>
          <a:xfrm>
            <a:off x="5999545" y="2484791"/>
            <a:ext cx="1026729" cy="1026729"/>
            <a:chOff x="6119847" y="2606627"/>
            <a:chExt cx="1047317" cy="1047317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9E1A8D6-698F-4CCF-8BA6-895784663CAC}"/>
                </a:ext>
              </a:extLst>
            </p:cNvPr>
            <p:cNvGrpSpPr/>
            <p:nvPr/>
          </p:nvGrpSpPr>
          <p:grpSpPr>
            <a:xfrm>
              <a:off x="6119847" y="2606627"/>
              <a:ext cx="1047317" cy="1047317"/>
              <a:chOff x="6119847" y="2372947"/>
              <a:chExt cx="1047317" cy="1047317"/>
            </a:xfrm>
          </p:grpSpPr>
          <p:sp>
            <p:nvSpPr>
              <p:cNvPr id="129" name="Oval 57">
                <a:extLst>
                  <a:ext uri="{FF2B5EF4-FFF2-40B4-BE49-F238E27FC236}">
                    <a16:creationId xmlns:a16="http://schemas.microsoft.com/office/drawing/2014/main" id="{4AF9558C-64E0-4D46-9051-1E9256E4ABDA}"/>
                  </a:ext>
                </a:extLst>
              </p:cNvPr>
              <p:cNvSpPr/>
              <p:nvPr/>
            </p:nvSpPr>
            <p:spPr>
              <a:xfrm rot="5400013">
                <a:off x="6119847" y="2372947"/>
                <a:ext cx="1047317" cy="1047317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F8F8F8"/>
              </a:solidFill>
              <a:ln cap="flat">
                <a:noFill/>
                <a:prstDash val="solid"/>
              </a:ln>
            </p:spPr>
            <p:txBody>
              <a:bodyPr vert="horz" wrap="square" lIns="179285" tIns="143428" rIns="179285" bIns="143428" anchor="t" anchorCtr="1" compatLnSpc="1">
                <a:noAutofit/>
              </a:bodyPr>
              <a:lstStyle/>
              <a:p>
                <a:pPr algn="ctr" defTabSz="914098">
                  <a:lnSpc>
                    <a:spcPct val="90000"/>
                  </a:lnSpc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353">
                  <a:solidFill>
                    <a:srgbClr val="000000"/>
                  </a:solidFill>
                  <a:latin typeface="Segoe UI"/>
                  <a:ea typeface="Segoe UI" pitchFamily="34"/>
                  <a:cs typeface="Segoe UI" pitchFamily="34"/>
                </a:endParaRPr>
              </a:p>
            </p:txBody>
          </p:sp>
          <p:sp>
            <p:nvSpPr>
              <p:cNvPr id="130" name="Oval 6">
                <a:extLst>
                  <a:ext uri="{FF2B5EF4-FFF2-40B4-BE49-F238E27FC236}">
                    <a16:creationId xmlns:a16="http://schemas.microsoft.com/office/drawing/2014/main" id="{E6D90CBA-B2F0-4E71-AE79-A1FB7C69DF24}"/>
                  </a:ext>
                </a:extLst>
              </p:cNvPr>
              <p:cNvSpPr/>
              <p:nvPr/>
            </p:nvSpPr>
            <p:spPr>
              <a:xfrm>
                <a:off x="6202198" y="2454859"/>
                <a:ext cx="886611" cy="88673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0078D7"/>
              </a:solidFill>
              <a:ln cap="flat">
                <a:noFill/>
                <a:prstDash val="solid"/>
              </a:ln>
            </p:spPr>
            <p:txBody>
              <a:bodyPr vert="horz" wrap="square" lIns="47554" tIns="47554" rIns="47554" bIns="47554" anchor="ctr" anchorCtr="1" compatLnSpc="1">
                <a:noAutofit/>
              </a:bodyPr>
              <a:lstStyle/>
              <a:p>
                <a:pPr algn="ctr" defTabSz="93184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244">
                  <a:solidFill>
                    <a:srgbClr val="000000"/>
                  </a:solidFill>
                  <a:latin typeface="Segoe UI"/>
                  <a:ea typeface="Segoe UI" pitchFamily="34"/>
                  <a:cs typeface="Segoe UI" pitchFamily="34"/>
                </a:endParaRPr>
              </a:p>
            </p:txBody>
          </p:sp>
        </p:grpSp>
        <p:grpSp>
          <p:nvGrpSpPr>
            <p:cNvPr id="122" name="Group 44">
              <a:extLst>
                <a:ext uri="{FF2B5EF4-FFF2-40B4-BE49-F238E27FC236}">
                  <a16:creationId xmlns:a16="http://schemas.microsoft.com/office/drawing/2014/main" id="{48F096EB-CBE2-4A1E-A172-4E8677E4E0A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49587" y="2935315"/>
              <a:ext cx="412602" cy="353929"/>
              <a:chOff x="14" y="9"/>
              <a:chExt cx="218" cy="187"/>
            </a:xfrm>
          </p:grpSpPr>
          <p:sp>
            <p:nvSpPr>
              <p:cNvPr id="123" name="Oval 45">
                <a:extLst>
                  <a:ext uri="{FF2B5EF4-FFF2-40B4-BE49-F238E27FC236}">
                    <a16:creationId xmlns:a16="http://schemas.microsoft.com/office/drawing/2014/main" id="{E38A04E6-5BFF-4C2E-B3F4-26EE932AB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" y="111"/>
                <a:ext cx="84" cy="85"/>
              </a:xfrm>
              <a:prstGeom prst="ellips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24" name="Oval 46">
                <a:extLst>
                  <a:ext uri="{FF2B5EF4-FFF2-40B4-BE49-F238E27FC236}">
                    <a16:creationId xmlns:a16="http://schemas.microsoft.com/office/drawing/2014/main" id="{119ECD74-01FA-4772-A1D0-9865BD0B3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" y="111"/>
                <a:ext cx="84" cy="85"/>
              </a:xfrm>
              <a:prstGeom prst="ellips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25" name="Freeform 47">
                <a:extLst>
                  <a:ext uri="{FF2B5EF4-FFF2-40B4-BE49-F238E27FC236}">
                    <a16:creationId xmlns:a16="http://schemas.microsoft.com/office/drawing/2014/main" id="{607D874F-6269-4D0C-BF35-35ABABA91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" y="9"/>
                <a:ext cx="84" cy="144"/>
              </a:xfrm>
              <a:custGeom>
                <a:avLst/>
                <a:gdLst>
                  <a:gd name="T0" fmla="*/ 0 w 40"/>
                  <a:gd name="T1" fmla="*/ 68 h 68"/>
                  <a:gd name="T2" fmla="*/ 12 w 40"/>
                  <a:gd name="T3" fmla="*/ 8 h 68"/>
                  <a:gd name="T4" fmla="*/ 20 w 40"/>
                  <a:gd name="T5" fmla="*/ 0 h 68"/>
                  <a:gd name="T6" fmla="*/ 28 w 40"/>
                  <a:gd name="T7" fmla="*/ 8 h 68"/>
                  <a:gd name="T8" fmla="*/ 40 w 40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68">
                    <a:moveTo>
                      <a:pt x="0" y="6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2" y="4"/>
                      <a:pt x="16" y="0"/>
                      <a:pt x="20" y="0"/>
                    </a:cubicBezTo>
                    <a:cubicBezTo>
                      <a:pt x="24" y="0"/>
                      <a:pt x="28" y="4"/>
                      <a:pt x="28" y="8"/>
                    </a:cubicBezTo>
                    <a:cubicBezTo>
                      <a:pt x="40" y="68"/>
                      <a:pt x="40" y="68"/>
                      <a:pt x="40" y="68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26" name="Freeform 48">
                <a:extLst>
                  <a:ext uri="{FF2B5EF4-FFF2-40B4-BE49-F238E27FC236}">
                    <a16:creationId xmlns:a16="http://schemas.microsoft.com/office/drawing/2014/main" id="{2CA428E6-2562-4090-9049-17ACC7386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" y="9"/>
                <a:ext cx="84" cy="144"/>
              </a:xfrm>
              <a:custGeom>
                <a:avLst/>
                <a:gdLst>
                  <a:gd name="T0" fmla="*/ 40 w 40"/>
                  <a:gd name="T1" fmla="*/ 68 h 68"/>
                  <a:gd name="T2" fmla="*/ 28 w 40"/>
                  <a:gd name="T3" fmla="*/ 8 h 68"/>
                  <a:gd name="T4" fmla="*/ 20 w 40"/>
                  <a:gd name="T5" fmla="*/ 0 h 68"/>
                  <a:gd name="T6" fmla="*/ 12 w 40"/>
                  <a:gd name="T7" fmla="*/ 8 h 68"/>
                  <a:gd name="T8" fmla="*/ 0 w 40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68">
                    <a:moveTo>
                      <a:pt x="40" y="68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28" y="4"/>
                      <a:pt x="24" y="0"/>
                      <a:pt x="20" y="0"/>
                    </a:cubicBezTo>
                    <a:cubicBezTo>
                      <a:pt x="16" y="0"/>
                      <a:pt x="12" y="4"/>
                      <a:pt x="12" y="8"/>
                    </a:cubicBezTo>
                    <a:cubicBezTo>
                      <a:pt x="0" y="68"/>
                      <a:pt x="0" y="68"/>
                      <a:pt x="0" y="68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27" name="Line 49">
                <a:extLst>
                  <a:ext uri="{FF2B5EF4-FFF2-40B4-BE49-F238E27FC236}">
                    <a16:creationId xmlns:a16="http://schemas.microsoft.com/office/drawing/2014/main" id="{2D477623-746E-4058-9030-94B3F41F85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" y="60"/>
                <a:ext cx="84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28" name="Freeform 50">
                <a:extLst>
                  <a:ext uri="{FF2B5EF4-FFF2-40B4-BE49-F238E27FC236}">
                    <a16:creationId xmlns:a16="http://schemas.microsoft.com/office/drawing/2014/main" id="{E93683E6-8976-481B-A3A5-183855B9C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" y="94"/>
                <a:ext cx="68" cy="9"/>
              </a:xfrm>
              <a:custGeom>
                <a:avLst/>
                <a:gdLst>
                  <a:gd name="T0" fmla="*/ 32 w 32"/>
                  <a:gd name="T1" fmla="*/ 4 h 4"/>
                  <a:gd name="T2" fmla="*/ 24 w 32"/>
                  <a:gd name="T3" fmla="*/ 0 h 4"/>
                  <a:gd name="T4" fmla="*/ 8 w 32"/>
                  <a:gd name="T5" fmla="*/ 0 h 4"/>
                  <a:gd name="T6" fmla="*/ 0 w 3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4">
                    <a:moveTo>
                      <a:pt x="32" y="4"/>
                    </a:moveTo>
                    <a:cubicBezTo>
                      <a:pt x="32" y="4"/>
                      <a:pt x="29" y="0"/>
                      <a:pt x="24" y="0"/>
                    </a:cubicBezTo>
                    <a:cubicBezTo>
                      <a:pt x="19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4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7929F9B-DFDE-4EAC-B25B-3AF4A74B1857}"/>
              </a:ext>
            </a:extLst>
          </p:cNvPr>
          <p:cNvGrpSpPr/>
          <p:nvPr/>
        </p:nvGrpSpPr>
        <p:grpSpPr>
          <a:xfrm>
            <a:off x="5999545" y="4927573"/>
            <a:ext cx="1026729" cy="1026729"/>
            <a:chOff x="6119847" y="4727071"/>
            <a:chExt cx="1047317" cy="1047317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D8799885-E599-44D4-971C-0546A66237BC}"/>
                </a:ext>
              </a:extLst>
            </p:cNvPr>
            <p:cNvGrpSpPr/>
            <p:nvPr/>
          </p:nvGrpSpPr>
          <p:grpSpPr>
            <a:xfrm>
              <a:off x="6119847" y="4727071"/>
              <a:ext cx="1047317" cy="1047317"/>
              <a:chOff x="5692578" y="2135870"/>
              <a:chExt cx="1047317" cy="1047317"/>
            </a:xfrm>
          </p:grpSpPr>
          <p:sp>
            <p:nvSpPr>
              <p:cNvPr id="137" name="Oval 58">
                <a:extLst>
                  <a:ext uri="{FF2B5EF4-FFF2-40B4-BE49-F238E27FC236}">
                    <a16:creationId xmlns:a16="http://schemas.microsoft.com/office/drawing/2014/main" id="{BFDF122A-794D-4BD8-9E73-68333F8F9A01}"/>
                  </a:ext>
                </a:extLst>
              </p:cNvPr>
              <p:cNvSpPr/>
              <p:nvPr/>
            </p:nvSpPr>
            <p:spPr>
              <a:xfrm rot="5400013">
                <a:off x="5692578" y="2135870"/>
                <a:ext cx="1047317" cy="1047317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F8F8F8"/>
              </a:solidFill>
              <a:ln cap="flat">
                <a:noFill/>
                <a:prstDash val="solid"/>
              </a:ln>
            </p:spPr>
            <p:txBody>
              <a:bodyPr vert="horz" wrap="square" lIns="179285" tIns="143428" rIns="179285" bIns="143428" anchor="t" anchorCtr="1" compatLnSpc="1">
                <a:noAutofit/>
              </a:bodyPr>
              <a:lstStyle/>
              <a:p>
                <a:pPr algn="ctr" defTabSz="914098">
                  <a:lnSpc>
                    <a:spcPct val="90000"/>
                  </a:lnSpc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353">
                  <a:solidFill>
                    <a:srgbClr val="000000"/>
                  </a:solidFill>
                  <a:latin typeface="Segoe UI"/>
                  <a:ea typeface="Segoe UI" pitchFamily="34"/>
                  <a:cs typeface="Segoe UI" pitchFamily="34"/>
                </a:endParaRPr>
              </a:p>
            </p:txBody>
          </p:sp>
          <p:sp>
            <p:nvSpPr>
              <p:cNvPr id="138" name="Oval 19">
                <a:extLst>
                  <a:ext uri="{FF2B5EF4-FFF2-40B4-BE49-F238E27FC236}">
                    <a16:creationId xmlns:a16="http://schemas.microsoft.com/office/drawing/2014/main" id="{4AAB2764-8366-49BA-A4CB-CA0B587EADC5}"/>
                  </a:ext>
                </a:extLst>
              </p:cNvPr>
              <p:cNvSpPr/>
              <p:nvPr/>
            </p:nvSpPr>
            <p:spPr>
              <a:xfrm>
                <a:off x="5772931" y="2216163"/>
                <a:ext cx="886611" cy="88673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0078D7"/>
              </a:solidFill>
              <a:ln cap="flat">
                <a:noFill/>
                <a:prstDash val="solid"/>
              </a:ln>
            </p:spPr>
            <p:txBody>
              <a:bodyPr vert="horz" wrap="square" lIns="47554" tIns="47554" rIns="47554" bIns="47554" anchor="ctr" anchorCtr="1" compatLnSpc="1">
                <a:noAutofit/>
              </a:bodyPr>
              <a:lstStyle/>
              <a:p>
                <a:pPr algn="ctr" defTabSz="93184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244" dirty="0">
                  <a:solidFill>
                    <a:srgbClr val="000000"/>
                  </a:solidFill>
                  <a:latin typeface="Segoe UI"/>
                  <a:ea typeface="Segoe UI" pitchFamily="34"/>
                  <a:cs typeface="Segoe UI" pitchFamily="34"/>
                </a:endParaRPr>
              </a:p>
            </p:txBody>
          </p:sp>
        </p:grpSp>
        <p:grpSp>
          <p:nvGrpSpPr>
            <p:cNvPr id="133" name="Group 19">
              <a:extLst>
                <a:ext uri="{FF2B5EF4-FFF2-40B4-BE49-F238E27FC236}">
                  <a16:creationId xmlns:a16="http://schemas.microsoft.com/office/drawing/2014/main" id="{E435F287-351D-4CC3-8DF0-EAA17EC79EB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71905" y="5023132"/>
              <a:ext cx="543200" cy="455195"/>
              <a:chOff x="3752" y="2053"/>
              <a:chExt cx="358" cy="300"/>
            </a:xfrm>
          </p:grpSpPr>
          <p:sp>
            <p:nvSpPr>
              <p:cNvPr id="134" name="Freeform 20">
                <a:extLst>
                  <a:ext uri="{FF2B5EF4-FFF2-40B4-BE49-F238E27FC236}">
                    <a16:creationId xmlns:a16="http://schemas.microsoft.com/office/drawing/2014/main" id="{8DB74670-F591-476A-91CD-507246218F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52" y="2053"/>
                <a:ext cx="358" cy="300"/>
              </a:xfrm>
              <a:custGeom>
                <a:avLst/>
                <a:gdLst>
                  <a:gd name="T0" fmla="*/ 358 w 358"/>
                  <a:gd name="T1" fmla="*/ 300 h 300"/>
                  <a:gd name="T2" fmla="*/ 0 w 358"/>
                  <a:gd name="T3" fmla="*/ 300 h 300"/>
                  <a:gd name="T4" fmla="*/ 179 w 358"/>
                  <a:gd name="T5" fmla="*/ 0 h 300"/>
                  <a:gd name="T6" fmla="*/ 358 w 358"/>
                  <a:gd name="T7" fmla="*/ 300 h 300"/>
                  <a:gd name="T8" fmla="*/ 34 w 358"/>
                  <a:gd name="T9" fmla="*/ 280 h 300"/>
                  <a:gd name="T10" fmla="*/ 324 w 358"/>
                  <a:gd name="T11" fmla="*/ 280 h 300"/>
                  <a:gd name="T12" fmla="*/ 179 w 358"/>
                  <a:gd name="T13" fmla="*/ 39 h 300"/>
                  <a:gd name="T14" fmla="*/ 34 w 358"/>
                  <a:gd name="T15" fmla="*/ 28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8" h="300">
                    <a:moveTo>
                      <a:pt x="358" y="300"/>
                    </a:moveTo>
                    <a:lnTo>
                      <a:pt x="0" y="300"/>
                    </a:lnTo>
                    <a:lnTo>
                      <a:pt x="179" y="0"/>
                    </a:lnTo>
                    <a:lnTo>
                      <a:pt x="358" y="300"/>
                    </a:lnTo>
                    <a:close/>
                    <a:moveTo>
                      <a:pt x="34" y="280"/>
                    </a:moveTo>
                    <a:lnTo>
                      <a:pt x="324" y="280"/>
                    </a:lnTo>
                    <a:lnTo>
                      <a:pt x="179" y="39"/>
                    </a:lnTo>
                    <a:lnTo>
                      <a:pt x="34" y="2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78727">
                  <a:defRPr/>
                </a:pPr>
                <a:endParaRPr lang="en-US" sz="1730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35" name="Rectangle 21">
                <a:extLst>
                  <a:ext uri="{FF2B5EF4-FFF2-40B4-BE49-F238E27FC236}">
                    <a16:creationId xmlns:a16="http://schemas.microsoft.com/office/drawing/2014/main" id="{24DF78CE-DF57-4F1A-8F5A-42A63B0A67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1" y="2150"/>
                <a:ext cx="20" cy="118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78727">
                  <a:defRPr/>
                </a:pPr>
                <a:endParaRPr lang="en-US" sz="1730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36" name="Rectangle 22">
                <a:extLst>
                  <a:ext uri="{FF2B5EF4-FFF2-40B4-BE49-F238E27FC236}">
                    <a16:creationId xmlns:a16="http://schemas.microsoft.com/office/drawing/2014/main" id="{798E0E01-2708-4519-9CF6-5307E511E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1" y="2292"/>
                <a:ext cx="20" cy="2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78727">
                  <a:defRPr/>
                </a:pPr>
                <a:endParaRPr lang="en-US" sz="1730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DE00F98-662B-471C-8570-E91E3FEAD9C0}"/>
              </a:ext>
            </a:extLst>
          </p:cNvPr>
          <p:cNvGrpSpPr/>
          <p:nvPr/>
        </p:nvGrpSpPr>
        <p:grpSpPr>
          <a:xfrm>
            <a:off x="448213" y="2048364"/>
            <a:ext cx="5647788" cy="1764318"/>
            <a:chOff x="457200" y="1966895"/>
            <a:chExt cx="5761038" cy="1799696"/>
          </a:xfrm>
        </p:grpSpPr>
        <p:sp>
          <p:nvSpPr>
            <p:cNvPr id="140" name="Rectangle 24">
              <a:extLst>
                <a:ext uri="{FF2B5EF4-FFF2-40B4-BE49-F238E27FC236}">
                  <a16:creationId xmlns:a16="http://schemas.microsoft.com/office/drawing/2014/main" id="{E3433293-6A95-4B46-B195-7C677C35FF5C}"/>
                </a:ext>
              </a:extLst>
            </p:cNvPr>
            <p:cNvSpPr/>
            <p:nvPr/>
          </p:nvSpPr>
          <p:spPr>
            <a:xfrm>
              <a:off x="707619" y="2493979"/>
              <a:ext cx="5102872" cy="1272612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6" tIns="46632" rIns="91426" bIns="46632" numCol="2" spcCol="274320" anchor="ctr" anchorCtr="0" compatLnSpc="1">
              <a:noAutofit/>
            </a:bodyPr>
            <a:lstStyle/>
            <a:p>
              <a:pPr defTabSz="932295">
                <a:spcAft>
                  <a:spcPts val="588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kern="0" dirty="0">
                  <a:solidFill>
                    <a:srgbClr val="505050"/>
                  </a:solidFill>
                  <a:latin typeface="Segoe UI"/>
                </a:rPr>
                <a:t>Policy violations</a:t>
              </a:r>
            </a:p>
            <a:p>
              <a:pPr defTabSz="932295">
                <a:spcAft>
                  <a:spcPts val="588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kern="0" dirty="0">
                  <a:solidFill>
                    <a:srgbClr val="505050"/>
                  </a:solidFill>
                  <a:latin typeface="Segoe UI"/>
                </a:rPr>
                <a:t>Document access &amp; sharing</a:t>
              </a:r>
            </a:p>
            <a:p>
              <a:pPr defTabSz="932295">
                <a:spcAft>
                  <a:spcPts val="588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kern="0" dirty="0">
                  <a:solidFill>
                    <a:srgbClr val="505050"/>
                  </a:solidFill>
                  <a:latin typeface="Segoe UI"/>
                </a:rPr>
                <a:t>App usage</a:t>
              </a:r>
            </a:p>
            <a:p>
              <a:pPr defTabSz="932295">
                <a:spcAft>
                  <a:spcPts val="588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kern="0" dirty="0">
                  <a:solidFill>
                    <a:srgbClr val="505050"/>
                  </a:solidFill>
                  <a:latin typeface="Segoe UI"/>
                </a:rPr>
                <a:t>Anomalous activity</a:t>
              </a:r>
            </a:p>
            <a:p>
              <a:pPr defTabSz="932295">
                <a:spcAft>
                  <a:spcPts val="588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kern="0" dirty="0">
                  <a:solidFill>
                    <a:srgbClr val="505050"/>
                  </a:solidFill>
                  <a:latin typeface="Segoe UI"/>
                </a:rPr>
                <a:t>End-user overrides</a:t>
              </a:r>
            </a:p>
            <a:p>
              <a:pPr defTabSz="932295">
                <a:spcAft>
                  <a:spcPts val="588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kern="0" dirty="0">
                  <a:solidFill>
                    <a:srgbClr val="505050"/>
                  </a:solidFill>
                  <a:latin typeface="Segoe UI"/>
                </a:rPr>
                <a:t>False positives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C0C37EF-02D7-4FEE-BEB3-87AB3597EEFA}"/>
                </a:ext>
              </a:extLst>
            </p:cNvPr>
            <p:cNvGrpSpPr/>
            <p:nvPr/>
          </p:nvGrpSpPr>
          <p:grpSpPr>
            <a:xfrm>
              <a:off x="457200" y="2493979"/>
              <a:ext cx="217137" cy="217137"/>
              <a:chOff x="4680163" y="4626653"/>
              <a:chExt cx="159568" cy="159568"/>
            </a:xfrm>
            <a:solidFill>
              <a:schemeClr val="accent1"/>
            </a:solidFill>
          </p:grpSpPr>
          <p:sp>
            <p:nvSpPr>
              <p:cNvPr id="158" name="Freeform 1826">
                <a:extLst>
                  <a:ext uri="{FF2B5EF4-FFF2-40B4-BE49-F238E27FC236}">
                    <a16:creationId xmlns:a16="http://schemas.microsoft.com/office/drawing/2014/main" id="{D7315115-D08A-4154-BFA3-DF827FF423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223" y="4670827"/>
                <a:ext cx="87447" cy="71220"/>
              </a:xfrm>
              <a:custGeom>
                <a:avLst/>
                <a:gdLst>
                  <a:gd name="T0" fmla="*/ 36 w 97"/>
                  <a:gd name="T1" fmla="*/ 79 h 79"/>
                  <a:gd name="T2" fmla="*/ 0 w 97"/>
                  <a:gd name="T3" fmla="*/ 43 h 79"/>
                  <a:gd name="T4" fmla="*/ 12 w 97"/>
                  <a:gd name="T5" fmla="*/ 29 h 79"/>
                  <a:gd name="T6" fmla="*/ 36 w 97"/>
                  <a:gd name="T7" fmla="*/ 50 h 79"/>
                  <a:gd name="T8" fmla="*/ 85 w 97"/>
                  <a:gd name="T9" fmla="*/ 0 h 79"/>
                  <a:gd name="T10" fmla="*/ 97 w 97"/>
                  <a:gd name="T11" fmla="*/ 15 h 79"/>
                  <a:gd name="T12" fmla="*/ 36 w 97"/>
                  <a:gd name="T13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79">
                    <a:moveTo>
                      <a:pt x="36" y="79"/>
                    </a:moveTo>
                    <a:lnTo>
                      <a:pt x="0" y="43"/>
                    </a:lnTo>
                    <a:lnTo>
                      <a:pt x="12" y="29"/>
                    </a:lnTo>
                    <a:lnTo>
                      <a:pt x="36" y="50"/>
                    </a:lnTo>
                    <a:lnTo>
                      <a:pt x="85" y="0"/>
                    </a:lnTo>
                    <a:lnTo>
                      <a:pt x="97" y="15"/>
                    </a:lnTo>
                    <a:lnTo>
                      <a:pt x="36" y="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9" name="Freeform 1828">
                <a:extLst>
                  <a:ext uri="{FF2B5EF4-FFF2-40B4-BE49-F238E27FC236}">
                    <a16:creationId xmlns:a16="http://schemas.microsoft.com/office/drawing/2014/main" id="{298A9664-6507-49F6-AAD7-A5C57DF0DB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0163" y="4626653"/>
                <a:ext cx="159568" cy="159568"/>
              </a:xfrm>
              <a:custGeom>
                <a:avLst/>
                <a:gdLst>
                  <a:gd name="T0" fmla="*/ 38 w 75"/>
                  <a:gd name="T1" fmla="*/ 75 h 75"/>
                  <a:gd name="T2" fmla="*/ 0 w 75"/>
                  <a:gd name="T3" fmla="*/ 37 h 75"/>
                  <a:gd name="T4" fmla="*/ 38 w 75"/>
                  <a:gd name="T5" fmla="*/ 0 h 75"/>
                  <a:gd name="T6" fmla="*/ 75 w 75"/>
                  <a:gd name="T7" fmla="*/ 37 h 75"/>
                  <a:gd name="T8" fmla="*/ 38 w 75"/>
                  <a:gd name="T9" fmla="*/ 75 h 75"/>
                  <a:gd name="T10" fmla="*/ 38 w 75"/>
                  <a:gd name="T11" fmla="*/ 8 h 75"/>
                  <a:gd name="T12" fmla="*/ 8 w 75"/>
                  <a:gd name="T13" fmla="*/ 37 h 75"/>
                  <a:gd name="T14" fmla="*/ 38 w 75"/>
                  <a:gd name="T15" fmla="*/ 67 h 75"/>
                  <a:gd name="T16" fmla="*/ 67 w 75"/>
                  <a:gd name="T17" fmla="*/ 37 h 75"/>
                  <a:gd name="T18" fmla="*/ 38 w 75"/>
                  <a:gd name="T19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75">
                    <a:moveTo>
                      <a:pt x="38" y="75"/>
                    </a:moveTo>
                    <a:cubicBezTo>
                      <a:pt x="17" y="75"/>
                      <a:pt x="0" y="58"/>
                      <a:pt x="0" y="37"/>
                    </a:cubicBezTo>
                    <a:cubicBezTo>
                      <a:pt x="0" y="16"/>
                      <a:pt x="17" y="0"/>
                      <a:pt x="38" y="0"/>
                    </a:cubicBezTo>
                    <a:cubicBezTo>
                      <a:pt x="58" y="0"/>
                      <a:pt x="75" y="16"/>
                      <a:pt x="75" y="37"/>
                    </a:cubicBezTo>
                    <a:cubicBezTo>
                      <a:pt x="75" y="58"/>
                      <a:pt x="58" y="75"/>
                      <a:pt x="38" y="75"/>
                    </a:cubicBezTo>
                    <a:close/>
                    <a:moveTo>
                      <a:pt x="38" y="8"/>
                    </a:moveTo>
                    <a:cubicBezTo>
                      <a:pt x="21" y="8"/>
                      <a:pt x="8" y="21"/>
                      <a:pt x="8" y="37"/>
                    </a:cubicBezTo>
                    <a:cubicBezTo>
                      <a:pt x="8" y="53"/>
                      <a:pt x="21" y="67"/>
                      <a:pt x="38" y="67"/>
                    </a:cubicBezTo>
                    <a:cubicBezTo>
                      <a:pt x="54" y="67"/>
                      <a:pt x="67" y="53"/>
                      <a:pt x="67" y="37"/>
                    </a:cubicBezTo>
                    <a:cubicBezTo>
                      <a:pt x="67" y="21"/>
                      <a:pt x="54" y="8"/>
                      <a:pt x="38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FAF9D6D-0BE7-4DB3-B6BE-40C42C2E8D6B}"/>
                </a:ext>
              </a:extLst>
            </p:cNvPr>
            <p:cNvGrpSpPr/>
            <p:nvPr/>
          </p:nvGrpSpPr>
          <p:grpSpPr>
            <a:xfrm>
              <a:off x="457200" y="2870036"/>
              <a:ext cx="217137" cy="217137"/>
              <a:chOff x="4680163" y="4626653"/>
              <a:chExt cx="159568" cy="159568"/>
            </a:xfrm>
            <a:solidFill>
              <a:schemeClr val="accent1"/>
            </a:solidFill>
          </p:grpSpPr>
          <p:sp>
            <p:nvSpPr>
              <p:cNvPr id="156" name="Freeform 1826">
                <a:extLst>
                  <a:ext uri="{FF2B5EF4-FFF2-40B4-BE49-F238E27FC236}">
                    <a16:creationId xmlns:a16="http://schemas.microsoft.com/office/drawing/2014/main" id="{8E18E736-F1DD-467B-A3DD-C9F555F912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223" y="4670827"/>
                <a:ext cx="87447" cy="71220"/>
              </a:xfrm>
              <a:custGeom>
                <a:avLst/>
                <a:gdLst>
                  <a:gd name="T0" fmla="*/ 36 w 97"/>
                  <a:gd name="T1" fmla="*/ 79 h 79"/>
                  <a:gd name="T2" fmla="*/ 0 w 97"/>
                  <a:gd name="T3" fmla="*/ 43 h 79"/>
                  <a:gd name="T4" fmla="*/ 12 w 97"/>
                  <a:gd name="T5" fmla="*/ 29 h 79"/>
                  <a:gd name="T6" fmla="*/ 36 w 97"/>
                  <a:gd name="T7" fmla="*/ 50 h 79"/>
                  <a:gd name="T8" fmla="*/ 85 w 97"/>
                  <a:gd name="T9" fmla="*/ 0 h 79"/>
                  <a:gd name="T10" fmla="*/ 97 w 97"/>
                  <a:gd name="T11" fmla="*/ 15 h 79"/>
                  <a:gd name="T12" fmla="*/ 36 w 97"/>
                  <a:gd name="T13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79">
                    <a:moveTo>
                      <a:pt x="36" y="79"/>
                    </a:moveTo>
                    <a:lnTo>
                      <a:pt x="0" y="43"/>
                    </a:lnTo>
                    <a:lnTo>
                      <a:pt x="12" y="29"/>
                    </a:lnTo>
                    <a:lnTo>
                      <a:pt x="36" y="50"/>
                    </a:lnTo>
                    <a:lnTo>
                      <a:pt x="85" y="0"/>
                    </a:lnTo>
                    <a:lnTo>
                      <a:pt x="97" y="15"/>
                    </a:lnTo>
                    <a:lnTo>
                      <a:pt x="36" y="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7" name="Freeform 1828">
                <a:extLst>
                  <a:ext uri="{FF2B5EF4-FFF2-40B4-BE49-F238E27FC236}">
                    <a16:creationId xmlns:a16="http://schemas.microsoft.com/office/drawing/2014/main" id="{58D860ED-5C94-43F0-9067-2F805D18F6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0163" y="4626653"/>
                <a:ext cx="159568" cy="159568"/>
              </a:xfrm>
              <a:custGeom>
                <a:avLst/>
                <a:gdLst>
                  <a:gd name="T0" fmla="*/ 38 w 75"/>
                  <a:gd name="T1" fmla="*/ 75 h 75"/>
                  <a:gd name="T2" fmla="*/ 0 w 75"/>
                  <a:gd name="T3" fmla="*/ 37 h 75"/>
                  <a:gd name="T4" fmla="*/ 38 w 75"/>
                  <a:gd name="T5" fmla="*/ 0 h 75"/>
                  <a:gd name="T6" fmla="*/ 75 w 75"/>
                  <a:gd name="T7" fmla="*/ 37 h 75"/>
                  <a:gd name="T8" fmla="*/ 38 w 75"/>
                  <a:gd name="T9" fmla="*/ 75 h 75"/>
                  <a:gd name="T10" fmla="*/ 38 w 75"/>
                  <a:gd name="T11" fmla="*/ 8 h 75"/>
                  <a:gd name="T12" fmla="*/ 8 w 75"/>
                  <a:gd name="T13" fmla="*/ 37 h 75"/>
                  <a:gd name="T14" fmla="*/ 38 w 75"/>
                  <a:gd name="T15" fmla="*/ 67 h 75"/>
                  <a:gd name="T16" fmla="*/ 67 w 75"/>
                  <a:gd name="T17" fmla="*/ 37 h 75"/>
                  <a:gd name="T18" fmla="*/ 38 w 75"/>
                  <a:gd name="T19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75">
                    <a:moveTo>
                      <a:pt x="38" y="75"/>
                    </a:moveTo>
                    <a:cubicBezTo>
                      <a:pt x="17" y="75"/>
                      <a:pt x="0" y="58"/>
                      <a:pt x="0" y="37"/>
                    </a:cubicBezTo>
                    <a:cubicBezTo>
                      <a:pt x="0" y="16"/>
                      <a:pt x="17" y="0"/>
                      <a:pt x="38" y="0"/>
                    </a:cubicBezTo>
                    <a:cubicBezTo>
                      <a:pt x="58" y="0"/>
                      <a:pt x="75" y="16"/>
                      <a:pt x="75" y="37"/>
                    </a:cubicBezTo>
                    <a:cubicBezTo>
                      <a:pt x="75" y="58"/>
                      <a:pt x="58" y="75"/>
                      <a:pt x="38" y="75"/>
                    </a:cubicBezTo>
                    <a:close/>
                    <a:moveTo>
                      <a:pt x="38" y="8"/>
                    </a:moveTo>
                    <a:cubicBezTo>
                      <a:pt x="21" y="8"/>
                      <a:pt x="8" y="21"/>
                      <a:pt x="8" y="37"/>
                    </a:cubicBezTo>
                    <a:cubicBezTo>
                      <a:pt x="8" y="53"/>
                      <a:pt x="21" y="67"/>
                      <a:pt x="38" y="67"/>
                    </a:cubicBezTo>
                    <a:cubicBezTo>
                      <a:pt x="54" y="67"/>
                      <a:pt x="67" y="53"/>
                      <a:pt x="67" y="37"/>
                    </a:cubicBezTo>
                    <a:cubicBezTo>
                      <a:pt x="67" y="21"/>
                      <a:pt x="54" y="8"/>
                      <a:pt x="38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18983C6-D5EF-4E36-98FF-197D1D2A6874}"/>
                </a:ext>
              </a:extLst>
            </p:cNvPr>
            <p:cNvGrpSpPr/>
            <p:nvPr/>
          </p:nvGrpSpPr>
          <p:grpSpPr>
            <a:xfrm>
              <a:off x="457200" y="3487681"/>
              <a:ext cx="217137" cy="217137"/>
              <a:chOff x="4680163" y="4626653"/>
              <a:chExt cx="159568" cy="159568"/>
            </a:xfrm>
            <a:solidFill>
              <a:schemeClr val="accent1"/>
            </a:solidFill>
          </p:grpSpPr>
          <p:sp>
            <p:nvSpPr>
              <p:cNvPr id="154" name="Freeform 1826">
                <a:extLst>
                  <a:ext uri="{FF2B5EF4-FFF2-40B4-BE49-F238E27FC236}">
                    <a16:creationId xmlns:a16="http://schemas.microsoft.com/office/drawing/2014/main" id="{DFDEDB8C-C957-4DBF-BB33-58108024E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223" y="4670827"/>
                <a:ext cx="87447" cy="71220"/>
              </a:xfrm>
              <a:custGeom>
                <a:avLst/>
                <a:gdLst>
                  <a:gd name="T0" fmla="*/ 36 w 97"/>
                  <a:gd name="T1" fmla="*/ 79 h 79"/>
                  <a:gd name="T2" fmla="*/ 0 w 97"/>
                  <a:gd name="T3" fmla="*/ 43 h 79"/>
                  <a:gd name="T4" fmla="*/ 12 w 97"/>
                  <a:gd name="T5" fmla="*/ 29 h 79"/>
                  <a:gd name="T6" fmla="*/ 36 w 97"/>
                  <a:gd name="T7" fmla="*/ 50 h 79"/>
                  <a:gd name="T8" fmla="*/ 85 w 97"/>
                  <a:gd name="T9" fmla="*/ 0 h 79"/>
                  <a:gd name="T10" fmla="*/ 97 w 97"/>
                  <a:gd name="T11" fmla="*/ 15 h 79"/>
                  <a:gd name="T12" fmla="*/ 36 w 97"/>
                  <a:gd name="T13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79">
                    <a:moveTo>
                      <a:pt x="36" y="79"/>
                    </a:moveTo>
                    <a:lnTo>
                      <a:pt x="0" y="43"/>
                    </a:lnTo>
                    <a:lnTo>
                      <a:pt x="12" y="29"/>
                    </a:lnTo>
                    <a:lnTo>
                      <a:pt x="36" y="50"/>
                    </a:lnTo>
                    <a:lnTo>
                      <a:pt x="85" y="0"/>
                    </a:lnTo>
                    <a:lnTo>
                      <a:pt x="97" y="15"/>
                    </a:lnTo>
                    <a:lnTo>
                      <a:pt x="36" y="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5" name="Freeform 1828">
                <a:extLst>
                  <a:ext uri="{FF2B5EF4-FFF2-40B4-BE49-F238E27FC236}">
                    <a16:creationId xmlns:a16="http://schemas.microsoft.com/office/drawing/2014/main" id="{DD37D1F6-844B-47B9-A4FD-812F833D8F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0163" y="4626653"/>
                <a:ext cx="159568" cy="159568"/>
              </a:xfrm>
              <a:custGeom>
                <a:avLst/>
                <a:gdLst>
                  <a:gd name="T0" fmla="*/ 38 w 75"/>
                  <a:gd name="T1" fmla="*/ 75 h 75"/>
                  <a:gd name="T2" fmla="*/ 0 w 75"/>
                  <a:gd name="T3" fmla="*/ 37 h 75"/>
                  <a:gd name="T4" fmla="*/ 38 w 75"/>
                  <a:gd name="T5" fmla="*/ 0 h 75"/>
                  <a:gd name="T6" fmla="*/ 75 w 75"/>
                  <a:gd name="T7" fmla="*/ 37 h 75"/>
                  <a:gd name="T8" fmla="*/ 38 w 75"/>
                  <a:gd name="T9" fmla="*/ 75 h 75"/>
                  <a:gd name="T10" fmla="*/ 38 w 75"/>
                  <a:gd name="T11" fmla="*/ 8 h 75"/>
                  <a:gd name="T12" fmla="*/ 8 w 75"/>
                  <a:gd name="T13" fmla="*/ 37 h 75"/>
                  <a:gd name="T14" fmla="*/ 38 w 75"/>
                  <a:gd name="T15" fmla="*/ 67 h 75"/>
                  <a:gd name="T16" fmla="*/ 67 w 75"/>
                  <a:gd name="T17" fmla="*/ 37 h 75"/>
                  <a:gd name="T18" fmla="*/ 38 w 75"/>
                  <a:gd name="T19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75">
                    <a:moveTo>
                      <a:pt x="38" y="75"/>
                    </a:moveTo>
                    <a:cubicBezTo>
                      <a:pt x="17" y="75"/>
                      <a:pt x="0" y="58"/>
                      <a:pt x="0" y="37"/>
                    </a:cubicBezTo>
                    <a:cubicBezTo>
                      <a:pt x="0" y="16"/>
                      <a:pt x="17" y="0"/>
                      <a:pt x="38" y="0"/>
                    </a:cubicBezTo>
                    <a:cubicBezTo>
                      <a:pt x="58" y="0"/>
                      <a:pt x="75" y="16"/>
                      <a:pt x="75" y="37"/>
                    </a:cubicBezTo>
                    <a:cubicBezTo>
                      <a:pt x="75" y="58"/>
                      <a:pt x="58" y="75"/>
                      <a:pt x="38" y="75"/>
                    </a:cubicBezTo>
                    <a:close/>
                    <a:moveTo>
                      <a:pt x="38" y="8"/>
                    </a:moveTo>
                    <a:cubicBezTo>
                      <a:pt x="21" y="8"/>
                      <a:pt x="8" y="21"/>
                      <a:pt x="8" y="37"/>
                    </a:cubicBezTo>
                    <a:cubicBezTo>
                      <a:pt x="8" y="53"/>
                      <a:pt x="21" y="67"/>
                      <a:pt x="38" y="67"/>
                    </a:cubicBezTo>
                    <a:cubicBezTo>
                      <a:pt x="54" y="67"/>
                      <a:pt x="67" y="53"/>
                      <a:pt x="67" y="37"/>
                    </a:cubicBezTo>
                    <a:cubicBezTo>
                      <a:pt x="67" y="21"/>
                      <a:pt x="54" y="8"/>
                      <a:pt x="38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EB7DC5F5-574D-4D03-B584-24EB9E64019A}"/>
                </a:ext>
              </a:extLst>
            </p:cNvPr>
            <p:cNvGrpSpPr/>
            <p:nvPr/>
          </p:nvGrpSpPr>
          <p:grpSpPr>
            <a:xfrm>
              <a:off x="3118894" y="2493979"/>
              <a:ext cx="217137" cy="217137"/>
              <a:chOff x="4680163" y="4626653"/>
              <a:chExt cx="159568" cy="159568"/>
            </a:xfrm>
            <a:solidFill>
              <a:schemeClr val="accent1"/>
            </a:solidFill>
          </p:grpSpPr>
          <p:sp>
            <p:nvSpPr>
              <p:cNvPr id="152" name="Freeform 1826">
                <a:extLst>
                  <a:ext uri="{FF2B5EF4-FFF2-40B4-BE49-F238E27FC236}">
                    <a16:creationId xmlns:a16="http://schemas.microsoft.com/office/drawing/2014/main" id="{EB0BE7AA-3A5E-4CA1-A12D-BBF8FEC46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223" y="4670827"/>
                <a:ext cx="87447" cy="71220"/>
              </a:xfrm>
              <a:custGeom>
                <a:avLst/>
                <a:gdLst>
                  <a:gd name="T0" fmla="*/ 36 w 97"/>
                  <a:gd name="T1" fmla="*/ 79 h 79"/>
                  <a:gd name="T2" fmla="*/ 0 w 97"/>
                  <a:gd name="T3" fmla="*/ 43 h 79"/>
                  <a:gd name="T4" fmla="*/ 12 w 97"/>
                  <a:gd name="T5" fmla="*/ 29 h 79"/>
                  <a:gd name="T6" fmla="*/ 36 w 97"/>
                  <a:gd name="T7" fmla="*/ 50 h 79"/>
                  <a:gd name="T8" fmla="*/ 85 w 97"/>
                  <a:gd name="T9" fmla="*/ 0 h 79"/>
                  <a:gd name="T10" fmla="*/ 97 w 97"/>
                  <a:gd name="T11" fmla="*/ 15 h 79"/>
                  <a:gd name="T12" fmla="*/ 36 w 97"/>
                  <a:gd name="T13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79">
                    <a:moveTo>
                      <a:pt x="36" y="79"/>
                    </a:moveTo>
                    <a:lnTo>
                      <a:pt x="0" y="43"/>
                    </a:lnTo>
                    <a:lnTo>
                      <a:pt x="12" y="29"/>
                    </a:lnTo>
                    <a:lnTo>
                      <a:pt x="36" y="50"/>
                    </a:lnTo>
                    <a:lnTo>
                      <a:pt x="85" y="0"/>
                    </a:lnTo>
                    <a:lnTo>
                      <a:pt x="97" y="15"/>
                    </a:lnTo>
                    <a:lnTo>
                      <a:pt x="36" y="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3" name="Freeform 1828">
                <a:extLst>
                  <a:ext uri="{FF2B5EF4-FFF2-40B4-BE49-F238E27FC236}">
                    <a16:creationId xmlns:a16="http://schemas.microsoft.com/office/drawing/2014/main" id="{5859234A-D289-4FB7-9967-DD1A8ACF5D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0163" y="4626653"/>
                <a:ext cx="159568" cy="159568"/>
              </a:xfrm>
              <a:custGeom>
                <a:avLst/>
                <a:gdLst>
                  <a:gd name="T0" fmla="*/ 38 w 75"/>
                  <a:gd name="T1" fmla="*/ 75 h 75"/>
                  <a:gd name="T2" fmla="*/ 0 w 75"/>
                  <a:gd name="T3" fmla="*/ 37 h 75"/>
                  <a:gd name="T4" fmla="*/ 38 w 75"/>
                  <a:gd name="T5" fmla="*/ 0 h 75"/>
                  <a:gd name="T6" fmla="*/ 75 w 75"/>
                  <a:gd name="T7" fmla="*/ 37 h 75"/>
                  <a:gd name="T8" fmla="*/ 38 w 75"/>
                  <a:gd name="T9" fmla="*/ 75 h 75"/>
                  <a:gd name="T10" fmla="*/ 38 w 75"/>
                  <a:gd name="T11" fmla="*/ 8 h 75"/>
                  <a:gd name="T12" fmla="*/ 8 w 75"/>
                  <a:gd name="T13" fmla="*/ 37 h 75"/>
                  <a:gd name="T14" fmla="*/ 38 w 75"/>
                  <a:gd name="T15" fmla="*/ 67 h 75"/>
                  <a:gd name="T16" fmla="*/ 67 w 75"/>
                  <a:gd name="T17" fmla="*/ 37 h 75"/>
                  <a:gd name="T18" fmla="*/ 38 w 75"/>
                  <a:gd name="T19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75">
                    <a:moveTo>
                      <a:pt x="38" y="75"/>
                    </a:moveTo>
                    <a:cubicBezTo>
                      <a:pt x="17" y="75"/>
                      <a:pt x="0" y="58"/>
                      <a:pt x="0" y="37"/>
                    </a:cubicBezTo>
                    <a:cubicBezTo>
                      <a:pt x="0" y="16"/>
                      <a:pt x="17" y="0"/>
                      <a:pt x="38" y="0"/>
                    </a:cubicBezTo>
                    <a:cubicBezTo>
                      <a:pt x="58" y="0"/>
                      <a:pt x="75" y="16"/>
                      <a:pt x="75" y="37"/>
                    </a:cubicBezTo>
                    <a:cubicBezTo>
                      <a:pt x="75" y="58"/>
                      <a:pt x="58" y="75"/>
                      <a:pt x="38" y="75"/>
                    </a:cubicBezTo>
                    <a:close/>
                    <a:moveTo>
                      <a:pt x="38" y="8"/>
                    </a:moveTo>
                    <a:cubicBezTo>
                      <a:pt x="21" y="8"/>
                      <a:pt x="8" y="21"/>
                      <a:pt x="8" y="37"/>
                    </a:cubicBezTo>
                    <a:cubicBezTo>
                      <a:pt x="8" y="53"/>
                      <a:pt x="21" y="67"/>
                      <a:pt x="38" y="67"/>
                    </a:cubicBezTo>
                    <a:cubicBezTo>
                      <a:pt x="54" y="67"/>
                      <a:pt x="67" y="53"/>
                      <a:pt x="67" y="37"/>
                    </a:cubicBezTo>
                    <a:cubicBezTo>
                      <a:pt x="67" y="21"/>
                      <a:pt x="54" y="8"/>
                      <a:pt x="38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0B90EDCC-2902-43AB-AE7C-915A35EEDFD5}"/>
                </a:ext>
              </a:extLst>
            </p:cNvPr>
            <p:cNvGrpSpPr/>
            <p:nvPr/>
          </p:nvGrpSpPr>
          <p:grpSpPr>
            <a:xfrm>
              <a:off x="3118894" y="2851374"/>
              <a:ext cx="217137" cy="217137"/>
              <a:chOff x="4680163" y="4626653"/>
              <a:chExt cx="159568" cy="159568"/>
            </a:xfrm>
            <a:solidFill>
              <a:schemeClr val="accent1"/>
            </a:solidFill>
          </p:grpSpPr>
          <p:sp>
            <p:nvSpPr>
              <p:cNvPr id="150" name="Freeform 1826">
                <a:extLst>
                  <a:ext uri="{FF2B5EF4-FFF2-40B4-BE49-F238E27FC236}">
                    <a16:creationId xmlns:a16="http://schemas.microsoft.com/office/drawing/2014/main" id="{4CCF46C2-38E6-4EA7-92F0-910790A8B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223" y="4670827"/>
                <a:ext cx="87447" cy="71220"/>
              </a:xfrm>
              <a:custGeom>
                <a:avLst/>
                <a:gdLst>
                  <a:gd name="T0" fmla="*/ 36 w 97"/>
                  <a:gd name="T1" fmla="*/ 79 h 79"/>
                  <a:gd name="T2" fmla="*/ 0 w 97"/>
                  <a:gd name="T3" fmla="*/ 43 h 79"/>
                  <a:gd name="T4" fmla="*/ 12 w 97"/>
                  <a:gd name="T5" fmla="*/ 29 h 79"/>
                  <a:gd name="T6" fmla="*/ 36 w 97"/>
                  <a:gd name="T7" fmla="*/ 50 h 79"/>
                  <a:gd name="T8" fmla="*/ 85 w 97"/>
                  <a:gd name="T9" fmla="*/ 0 h 79"/>
                  <a:gd name="T10" fmla="*/ 97 w 97"/>
                  <a:gd name="T11" fmla="*/ 15 h 79"/>
                  <a:gd name="T12" fmla="*/ 36 w 97"/>
                  <a:gd name="T13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79">
                    <a:moveTo>
                      <a:pt x="36" y="79"/>
                    </a:moveTo>
                    <a:lnTo>
                      <a:pt x="0" y="43"/>
                    </a:lnTo>
                    <a:lnTo>
                      <a:pt x="12" y="29"/>
                    </a:lnTo>
                    <a:lnTo>
                      <a:pt x="36" y="50"/>
                    </a:lnTo>
                    <a:lnTo>
                      <a:pt x="85" y="0"/>
                    </a:lnTo>
                    <a:lnTo>
                      <a:pt x="97" y="15"/>
                    </a:lnTo>
                    <a:lnTo>
                      <a:pt x="36" y="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1" name="Freeform 1828">
                <a:extLst>
                  <a:ext uri="{FF2B5EF4-FFF2-40B4-BE49-F238E27FC236}">
                    <a16:creationId xmlns:a16="http://schemas.microsoft.com/office/drawing/2014/main" id="{576471E2-C9E2-4AB5-9ABD-7C9D29D749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0163" y="4626653"/>
                <a:ext cx="159568" cy="159568"/>
              </a:xfrm>
              <a:custGeom>
                <a:avLst/>
                <a:gdLst>
                  <a:gd name="T0" fmla="*/ 38 w 75"/>
                  <a:gd name="T1" fmla="*/ 75 h 75"/>
                  <a:gd name="T2" fmla="*/ 0 w 75"/>
                  <a:gd name="T3" fmla="*/ 37 h 75"/>
                  <a:gd name="T4" fmla="*/ 38 w 75"/>
                  <a:gd name="T5" fmla="*/ 0 h 75"/>
                  <a:gd name="T6" fmla="*/ 75 w 75"/>
                  <a:gd name="T7" fmla="*/ 37 h 75"/>
                  <a:gd name="T8" fmla="*/ 38 w 75"/>
                  <a:gd name="T9" fmla="*/ 75 h 75"/>
                  <a:gd name="T10" fmla="*/ 38 w 75"/>
                  <a:gd name="T11" fmla="*/ 8 h 75"/>
                  <a:gd name="T12" fmla="*/ 8 w 75"/>
                  <a:gd name="T13" fmla="*/ 37 h 75"/>
                  <a:gd name="T14" fmla="*/ 38 w 75"/>
                  <a:gd name="T15" fmla="*/ 67 h 75"/>
                  <a:gd name="T16" fmla="*/ 67 w 75"/>
                  <a:gd name="T17" fmla="*/ 37 h 75"/>
                  <a:gd name="T18" fmla="*/ 38 w 75"/>
                  <a:gd name="T19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75">
                    <a:moveTo>
                      <a:pt x="38" y="75"/>
                    </a:moveTo>
                    <a:cubicBezTo>
                      <a:pt x="17" y="75"/>
                      <a:pt x="0" y="58"/>
                      <a:pt x="0" y="37"/>
                    </a:cubicBezTo>
                    <a:cubicBezTo>
                      <a:pt x="0" y="16"/>
                      <a:pt x="17" y="0"/>
                      <a:pt x="38" y="0"/>
                    </a:cubicBezTo>
                    <a:cubicBezTo>
                      <a:pt x="58" y="0"/>
                      <a:pt x="75" y="16"/>
                      <a:pt x="75" y="37"/>
                    </a:cubicBezTo>
                    <a:cubicBezTo>
                      <a:pt x="75" y="58"/>
                      <a:pt x="58" y="75"/>
                      <a:pt x="38" y="75"/>
                    </a:cubicBezTo>
                    <a:close/>
                    <a:moveTo>
                      <a:pt x="38" y="8"/>
                    </a:moveTo>
                    <a:cubicBezTo>
                      <a:pt x="21" y="8"/>
                      <a:pt x="8" y="21"/>
                      <a:pt x="8" y="37"/>
                    </a:cubicBezTo>
                    <a:cubicBezTo>
                      <a:pt x="8" y="53"/>
                      <a:pt x="21" y="67"/>
                      <a:pt x="38" y="67"/>
                    </a:cubicBezTo>
                    <a:cubicBezTo>
                      <a:pt x="54" y="67"/>
                      <a:pt x="67" y="53"/>
                      <a:pt x="67" y="37"/>
                    </a:cubicBezTo>
                    <a:cubicBezTo>
                      <a:pt x="67" y="21"/>
                      <a:pt x="54" y="8"/>
                      <a:pt x="38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E4DAEEE-7C48-4B62-BCE6-2BD9EC96B353}"/>
                </a:ext>
              </a:extLst>
            </p:cNvPr>
            <p:cNvGrpSpPr/>
            <p:nvPr/>
          </p:nvGrpSpPr>
          <p:grpSpPr>
            <a:xfrm>
              <a:off x="3118894" y="3208769"/>
              <a:ext cx="217137" cy="217137"/>
              <a:chOff x="4680163" y="4626653"/>
              <a:chExt cx="159568" cy="159568"/>
            </a:xfrm>
            <a:solidFill>
              <a:schemeClr val="accent1"/>
            </a:solidFill>
          </p:grpSpPr>
          <p:sp>
            <p:nvSpPr>
              <p:cNvPr id="148" name="Freeform 1826">
                <a:extLst>
                  <a:ext uri="{FF2B5EF4-FFF2-40B4-BE49-F238E27FC236}">
                    <a16:creationId xmlns:a16="http://schemas.microsoft.com/office/drawing/2014/main" id="{8C6369DA-02F1-4CBD-A1AB-EA7481DDA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223" y="4670827"/>
                <a:ext cx="87447" cy="71220"/>
              </a:xfrm>
              <a:custGeom>
                <a:avLst/>
                <a:gdLst>
                  <a:gd name="T0" fmla="*/ 36 w 97"/>
                  <a:gd name="T1" fmla="*/ 79 h 79"/>
                  <a:gd name="T2" fmla="*/ 0 w 97"/>
                  <a:gd name="T3" fmla="*/ 43 h 79"/>
                  <a:gd name="T4" fmla="*/ 12 w 97"/>
                  <a:gd name="T5" fmla="*/ 29 h 79"/>
                  <a:gd name="T6" fmla="*/ 36 w 97"/>
                  <a:gd name="T7" fmla="*/ 50 h 79"/>
                  <a:gd name="T8" fmla="*/ 85 w 97"/>
                  <a:gd name="T9" fmla="*/ 0 h 79"/>
                  <a:gd name="T10" fmla="*/ 97 w 97"/>
                  <a:gd name="T11" fmla="*/ 15 h 79"/>
                  <a:gd name="T12" fmla="*/ 36 w 97"/>
                  <a:gd name="T13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79">
                    <a:moveTo>
                      <a:pt x="36" y="79"/>
                    </a:moveTo>
                    <a:lnTo>
                      <a:pt x="0" y="43"/>
                    </a:lnTo>
                    <a:lnTo>
                      <a:pt x="12" y="29"/>
                    </a:lnTo>
                    <a:lnTo>
                      <a:pt x="36" y="50"/>
                    </a:lnTo>
                    <a:lnTo>
                      <a:pt x="85" y="0"/>
                    </a:lnTo>
                    <a:lnTo>
                      <a:pt x="97" y="15"/>
                    </a:lnTo>
                    <a:lnTo>
                      <a:pt x="36" y="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9" name="Freeform 1828">
                <a:extLst>
                  <a:ext uri="{FF2B5EF4-FFF2-40B4-BE49-F238E27FC236}">
                    <a16:creationId xmlns:a16="http://schemas.microsoft.com/office/drawing/2014/main" id="{90AF2D48-1853-4EA4-9B46-B578CD4E8F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0163" y="4626653"/>
                <a:ext cx="159568" cy="159568"/>
              </a:xfrm>
              <a:custGeom>
                <a:avLst/>
                <a:gdLst>
                  <a:gd name="T0" fmla="*/ 38 w 75"/>
                  <a:gd name="T1" fmla="*/ 75 h 75"/>
                  <a:gd name="T2" fmla="*/ 0 w 75"/>
                  <a:gd name="T3" fmla="*/ 37 h 75"/>
                  <a:gd name="T4" fmla="*/ 38 w 75"/>
                  <a:gd name="T5" fmla="*/ 0 h 75"/>
                  <a:gd name="T6" fmla="*/ 75 w 75"/>
                  <a:gd name="T7" fmla="*/ 37 h 75"/>
                  <a:gd name="T8" fmla="*/ 38 w 75"/>
                  <a:gd name="T9" fmla="*/ 75 h 75"/>
                  <a:gd name="T10" fmla="*/ 38 w 75"/>
                  <a:gd name="T11" fmla="*/ 8 h 75"/>
                  <a:gd name="T12" fmla="*/ 8 w 75"/>
                  <a:gd name="T13" fmla="*/ 37 h 75"/>
                  <a:gd name="T14" fmla="*/ 38 w 75"/>
                  <a:gd name="T15" fmla="*/ 67 h 75"/>
                  <a:gd name="T16" fmla="*/ 67 w 75"/>
                  <a:gd name="T17" fmla="*/ 37 h 75"/>
                  <a:gd name="T18" fmla="*/ 38 w 75"/>
                  <a:gd name="T19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75">
                    <a:moveTo>
                      <a:pt x="38" y="75"/>
                    </a:moveTo>
                    <a:cubicBezTo>
                      <a:pt x="17" y="75"/>
                      <a:pt x="0" y="58"/>
                      <a:pt x="0" y="37"/>
                    </a:cubicBezTo>
                    <a:cubicBezTo>
                      <a:pt x="0" y="16"/>
                      <a:pt x="17" y="0"/>
                      <a:pt x="38" y="0"/>
                    </a:cubicBezTo>
                    <a:cubicBezTo>
                      <a:pt x="58" y="0"/>
                      <a:pt x="75" y="16"/>
                      <a:pt x="75" y="37"/>
                    </a:cubicBezTo>
                    <a:cubicBezTo>
                      <a:pt x="75" y="58"/>
                      <a:pt x="58" y="75"/>
                      <a:pt x="38" y="75"/>
                    </a:cubicBezTo>
                    <a:close/>
                    <a:moveTo>
                      <a:pt x="38" y="8"/>
                    </a:moveTo>
                    <a:cubicBezTo>
                      <a:pt x="21" y="8"/>
                      <a:pt x="8" y="21"/>
                      <a:pt x="8" y="37"/>
                    </a:cubicBezTo>
                    <a:cubicBezTo>
                      <a:pt x="8" y="53"/>
                      <a:pt x="21" y="67"/>
                      <a:pt x="38" y="67"/>
                    </a:cubicBezTo>
                    <a:cubicBezTo>
                      <a:pt x="54" y="67"/>
                      <a:pt x="67" y="53"/>
                      <a:pt x="67" y="37"/>
                    </a:cubicBezTo>
                    <a:cubicBezTo>
                      <a:pt x="67" y="21"/>
                      <a:pt x="54" y="8"/>
                      <a:pt x="38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736F8CE-E5B7-4717-8CF5-698523242542}"/>
                </a:ext>
              </a:extLst>
            </p:cNvPr>
            <p:cNvSpPr txBox="1"/>
            <p:nvPr/>
          </p:nvSpPr>
          <p:spPr>
            <a:xfrm>
              <a:off x="457200" y="1966895"/>
              <a:ext cx="5761038" cy="465340"/>
            </a:xfrm>
            <a:prstGeom prst="rect">
              <a:avLst/>
            </a:prstGeom>
            <a:noFill/>
          </p:spPr>
          <p:txBody>
            <a:bodyPr wrap="square" lIns="0" tIns="91427" rIns="91427" bIns="91427" rtlCol="0">
              <a:spAutoFit/>
            </a:bodyPr>
            <a:lstStyle/>
            <a:p>
              <a:pPr defTabSz="932295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765" b="1" kern="0" dirty="0">
                  <a:solidFill>
                    <a:srgbClr val="505050"/>
                  </a:solidFill>
                  <a:latin typeface="Segoe UI"/>
                </a:rPr>
                <a:t>Visibility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1F0D0AB-7C91-4A77-A365-D89051296472}"/>
              </a:ext>
            </a:extLst>
          </p:cNvPr>
          <p:cNvGrpSpPr/>
          <p:nvPr/>
        </p:nvGrpSpPr>
        <p:grpSpPr>
          <a:xfrm>
            <a:off x="448213" y="4581332"/>
            <a:ext cx="5647788" cy="1738169"/>
            <a:chOff x="457200" y="4259130"/>
            <a:chExt cx="5761038" cy="1773023"/>
          </a:xfrm>
        </p:grpSpPr>
        <p:sp>
          <p:nvSpPr>
            <p:cNvPr id="161" name="Rectangle 25">
              <a:extLst>
                <a:ext uri="{FF2B5EF4-FFF2-40B4-BE49-F238E27FC236}">
                  <a16:creationId xmlns:a16="http://schemas.microsoft.com/office/drawing/2014/main" id="{FD475B12-D2EA-437D-B41E-DCE22168AEFE}"/>
                </a:ext>
              </a:extLst>
            </p:cNvPr>
            <p:cNvSpPr/>
            <p:nvPr/>
          </p:nvSpPr>
          <p:spPr>
            <a:xfrm>
              <a:off x="707619" y="4707816"/>
              <a:ext cx="5102872" cy="1324337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26" tIns="46632" rIns="91426" bIns="46632" numCol="2" spcCol="274320" anchor="ctr" anchorCtr="0" compatLnSpc="1">
              <a:noAutofit/>
            </a:bodyPr>
            <a:lstStyle/>
            <a:p>
              <a:pPr defTabSz="932295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kern="0" dirty="0">
                  <a:solidFill>
                    <a:srgbClr val="505050"/>
                  </a:solidFill>
                  <a:latin typeface="Segoe UI"/>
                </a:rPr>
                <a:t>Tune &amp; revise          policies</a:t>
              </a:r>
            </a:p>
            <a:p>
              <a:pPr defTabSz="932295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kern="0" dirty="0">
                  <a:solidFill>
                    <a:srgbClr val="505050"/>
                  </a:solidFill>
                  <a:latin typeface="Segoe UI"/>
                </a:rPr>
                <a:t>Revoke access</a:t>
              </a:r>
            </a:p>
            <a:p>
              <a:pPr defTabSz="932295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kern="0" dirty="0">
                  <a:solidFill>
                    <a:srgbClr val="505050"/>
                  </a:solidFill>
                  <a:latin typeface="Segoe UI"/>
                </a:rPr>
                <a:t>Quarantine file</a:t>
              </a:r>
            </a:p>
            <a:p>
              <a:pPr defTabSz="932295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kern="0" dirty="0">
                  <a:solidFill>
                    <a:srgbClr val="505050"/>
                  </a:solidFill>
                  <a:latin typeface="Segoe UI"/>
                </a:rPr>
                <a:t>Quarantine user</a:t>
              </a:r>
            </a:p>
            <a:p>
              <a:pPr defTabSz="932295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kern="0" dirty="0">
                  <a:solidFill>
                    <a:srgbClr val="505050"/>
                  </a:solidFill>
                  <a:latin typeface="Segoe UI"/>
                </a:rPr>
                <a:t>Integrate into workflows &amp; SIEM</a:t>
              </a:r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E15B6D30-A3B3-4B2C-80E6-7B752FE8E911}"/>
                </a:ext>
              </a:extLst>
            </p:cNvPr>
            <p:cNvGrpSpPr/>
            <p:nvPr/>
          </p:nvGrpSpPr>
          <p:grpSpPr>
            <a:xfrm>
              <a:off x="457200" y="4745051"/>
              <a:ext cx="217137" cy="217137"/>
              <a:chOff x="4680163" y="4626653"/>
              <a:chExt cx="159568" cy="159568"/>
            </a:xfrm>
            <a:solidFill>
              <a:schemeClr val="accent1"/>
            </a:solidFill>
          </p:grpSpPr>
          <p:sp>
            <p:nvSpPr>
              <p:cNvPr id="176" name="Freeform 1826">
                <a:extLst>
                  <a:ext uri="{FF2B5EF4-FFF2-40B4-BE49-F238E27FC236}">
                    <a16:creationId xmlns:a16="http://schemas.microsoft.com/office/drawing/2014/main" id="{E5DE80C6-9C17-42FF-9AE6-077F79EBC7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223" y="4670827"/>
                <a:ext cx="87447" cy="71220"/>
              </a:xfrm>
              <a:custGeom>
                <a:avLst/>
                <a:gdLst>
                  <a:gd name="T0" fmla="*/ 36 w 97"/>
                  <a:gd name="T1" fmla="*/ 79 h 79"/>
                  <a:gd name="T2" fmla="*/ 0 w 97"/>
                  <a:gd name="T3" fmla="*/ 43 h 79"/>
                  <a:gd name="T4" fmla="*/ 12 w 97"/>
                  <a:gd name="T5" fmla="*/ 29 h 79"/>
                  <a:gd name="T6" fmla="*/ 36 w 97"/>
                  <a:gd name="T7" fmla="*/ 50 h 79"/>
                  <a:gd name="T8" fmla="*/ 85 w 97"/>
                  <a:gd name="T9" fmla="*/ 0 h 79"/>
                  <a:gd name="T10" fmla="*/ 97 w 97"/>
                  <a:gd name="T11" fmla="*/ 15 h 79"/>
                  <a:gd name="T12" fmla="*/ 36 w 97"/>
                  <a:gd name="T13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79">
                    <a:moveTo>
                      <a:pt x="36" y="79"/>
                    </a:moveTo>
                    <a:lnTo>
                      <a:pt x="0" y="43"/>
                    </a:lnTo>
                    <a:lnTo>
                      <a:pt x="12" y="29"/>
                    </a:lnTo>
                    <a:lnTo>
                      <a:pt x="36" y="50"/>
                    </a:lnTo>
                    <a:lnTo>
                      <a:pt x="85" y="0"/>
                    </a:lnTo>
                    <a:lnTo>
                      <a:pt x="97" y="15"/>
                    </a:lnTo>
                    <a:lnTo>
                      <a:pt x="36" y="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77" name="Freeform 1828">
                <a:extLst>
                  <a:ext uri="{FF2B5EF4-FFF2-40B4-BE49-F238E27FC236}">
                    <a16:creationId xmlns:a16="http://schemas.microsoft.com/office/drawing/2014/main" id="{79345B24-0525-4D2A-AD9B-F90B56F24B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0163" y="4626653"/>
                <a:ext cx="159568" cy="159568"/>
              </a:xfrm>
              <a:custGeom>
                <a:avLst/>
                <a:gdLst>
                  <a:gd name="T0" fmla="*/ 38 w 75"/>
                  <a:gd name="T1" fmla="*/ 75 h 75"/>
                  <a:gd name="T2" fmla="*/ 0 w 75"/>
                  <a:gd name="T3" fmla="*/ 37 h 75"/>
                  <a:gd name="T4" fmla="*/ 38 w 75"/>
                  <a:gd name="T5" fmla="*/ 0 h 75"/>
                  <a:gd name="T6" fmla="*/ 75 w 75"/>
                  <a:gd name="T7" fmla="*/ 37 h 75"/>
                  <a:gd name="T8" fmla="*/ 38 w 75"/>
                  <a:gd name="T9" fmla="*/ 75 h 75"/>
                  <a:gd name="T10" fmla="*/ 38 w 75"/>
                  <a:gd name="T11" fmla="*/ 8 h 75"/>
                  <a:gd name="T12" fmla="*/ 8 w 75"/>
                  <a:gd name="T13" fmla="*/ 37 h 75"/>
                  <a:gd name="T14" fmla="*/ 38 w 75"/>
                  <a:gd name="T15" fmla="*/ 67 h 75"/>
                  <a:gd name="T16" fmla="*/ 67 w 75"/>
                  <a:gd name="T17" fmla="*/ 37 h 75"/>
                  <a:gd name="T18" fmla="*/ 38 w 75"/>
                  <a:gd name="T19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75">
                    <a:moveTo>
                      <a:pt x="38" y="75"/>
                    </a:moveTo>
                    <a:cubicBezTo>
                      <a:pt x="17" y="75"/>
                      <a:pt x="0" y="58"/>
                      <a:pt x="0" y="37"/>
                    </a:cubicBezTo>
                    <a:cubicBezTo>
                      <a:pt x="0" y="16"/>
                      <a:pt x="17" y="0"/>
                      <a:pt x="38" y="0"/>
                    </a:cubicBezTo>
                    <a:cubicBezTo>
                      <a:pt x="58" y="0"/>
                      <a:pt x="75" y="16"/>
                      <a:pt x="75" y="37"/>
                    </a:cubicBezTo>
                    <a:cubicBezTo>
                      <a:pt x="75" y="58"/>
                      <a:pt x="58" y="75"/>
                      <a:pt x="38" y="75"/>
                    </a:cubicBezTo>
                    <a:close/>
                    <a:moveTo>
                      <a:pt x="38" y="8"/>
                    </a:moveTo>
                    <a:cubicBezTo>
                      <a:pt x="21" y="8"/>
                      <a:pt x="8" y="21"/>
                      <a:pt x="8" y="37"/>
                    </a:cubicBezTo>
                    <a:cubicBezTo>
                      <a:pt x="8" y="53"/>
                      <a:pt x="21" y="67"/>
                      <a:pt x="38" y="67"/>
                    </a:cubicBezTo>
                    <a:cubicBezTo>
                      <a:pt x="54" y="67"/>
                      <a:pt x="67" y="53"/>
                      <a:pt x="67" y="37"/>
                    </a:cubicBezTo>
                    <a:cubicBezTo>
                      <a:pt x="67" y="21"/>
                      <a:pt x="54" y="8"/>
                      <a:pt x="38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50C16845-DF2F-4669-BF6C-CA22C1F753DA}"/>
                </a:ext>
              </a:extLst>
            </p:cNvPr>
            <p:cNvGrpSpPr/>
            <p:nvPr/>
          </p:nvGrpSpPr>
          <p:grpSpPr>
            <a:xfrm>
              <a:off x="457200" y="5342683"/>
              <a:ext cx="217137" cy="217137"/>
              <a:chOff x="4680163" y="4626653"/>
              <a:chExt cx="159568" cy="159568"/>
            </a:xfrm>
            <a:solidFill>
              <a:schemeClr val="accent1"/>
            </a:solidFill>
          </p:grpSpPr>
          <p:sp>
            <p:nvSpPr>
              <p:cNvPr id="174" name="Freeform 1826">
                <a:extLst>
                  <a:ext uri="{FF2B5EF4-FFF2-40B4-BE49-F238E27FC236}">
                    <a16:creationId xmlns:a16="http://schemas.microsoft.com/office/drawing/2014/main" id="{AFD79429-26D1-473A-8DB0-809528D0A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223" y="4670827"/>
                <a:ext cx="87447" cy="71220"/>
              </a:xfrm>
              <a:custGeom>
                <a:avLst/>
                <a:gdLst>
                  <a:gd name="T0" fmla="*/ 36 w 97"/>
                  <a:gd name="T1" fmla="*/ 79 h 79"/>
                  <a:gd name="T2" fmla="*/ 0 w 97"/>
                  <a:gd name="T3" fmla="*/ 43 h 79"/>
                  <a:gd name="T4" fmla="*/ 12 w 97"/>
                  <a:gd name="T5" fmla="*/ 29 h 79"/>
                  <a:gd name="T6" fmla="*/ 36 w 97"/>
                  <a:gd name="T7" fmla="*/ 50 h 79"/>
                  <a:gd name="T8" fmla="*/ 85 w 97"/>
                  <a:gd name="T9" fmla="*/ 0 h 79"/>
                  <a:gd name="T10" fmla="*/ 97 w 97"/>
                  <a:gd name="T11" fmla="*/ 15 h 79"/>
                  <a:gd name="T12" fmla="*/ 36 w 97"/>
                  <a:gd name="T13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79">
                    <a:moveTo>
                      <a:pt x="36" y="79"/>
                    </a:moveTo>
                    <a:lnTo>
                      <a:pt x="0" y="43"/>
                    </a:lnTo>
                    <a:lnTo>
                      <a:pt x="12" y="29"/>
                    </a:lnTo>
                    <a:lnTo>
                      <a:pt x="36" y="50"/>
                    </a:lnTo>
                    <a:lnTo>
                      <a:pt x="85" y="0"/>
                    </a:lnTo>
                    <a:lnTo>
                      <a:pt x="97" y="15"/>
                    </a:lnTo>
                    <a:lnTo>
                      <a:pt x="36" y="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75" name="Freeform 1828">
                <a:extLst>
                  <a:ext uri="{FF2B5EF4-FFF2-40B4-BE49-F238E27FC236}">
                    <a16:creationId xmlns:a16="http://schemas.microsoft.com/office/drawing/2014/main" id="{A10EE337-ED3D-4196-AB4A-131BE13290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0163" y="4626653"/>
                <a:ext cx="159568" cy="159568"/>
              </a:xfrm>
              <a:custGeom>
                <a:avLst/>
                <a:gdLst>
                  <a:gd name="T0" fmla="*/ 38 w 75"/>
                  <a:gd name="T1" fmla="*/ 75 h 75"/>
                  <a:gd name="T2" fmla="*/ 0 w 75"/>
                  <a:gd name="T3" fmla="*/ 37 h 75"/>
                  <a:gd name="T4" fmla="*/ 38 w 75"/>
                  <a:gd name="T5" fmla="*/ 0 h 75"/>
                  <a:gd name="T6" fmla="*/ 75 w 75"/>
                  <a:gd name="T7" fmla="*/ 37 h 75"/>
                  <a:gd name="T8" fmla="*/ 38 w 75"/>
                  <a:gd name="T9" fmla="*/ 75 h 75"/>
                  <a:gd name="T10" fmla="*/ 38 w 75"/>
                  <a:gd name="T11" fmla="*/ 8 h 75"/>
                  <a:gd name="T12" fmla="*/ 8 w 75"/>
                  <a:gd name="T13" fmla="*/ 37 h 75"/>
                  <a:gd name="T14" fmla="*/ 38 w 75"/>
                  <a:gd name="T15" fmla="*/ 67 h 75"/>
                  <a:gd name="T16" fmla="*/ 67 w 75"/>
                  <a:gd name="T17" fmla="*/ 37 h 75"/>
                  <a:gd name="T18" fmla="*/ 38 w 75"/>
                  <a:gd name="T19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75">
                    <a:moveTo>
                      <a:pt x="38" y="75"/>
                    </a:moveTo>
                    <a:cubicBezTo>
                      <a:pt x="17" y="75"/>
                      <a:pt x="0" y="58"/>
                      <a:pt x="0" y="37"/>
                    </a:cubicBezTo>
                    <a:cubicBezTo>
                      <a:pt x="0" y="16"/>
                      <a:pt x="17" y="0"/>
                      <a:pt x="38" y="0"/>
                    </a:cubicBezTo>
                    <a:cubicBezTo>
                      <a:pt x="58" y="0"/>
                      <a:pt x="75" y="16"/>
                      <a:pt x="75" y="37"/>
                    </a:cubicBezTo>
                    <a:cubicBezTo>
                      <a:pt x="75" y="58"/>
                      <a:pt x="58" y="75"/>
                      <a:pt x="38" y="75"/>
                    </a:cubicBezTo>
                    <a:close/>
                    <a:moveTo>
                      <a:pt x="38" y="8"/>
                    </a:moveTo>
                    <a:cubicBezTo>
                      <a:pt x="21" y="8"/>
                      <a:pt x="8" y="21"/>
                      <a:pt x="8" y="37"/>
                    </a:cubicBezTo>
                    <a:cubicBezTo>
                      <a:pt x="8" y="53"/>
                      <a:pt x="21" y="67"/>
                      <a:pt x="38" y="67"/>
                    </a:cubicBezTo>
                    <a:cubicBezTo>
                      <a:pt x="54" y="67"/>
                      <a:pt x="67" y="53"/>
                      <a:pt x="67" y="37"/>
                    </a:cubicBezTo>
                    <a:cubicBezTo>
                      <a:pt x="67" y="21"/>
                      <a:pt x="54" y="8"/>
                      <a:pt x="38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C03AB75B-383A-4F22-924A-A02A199CEF0B}"/>
                </a:ext>
              </a:extLst>
            </p:cNvPr>
            <p:cNvGrpSpPr/>
            <p:nvPr/>
          </p:nvGrpSpPr>
          <p:grpSpPr>
            <a:xfrm>
              <a:off x="457200" y="5676509"/>
              <a:ext cx="217137" cy="217137"/>
              <a:chOff x="4680163" y="4626653"/>
              <a:chExt cx="159568" cy="159568"/>
            </a:xfrm>
            <a:solidFill>
              <a:schemeClr val="accent1"/>
            </a:solidFill>
          </p:grpSpPr>
          <p:sp>
            <p:nvSpPr>
              <p:cNvPr id="172" name="Freeform 1826">
                <a:extLst>
                  <a:ext uri="{FF2B5EF4-FFF2-40B4-BE49-F238E27FC236}">
                    <a16:creationId xmlns:a16="http://schemas.microsoft.com/office/drawing/2014/main" id="{E9CD4576-274B-4F6B-BA10-003CE7364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223" y="4670827"/>
                <a:ext cx="87447" cy="71220"/>
              </a:xfrm>
              <a:custGeom>
                <a:avLst/>
                <a:gdLst>
                  <a:gd name="T0" fmla="*/ 36 w 97"/>
                  <a:gd name="T1" fmla="*/ 79 h 79"/>
                  <a:gd name="T2" fmla="*/ 0 w 97"/>
                  <a:gd name="T3" fmla="*/ 43 h 79"/>
                  <a:gd name="T4" fmla="*/ 12 w 97"/>
                  <a:gd name="T5" fmla="*/ 29 h 79"/>
                  <a:gd name="T6" fmla="*/ 36 w 97"/>
                  <a:gd name="T7" fmla="*/ 50 h 79"/>
                  <a:gd name="T8" fmla="*/ 85 w 97"/>
                  <a:gd name="T9" fmla="*/ 0 h 79"/>
                  <a:gd name="T10" fmla="*/ 97 w 97"/>
                  <a:gd name="T11" fmla="*/ 15 h 79"/>
                  <a:gd name="T12" fmla="*/ 36 w 97"/>
                  <a:gd name="T13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79">
                    <a:moveTo>
                      <a:pt x="36" y="79"/>
                    </a:moveTo>
                    <a:lnTo>
                      <a:pt x="0" y="43"/>
                    </a:lnTo>
                    <a:lnTo>
                      <a:pt x="12" y="29"/>
                    </a:lnTo>
                    <a:lnTo>
                      <a:pt x="36" y="50"/>
                    </a:lnTo>
                    <a:lnTo>
                      <a:pt x="85" y="0"/>
                    </a:lnTo>
                    <a:lnTo>
                      <a:pt x="97" y="15"/>
                    </a:lnTo>
                    <a:lnTo>
                      <a:pt x="36" y="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73" name="Freeform 1828">
                <a:extLst>
                  <a:ext uri="{FF2B5EF4-FFF2-40B4-BE49-F238E27FC236}">
                    <a16:creationId xmlns:a16="http://schemas.microsoft.com/office/drawing/2014/main" id="{5B04B9AD-6BAF-48A7-A8D4-B0ACCA58BE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0163" y="4626653"/>
                <a:ext cx="159568" cy="159568"/>
              </a:xfrm>
              <a:custGeom>
                <a:avLst/>
                <a:gdLst>
                  <a:gd name="T0" fmla="*/ 38 w 75"/>
                  <a:gd name="T1" fmla="*/ 75 h 75"/>
                  <a:gd name="T2" fmla="*/ 0 w 75"/>
                  <a:gd name="T3" fmla="*/ 37 h 75"/>
                  <a:gd name="T4" fmla="*/ 38 w 75"/>
                  <a:gd name="T5" fmla="*/ 0 h 75"/>
                  <a:gd name="T6" fmla="*/ 75 w 75"/>
                  <a:gd name="T7" fmla="*/ 37 h 75"/>
                  <a:gd name="T8" fmla="*/ 38 w 75"/>
                  <a:gd name="T9" fmla="*/ 75 h 75"/>
                  <a:gd name="T10" fmla="*/ 38 w 75"/>
                  <a:gd name="T11" fmla="*/ 8 h 75"/>
                  <a:gd name="T12" fmla="*/ 8 w 75"/>
                  <a:gd name="T13" fmla="*/ 37 h 75"/>
                  <a:gd name="T14" fmla="*/ 38 w 75"/>
                  <a:gd name="T15" fmla="*/ 67 h 75"/>
                  <a:gd name="T16" fmla="*/ 67 w 75"/>
                  <a:gd name="T17" fmla="*/ 37 h 75"/>
                  <a:gd name="T18" fmla="*/ 38 w 75"/>
                  <a:gd name="T19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75">
                    <a:moveTo>
                      <a:pt x="38" y="75"/>
                    </a:moveTo>
                    <a:cubicBezTo>
                      <a:pt x="17" y="75"/>
                      <a:pt x="0" y="58"/>
                      <a:pt x="0" y="37"/>
                    </a:cubicBezTo>
                    <a:cubicBezTo>
                      <a:pt x="0" y="16"/>
                      <a:pt x="17" y="0"/>
                      <a:pt x="38" y="0"/>
                    </a:cubicBezTo>
                    <a:cubicBezTo>
                      <a:pt x="58" y="0"/>
                      <a:pt x="75" y="16"/>
                      <a:pt x="75" y="37"/>
                    </a:cubicBezTo>
                    <a:cubicBezTo>
                      <a:pt x="75" y="58"/>
                      <a:pt x="58" y="75"/>
                      <a:pt x="38" y="75"/>
                    </a:cubicBezTo>
                    <a:close/>
                    <a:moveTo>
                      <a:pt x="38" y="8"/>
                    </a:moveTo>
                    <a:cubicBezTo>
                      <a:pt x="21" y="8"/>
                      <a:pt x="8" y="21"/>
                      <a:pt x="8" y="37"/>
                    </a:cubicBezTo>
                    <a:cubicBezTo>
                      <a:pt x="8" y="53"/>
                      <a:pt x="21" y="67"/>
                      <a:pt x="38" y="67"/>
                    </a:cubicBezTo>
                    <a:cubicBezTo>
                      <a:pt x="54" y="67"/>
                      <a:pt x="67" y="53"/>
                      <a:pt x="67" y="37"/>
                    </a:cubicBezTo>
                    <a:cubicBezTo>
                      <a:pt x="67" y="21"/>
                      <a:pt x="54" y="8"/>
                      <a:pt x="38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E8E5B8FE-E3A2-4FA7-AC60-8030EFDC959B}"/>
                </a:ext>
              </a:extLst>
            </p:cNvPr>
            <p:cNvGrpSpPr/>
            <p:nvPr/>
          </p:nvGrpSpPr>
          <p:grpSpPr>
            <a:xfrm>
              <a:off x="3118441" y="4759966"/>
              <a:ext cx="217137" cy="217137"/>
              <a:chOff x="4680163" y="4626653"/>
              <a:chExt cx="159568" cy="159568"/>
            </a:xfrm>
            <a:solidFill>
              <a:schemeClr val="accent1"/>
            </a:solidFill>
          </p:grpSpPr>
          <p:sp>
            <p:nvSpPr>
              <p:cNvPr id="170" name="Freeform 1826">
                <a:extLst>
                  <a:ext uri="{FF2B5EF4-FFF2-40B4-BE49-F238E27FC236}">
                    <a16:creationId xmlns:a16="http://schemas.microsoft.com/office/drawing/2014/main" id="{B4756C5B-F4D8-48B7-BD34-2BEAA5A77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223" y="4670827"/>
                <a:ext cx="87447" cy="71220"/>
              </a:xfrm>
              <a:custGeom>
                <a:avLst/>
                <a:gdLst>
                  <a:gd name="T0" fmla="*/ 36 w 97"/>
                  <a:gd name="T1" fmla="*/ 79 h 79"/>
                  <a:gd name="T2" fmla="*/ 0 w 97"/>
                  <a:gd name="T3" fmla="*/ 43 h 79"/>
                  <a:gd name="T4" fmla="*/ 12 w 97"/>
                  <a:gd name="T5" fmla="*/ 29 h 79"/>
                  <a:gd name="T6" fmla="*/ 36 w 97"/>
                  <a:gd name="T7" fmla="*/ 50 h 79"/>
                  <a:gd name="T8" fmla="*/ 85 w 97"/>
                  <a:gd name="T9" fmla="*/ 0 h 79"/>
                  <a:gd name="T10" fmla="*/ 97 w 97"/>
                  <a:gd name="T11" fmla="*/ 15 h 79"/>
                  <a:gd name="T12" fmla="*/ 36 w 97"/>
                  <a:gd name="T13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79">
                    <a:moveTo>
                      <a:pt x="36" y="79"/>
                    </a:moveTo>
                    <a:lnTo>
                      <a:pt x="0" y="43"/>
                    </a:lnTo>
                    <a:lnTo>
                      <a:pt x="12" y="29"/>
                    </a:lnTo>
                    <a:lnTo>
                      <a:pt x="36" y="50"/>
                    </a:lnTo>
                    <a:lnTo>
                      <a:pt x="85" y="0"/>
                    </a:lnTo>
                    <a:lnTo>
                      <a:pt x="97" y="15"/>
                    </a:lnTo>
                    <a:lnTo>
                      <a:pt x="36" y="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71" name="Freeform 1828">
                <a:extLst>
                  <a:ext uri="{FF2B5EF4-FFF2-40B4-BE49-F238E27FC236}">
                    <a16:creationId xmlns:a16="http://schemas.microsoft.com/office/drawing/2014/main" id="{50293BEA-AA17-419A-888E-37EA39BDD8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0163" y="4626653"/>
                <a:ext cx="159568" cy="159568"/>
              </a:xfrm>
              <a:custGeom>
                <a:avLst/>
                <a:gdLst>
                  <a:gd name="T0" fmla="*/ 38 w 75"/>
                  <a:gd name="T1" fmla="*/ 75 h 75"/>
                  <a:gd name="T2" fmla="*/ 0 w 75"/>
                  <a:gd name="T3" fmla="*/ 37 h 75"/>
                  <a:gd name="T4" fmla="*/ 38 w 75"/>
                  <a:gd name="T5" fmla="*/ 0 h 75"/>
                  <a:gd name="T6" fmla="*/ 75 w 75"/>
                  <a:gd name="T7" fmla="*/ 37 h 75"/>
                  <a:gd name="T8" fmla="*/ 38 w 75"/>
                  <a:gd name="T9" fmla="*/ 75 h 75"/>
                  <a:gd name="T10" fmla="*/ 38 w 75"/>
                  <a:gd name="T11" fmla="*/ 8 h 75"/>
                  <a:gd name="T12" fmla="*/ 8 w 75"/>
                  <a:gd name="T13" fmla="*/ 37 h 75"/>
                  <a:gd name="T14" fmla="*/ 38 w 75"/>
                  <a:gd name="T15" fmla="*/ 67 h 75"/>
                  <a:gd name="T16" fmla="*/ 67 w 75"/>
                  <a:gd name="T17" fmla="*/ 37 h 75"/>
                  <a:gd name="T18" fmla="*/ 38 w 75"/>
                  <a:gd name="T19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75">
                    <a:moveTo>
                      <a:pt x="38" y="75"/>
                    </a:moveTo>
                    <a:cubicBezTo>
                      <a:pt x="17" y="75"/>
                      <a:pt x="0" y="58"/>
                      <a:pt x="0" y="37"/>
                    </a:cubicBezTo>
                    <a:cubicBezTo>
                      <a:pt x="0" y="16"/>
                      <a:pt x="17" y="0"/>
                      <a:pt x="38" y="0"/>
                    </a:cubicBezTo>
                    <a:cubicBezTo>
                      <a:pt x="58" y="0"/>
                      <a:pt x="75" y="16"/>
                      <a:pt x="75" y="37"/>
                    </a:cubicBezTo>
                    <a:cubicBezTo>
                      <a:pt x="75" y="58"/>
                      <a:pt x="58" y="75"/>
                      <a:pt x="38" y="75"/>
                    </a:cubicBezTo>
                    <a:close/>
                    <a:moveTo>
                      <a:pt x="38" y="8"/>
                    </a:moveTo>
                    <a:cubicBezTo>
                      <a:pt x="21" y="8"/>
                      <a:pt x="8" y="21"/>
                      <a:pt x="8" y="37"/>
                    </a:cubicBezTo>
                    <a:cubicBezTo>
                      <a:pt x="8" y="53"/>
                      <a:pt x="21" y="67"/>
                      <a:pt x="38" y="67"/>
                    </a:cubicBezTo>
                    <a:cubicBezTo>
                      <a:pt x="54" y="67"/>
                      <a:pt x="67" y="53"/>
                      <a:pt x="67" y="37"/>
                    </a:cubicBezTo>
                    <a:cubicBezTo>
                      <a:pt x="67" y="21"/>
                      <a:pt x="54" y="8"/>
                      <a:pt x="38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E738DDBF-BE94-4AED-A1F1-1152FB2D7711}"/>
                </a:ext>
              </a:extLst>
            </p:cNvPr>
            <p:cNvGrpSpPr/>
            <p:nvPr/>
          </p:nvGrpSpPr>
          <p:grpSpPr>
            <a:xfrm>
              <a:off x="3118440" y="5079826"/>
              <a:ext cx="217137" cy="217137"/>
              <a:chOff x="4680163" y="4626653"/>
              <a:chExt cx="159568" cy="159568"/>
            </a:xfrm>
            <a:solidFill>
              <a:schemeClr val="accent1"/>
            </a:solidFill>
          </p:grpSpPr>
          <p:sp>
            <p:nvSpPr>
              <p:cNvPr id="168" name="Freeform 1826">
                <a:extLst>
                  <a:ext uri="{FF2B5EF4-FFF2-40B4-BE49-F238E27FC236}">
                    <a16:creationId xmlns:a16="http://schemas.microsoft.com/office/drawing/2014/main" id="{12ABC556-8C84-45A3-8935-CD366F48A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223" y="4670827"/>
                <a:ext cx="87447" cy="71220"/>
              </a:xfrm>
              <a:custGeom>
                <a:avLst/>
                <a:gdLst>
                  <a:gd name="T0" fmla="*/ 36 w 97"/>
                  <a:gd name="T1" fmla="*/ 79 h 79"/>
                  <a:gd name="T2" fmla="*/ 0 w 97"/>
                  <a:gd name="T3" fmla="*/ 43 h 79"/>
                  <a:gd name="T4" fmla="*/ 12 w 97"/>
                  <a:gd name="T5" fmla="*/ 29 h 79"/>
                  <a:gd name="T6" fmla="*/ 36 w 97"/>
                  <a:gd name="T7" fmla="*/ 50 h 79"/>
                  <a:gd name="T8" fmla="*/ 85 w 97"/>
                  <a:gd name="T9" fmla="*/ 0 h 79"/>
                  <a:gd name="T10" fmla="*/ 97 w 97"/>
                  <a:gd name="T11" fmla="*/ 15 h 79"/>
                  <a:gd name="T12" fmla="*/ 36 w 97"/>
                  <a:gd name="T13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79">
                    <a:moveTo>
                      <a:pt x="36" y="79"/>
                    </a:moveTo>
                    <a:lnTo>
                      <a:pt x="0" y="43"/>
                    </a:lnTo>
                    <a:lnTo>
                      <a:pt x="12" y="29"/>
                    </a:lnTo>
                    <a:lnTo>
                      <a:pt x="36" y="50"/>
                    </a:lnTo>
                    <a:lnTo>
                      <a:pt x="85" y="0"/>
                    </a:lnTo>
                    <a:lnTo>
                      <a:pt x="97" y="15"/>
                    </a:lnTo>
                    <a:lnTo>
                      <a:pt x="36" y="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69" name="Freeform 1828">
                <a:extLst>
                  <a:ext uri="{FF2B5EF4-FFF2-40B4-BE49-F238E27FC236}">
                    <a16:creationId xmlns:a16="http://schemas.microsoft.com/office/drawing/2014/main" id="{ECB524E4-35F6-41D5-8931-8BA0B34C23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0163" y="4626653"/>
                <a:ext cx="159568" cy="159568"/>
              </a:xfrm>
              <a:custGeom>
                <a:avLst/>
                <a:gdLst>
                  <a:gd name="T0" fmla="*/ 38 w 75"/>
                  <a:gd name="T1" fmla="*/ 75 h 75"/>
                  <a:gd name="T2" fmla="*/ 0 w 75"/>
                  <a:gd name="T3" fmla="*/ 37 h 75"/>
                  <a:gd name="T4" fmla="*/ 38 w 75"/>
                  <a:gd name="T5" fmla="*/ 0 h 75"/>
                  <a:gd name="T6" fmla="*/ 75 w 75"/>
                  <a:gd name="T7" fmla="*/ 37 h 75"/>
                  <a:gd name="T8" fmla="*/ 38 w 75"/>
                  <a:gd name="T9" fmla="*/ 75 h 75"/>
                  <a:gd name="T10" fmla="*/ 38 w 75"/>
                  <a:gd name="T11" fmla="*/ 8 h 75"/>
                  <a:gd name="T12" fmla="*/ 8 w 75"/>
                  <a:gd name="T13" fmla="*/ 37 h 75"/>
                  <a:gd name="T14" fmla="*/ 38 w 75"/>
                  <a:gd name="T15" fmla="*/ 67 h 75"/>
                  <a:gd name="T16" fmla="*/ 67 w 75"/>
                  <a:gd name="T17" fmla="*/ 37 h 75"/>
                  <a:gd name="T18" fmla="*/ 38 w 75"/>
                  <a:gd name="T19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75">
                    <a:moveTo>
                      <a:pt x="38" y="75"/>
                    </a:moveTo>
                    <a:cubicBezTo>
                      <a:pt x="17" y="75"/>
                      <a:pt x="0" y="58"/>
                      <a:pt x="0" y="37"/>
                    </a:cubicBezTo>
                    <a:cubicBezTo>
                      <a:pt x="0" y="16"/>
                      <a:pt x="17" y="0"/>
                      <a:pt x="38" y="0"/>
                    </a:cubicBezTo>
                    <a:cubicBezTo>
                      <a:pt x="58" y="0"/>
                      <a:pt x="75" y="16"/>
                      <a:pt x="75" y="37"/>
                    </a:cubicBezTo>
                    <a:cubicBezTo>
                      <a:pt x="75" y="58"/>
                      <a:pt x="58" y="75"/>
                      <a:pt x="38" y="75"/>
                    </a:cubicBezTo>
                    <a:close/>
                    <a:moveTo>
                      <a:pt x="38" y="8"/>
                    </a:moveTo>
                    <a:cubicBezTo>
                      <a:pt x="21" y="8"/>
                      <a:pt x="8" y="21"/>
                      <a:pt x="8" y="37"/>
                    </a:cubicBezTo>
                    <a:cubicBezTo>
                      <a:pt x="8" y="53"/>
                      <a:pt x="21" y="67"/>
                      <a:pt x="38" y="67"/>
                    </a:cubicBezTo>
                    <a:cubicBezTo>
                      <a:pt x="54" y="67"/>
                      <a:pt x="67" y="53"/>
                      <a:pt x="67" y="37"/>
                    </a:cubicBezTo>
                    <a:cubicBezTo>
                      <a:pt x="67" y="21"/>
                      <a:pt x="54" y="8"/>
                      <a:pt x="38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4FD7912-59C2-4A4D-B01F-E13EA6ECA0BF}"/>
                </a:ext>
              </a:extLst>
            </p:cNvPr>
            <p:cNvSpPr txBox="1"/>
            <p:nvPr/>
          </p:nvSpPr>
          <p:spPr>
            <a:xfrm>
              <a:off x="457200" y="4259130"/>
              <a:ext cx="5761038" cy="465340"/>
            </a:xfrm>
            <a:prstGeom prst="rect">
              <a:avLst/>
            </a:prstGeom>
            <a:noFill/>
          </p:spPr>
          <p:txBody>
            <a:bodyPr wrap="square" lIns="0" tIns="91427" rIns="91427" bIns="91427" rtlCol="0">
              <a:spAutoFit/>
            </a:bodyPr>
            <a:lstStyle/>
            <a:p>
              <a:pPr defTabSz="932295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765" b="1" kern="0" dirty="0">
                  <a:solidFill>
                    <a:srgbClr val="505050"/>
                  </a:solidFill>
                  <a:latin typeface="Segoe UI"/>
                </a:rPr>
                <a:t>Take 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730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729947-0943-4EAF-95B6-4744C7D3FCB1}"/>
              </a:ext>
            </a:extLst>
          </p:cNvPr>
          <p:cNvSpPr txBox="1"/>
          <p:nvPr/>
        </p:nvSpPr>
        <p:spPr>
          <a:xfrm>
            <a:off x="448213" y="1976352"/>
            <a:ext cx="5647788" cy="3382938"/>
          </a:xfrm>
          <a:prstGeom prst="rect">
            <a:avLst/>
          </a:prstGeom>
          <a:noFill/>
        </p:spPr>
        <p:txBody>
          <a:bodyPr wrap="square" lIns="0" tIns="91427" rIns="91427" bIns="91427" rtlCol="0">
            <a:spAutoFit/>
          </a:bodyPr>
          <a:lstStyle/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b="1" kern="0" dirty="0">
                <a:solidFill>
                  <a:srgbClr val="505050"/>
                </a:solidFill>
                <a:latin typeface="Segoe UI"/>
              </a:rPr>
              <a:t>Know when policy is violated</a:t>
            </a:r>
          </a:p>
          <a:p>
            <a:pPr defTabSz="932295">
              <a:spcAft>
                <a:spcPts val="2941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kern="0" dirty="0">
                <a:solidFill>
                  <a:srgbClr val="505050"/>
                </a:solidFill>
                <a:latin typeface="Segoe UI"/>
              </a:rPr>
              <a:t>Incident report emails alert you in real time when content violates policy</a:t>
            </a:r>
          </a:p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b="1" kern="0" dirty="0">
                <a:solidFill>
                  <a:srgbClr val="505050"/>
                </a:solidFill>
                <a:latin typeface="Segoe UI"/>
              </a:rPr>
              <a:t>See the effectiveness of your policies</a:t>
            </a:r>
          </a:p>
          <a:p>
            <a:pPr defTabSz="932295">
              <a:spcAft>
                <a:spcPts val="2941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kern="0" dirty="0">
                <a:solidFill>
                  <a:srgbClr val="505050"/>
                </a:solidFill>
                <a:latin typeface="Segoe UI"/>
              </a:rPr>
              <a:t>Built in reports help you see historical information and tune policies</a:t>
            </a:r>
          </a:p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b="1" kern="0" dirty="0">
                <a:solidFill>
                  <a:srgbClr val="505050"/>
                </a:solidFill>
                <a:latin typeface="Segoe UI"/>
              </a:rPr>
              <a:t>Integrates with other systems</a:t>
            </a:r>
          </a:p>
          <a:p>
            <a:pPr defTabSz="932295">
              <a:spcAft>
                <a:spcPts val="2941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kern="0" dirty="0">
                <a:solidFill>
                  <a:srgbClr val="505050"/>
                </a:solidFill>
                <a:latin typeface="Segoe UI"/>
              </a:rPr>
              <a:t>Leverage the Activity Management API to pull information into SIEM and workflow tools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B5B2E8E-66C5-43C1-8F12-58DCA3C1D988}"/>
              </a:ext>
            </a:extLst>
          </p:cNvPr>
          <p:cNvSpPr txBox="1">
            <a:spLocks/>
          </p:cNvSpPr>
          <p:nvPr/>
        </p:nvSpPr>
        <p:spPr>
          <a:xfrm>
            <a:off x="1163093" y="472187"/>
            <a:ext cx="10580695" cy="601076"/>
          </a:xfrm>
          <a:prstGeom prst="rect">
            <a:avLst/>
          </a:prstGeom>
          <a:noFill/>
          <a:ln>
            <a:noFill/>
          </a:ln>
        </p:spPr>
        <p:txBody>
          <a:bodyPr vert="horz" wrap="square" lIns="143428" tIns="89642" rIns="0" bIns="89642" anchor="ctr" anchorCtr="0" compatLnSpc="1">
            <a:noAutofit/>
          </a:bodyPr>
          <a:lstStyle>
            <a:lvl1pPr marL="0" marR="0" lvl="0" indent="0" algn="l" defTabSz="932742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200" b="0" i="0" u="none" strike="noStrike" kern="0" cap="all" spc="120" baseline="0">
                <a:solidFill>
                  <a:srgbClr val="000000"/>
                </a:solidFill>
                <a:uFillTx/>
                <a:latin typeface="Segoe UI"/>
                <a:ea typeface="Segoe UI Black" pitchFamily="34"/>
                <a:cs typeface="Segoe UI Black" pitchFamily="34"/>
              </a:defRPr>
            </a:lvl1pPr>
          </a:lstStyle>
          <a:p>
            <a:pPr defTabSz="914367">
              <a:defRPr/>
            </a:pPr>
            <a:r>
              <a:rPr lang="en-US" sz="2745" spc="118" dirty="0">
                <a:solidFill>
                  <a:srgbClr val="505050"/>
                </a:solidFill>
              </a:rPr>
              <a:t>Monitor </a:t>
            </a:r>
            <a:r>
              <a:rPr lang="en-US" sz="2745" b="1" spc="118" dirty="0">
                <a:solidFill>
                  <a:schemeClr val="accent1"/>
                </a:solidFill>
              </a:rPr>
              <a:t>DLP</a:t>
            </a:r>
            <a:r>
              <a:rPr lang="en-US" sz="2745" b="1" spc="118" dirty="0">
                <a:solidFill>
                  <a:srgbClr val="505050"/>
                </a:solidFill>
              </a:rPr>
              <a:t> </a:t>
            </a:r>
            <a:r>
              <a:rPr lang="en-US" sz="2745" spc="118" dirty="0">
                <a:solidFill>
                  <a:srgbClr val="505050"/>
                </a:solidFill>
              </a:rPr>
              <a:t>and</a:t>
            </a:r>
            <a:r>
              <a:rPr lang="en-US" sz="2745" b="1" spc="118" dirty="0">
                <a:solidFill>
                  <a:srgbClr val="505050"/>
                </a:solidFill>
              </a:rPr>
              <a:t> </a:t>
            </a:r>
            <a:r>
              <a:rPr lang="en-US" sz="2745" b="1" spc="118" dirty="0">
                <a:solidFill>
                  <a:schemeClr val="accent1"/>
                </a:solidFill>
              </a:rPr>
              <a:t>data governance events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2B5E92-26EC-4C5E-A68D-FB4A92375236}"/>
              </a:ext>
            </a:extLst>
          </p:cNvPr>
          <p:cNvGrpSpPr/>
          <p:nvPr/>
        </p:nvGrpSpPr>
        <p:grpSpPr>
          <a:xfrm>
            <a:off x="5638688" y="1861987"/>
            <a:ext cx="6723809" cy="4006348"/>
            <a:chOff x="5751755" y="1898827"/>
            <a:chExt cx="6858635" cy="408668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A194C10-D4B0-42C1-90F1-7BA13588F7AA}"/>
                </a:ext>
              </a:extLst>
            </p:cNvPr>
            <p:cNvGrpSpPr/>
            <p:nvPr/>
          </p:nvGrpSpPr>
          <p:grpSpPr>
            <a:xfrm>
              <a:off x="5751755" y="1898827"/>
              <a:ext cx="6858635" cy="4086684"/>
              <a:chOff x="5751755" y="1898827"/>
              <a:chExt cx="6858635" cy="4086684"/>
            </a:xfrm>
          </p:grpSpPr>
          <p:pic>
            <p:nvPicPr>
              <p:cNvPr id="12" name="Picture 11" descr="A screen shot of an open computer sitting on a desk&#10;&#10;Description generated with very high confidence">
                <a:extLst>
                  <a:ext uri="{FF2B5EF4-FFF2-40B4-BE49-F238E27FC236}">
                    <a16:creationId xmlns:a16="http://schemas.microsoft.com/office/drawing/2014/main" id="{B3519F77-0B51-46A5-94FB-9B7C4674AE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51755" y="1898827"/>
                <a:ext cx="6858635" cy="4086684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F4F43A3-6F05-4982-9B8F-91FFCAFE1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9037" y="2163661"/>
                <a:ext cx="4856778" cy="27568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3DD7F89-7BAB-4B59-920C-9DA859D0F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2009" r="3242" b="17481"/>
            <a:stretch/>
          </p:blipFill>
          <p:spPr>
            <a:xfrm>
              <a:off x="8368895" y="2771976"/>
              <a:ext cx="3105855" cy="1787351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C95BF539-2DE2-4839-8153-EF9C11B3395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213" y="470487"/>
            <a:ext cx="717140" cy="71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2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4B1DB9-5A20-41DD-BDD5-4AF22FCFF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5FF12-44A7-4AEC-BB66-CA5AB16AE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1602811"/>
          </a:xfrm>
        </p:spPr>
        <p:txBody>
          <a:bodyPr/>
          <a:lstStyle/>
          <a:p>
            <a:r>
              <a:rPr lang="en-US" dirty="0"/>
              <a:t>Information Protection</a:t>
            </a:r>
          </a:p>
          <a:p>
            <a:pPr lvl="1"/>
            <a:r>
              <a:rPr lang="en-US" dirty="0"/>
              <a:t>Windows Information Protection</a:t>
            </a:r>
          </a:p>
          <a:p>
            <a:pPr lvl="1"/>
            <a:r>
              <a:rPr lang="en-US" dirty="0"/>
              <a:t>Azure Information Protection</a:t>
            </a:r>
          </a:p>
        </p:txBody>
      </p:sp>
    </p:spTree>
    <p:extLst>
      <p:ext uri="{BB962C8B-B14F-4D97-AF65-F5344CB8AC3E}">
        <p14:creationId xmlns:p14="http://schemas.microsoft.com/office/powerpoint/2010/main" val="296140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729947-0943-4EAF-95B6-4744C7D3FCB1}"/>
              </a:ext>
            </a:extLst>
          </p:cNvPr>
          <p:cNvSpPr txBox="1"/>
          <p:nvPr/>
        </p:nvSpPr>
        <p:spPr>
          <a:xfrm>
            <a:off x="448213" y="1976352"/>
            <a:ext cx="5647788" cy="3382938"/>
          </a:xfrm>
          <a:prstGeom prst="rect">
            <a:avLst/>
          </a:prstGeom>
          <a:noFill/>
        </p:spPr>
        <p:txBody>
          <a:bodyPr wrap="square" lIns="0" tIns="91427" rIns="91427" bIns="91427" rtlCol="0">
            <a:spAutoFit/>
          </a:bodyPr>
          <a:lstStyle/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b="1" kern="0" dirty="0">
                <a:solidFill>
                  <a:srgbClr val="505050"/>
                </a:solidFill>
                <a:latin typeface="Segoe UI"/>
              </a:rPr>
              <a:t>Distribution visibility</a:t>
            </a:r>
          </a:p>
          <a:p>
            <a:pPr defTabSz="932295">
              <a:spcAft>
                <a:spcPts val="2941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kern="0" dirty="0">
                <a:solidFill>
                  <a:srgbClr val="505050"/>
                </a:solidFill>
                <a:latin typeface="Segoe UI"/>
              </a:rPr>
              <a:t>Analyze the flow of personal and sensitive </a:t>
            </a:r>
            <a:br>
              <a:rPr lang="en-US" sz="1765" kern="0" dirty="0">
                <a:solidFill>
                  <a:srgbClr val="505050"/>
                </a:solidFill>
                <a:latin typeface="Segoe UI"/>
              </a:rPr>
            </a:br>
            <a:r>
              <a:rPr lang="en-US" sz="1765" kern="0" dirty="0">
                <a:solidFill>
                  <a:srgbClr val="505050"/>
                </a:solidFill>
                <a:latin typeface="Segoe UI"/>
              </a:rPr>
              <a:t>data and detect risky behaviors.</a:t>
            </a:r>
          </a:p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b="1" kern="0" dirty="0">
                <a:solidFill>
                  <a:srgbClr val="505050"/>
                </a:solidFill>
                <a:latin typeface="Segoe UI"/>
              </a:rPr>
              <a:t>Access logging</a:t>
            </a:r>
          </a:p>
          <a:p>
            <a:pPr defTabSz="932295">
              <a:spcAft>
                <a:spcPts val="2941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kern="0" dirty="0">
                <a:solidFill>
                  <a:srgbClr val="505050"/>
                </a:solidFill>
                <a:latin typeface="Segoe UI"/>
              </a:rPr>
              <a:t>Track who is accessing documents and </a:t>
            </a:r>
            <a:br>
              <a:rPr lang="en-US" sz="1765" kern="0" dirty="0">
                <a:solidFill>
                  <a:srgbClr val="505050"/>
                </a:solidFill>
                <a:latin typeface="Segoe UI"/>
              </a:rPr>
            </a:br>
            <a:r>
              <a:rPr lang="en-US" sz="1765" kern="0" dirty="0">
                <a:solidFill>
                  <a:srgbClr val="505050"/>
                </a:solidFill>
                <a:latin typeface="Segoe UI"/>
              </a:rPr>
              <a:t>from where.</a:t>
            </a:r>
          </a:p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b="1" kern="0" dirty="0">
                <a:solidFill>
                  <a:srgbClr val="505050"/>
                </a:solidFill>
                <a:latin typeface="Segoe UI"/>
              </a:rPr>
              <a:t>Access revocation</a:t>
            </a:r>
          </a:p>
          <a:p>
            <a:pPr defTabSz="932295">
              <a:spcAft>
                <a:spcPts val="2941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kern="0" dirty="0">
                <a:solidFill>
                  <a:srgbClr val="505050"/>
                </a:solidFill>
                <a:latin typeface="Segoe UI"/>
              </a:rPr>
              <a:t>Prevent data leakage or misuse by changing </a:t>
            </a:r>
            <a:br>
              <a:rPr lang="en-US" sz="1765" kern="0" dirty="0">
                <a:solidFill>
                  <a:srgbClr val="505050"/>
                </a:solidFill>
                <a:latin typeface="Segoe UI"/>
              </a:rPr>
            </a:br>
            <a:r>
              <a:rPr lang="en-US" sz="1765" kern="0" dirty="0">
                <a:solidFill>
                  <a:srgbClr val="505050"/>
                </a:solidFill>
                <a:latin typeface="Segoe UI"/>
              </a:rPr>
              <a:t>or revoking document access remotely.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B5B2E8E-66C5-43C1-8F12-58DCA3C1D988}"/>
              </a:ext>
            </a:extLst>
          </p:cNvPr>
          <p:cNvSpPr txBox="1">
            <a:spLocks/>
          </p:cNvSpPr>
          <p:nvPr/>
        </p:nvSpPr>
        <p:spPr>
          <a:xfrm>
            <a:off x="1163093" y="472187"/>
            <a:ext cx="10580695" cy="601076"/>
          </a:xfrm>
          <a:prstGeom prst="rect">
            <a:avLst/>
          </a:prstGeom>
          <a:noFill/>
          <a:ln>
            <a:noFill/>
          </a:ln>
        </p:spPr>
        <p:txBody>
          <a:bodyPr vert="horz" wrap="square" lIns="143428" tIns="89642" rIns="0" bIns="89642" anchor="ctr" anchorCtr="0" compatLnSpc="1">
            <a:noAutofit/>
          </a:bodyPr>
          <a:lstStyle>
            <a:lvl1pPr marL="0" marR="0" lvl="0" indent="0" algn="l" defTabSz="932742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200" b="0" i="0" u="none" strike="noStrike" kern="0" cap="all" spc="120" baseline="0">
                <a:solidFill>
                  <a:srgbClr val="000000"/>
                </a:solidFill>
                <a:uFillTx/>
                <a:latin typeface="Segoe UI"/>
                <a:ea typeface="Segoe UI Black" pitchFamily="34"/>
                <a:cs typeface="Segoe UI Black" pitchFamily="34"/>
              </a:defRPr>
            </a:lvl1pPr>
          </a:lstStyle>
          <a:p>
            <a:pPr defTabSz="914367">
              <a:defRPr/>
            </a:pPr>
            <a:r>
              <a:rPr lang="en-US" sz="2745" spc="118" dirty="0">
                <a:solidFill>
                  <a:srgbClr val="505050"/>
                </a:solidFill>
              </a:rPr>
              <a:t>Monitor document </a:t>
            </a:r>
            <a:r>
              <a:rPr lang="en-US" sz="2745" b="1" spc="118" dirty="0">
                <a:solidFill>
                  <a:schemeClr val="accent1"/>
                </a:solidFill>
              </a:rPr>
              <a:t>sharing &amp; access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7EDA12-A55F-487B-AAFC-347A35FA2087}"/>
              </a:ext>
            </a:extLst>
          </p:cNvPr>
          <p:cNvGrpSpPr/>
          <p:nvPr/>
        </p:nvGrpSpPr>
        <p:grpSpPr>
          <a:xfrm>
            <a:off x="4682502" y="1315349"/>
            <a:ext cx="6723809" cy="4006348"/>
            <a:chOff x="4776395" y="1341228"/>
            <a:chExt cx="6858635" cy="408668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D36F6CB-FA31-4A5A-87D7-E5B82445F0B6}"/>
                </a:ext>
              </a:extLst>
            </p:cNvPr>
            <p:cNvGrpSpPr/>
            <p:nvPr/>
          </p:nvGrpSpPr>
          <p:grpSpPr>
            <a:xfrm>
              <a:off x="4776395" y="1341228"/>
              <a:ext cx="6858635" cy="4086684"/>
              <a:chOff x="4368561" y="784114"/>
              <a:chExt cx="7610714" cy="4534807"/>
            </a:xfrm>
          </p:grpSpPr>
          <p:pic>
            <p:nvPicPr>
              <p:cNvPr id="36" name="Picture 35" descr="A screen shot of an open computer sitting on a desk&#10;&#10;Description generated with very high confidence">
                <a:extLst>
                  <a:ext uri="{FF2B5EF4-FFF2-40B4-BE49-F238E27FC236}">
                    <a16:creationId xmlns:a16="http://schemas.microsoft.com/office/drawing/2014/main" id="{CD883264-7811-4AA1-9A25-554AFEDC5C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68561" y="784114"/>
                <a:ext cx="7610714" cy="4534807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0DE6DA0-C597-4651-814C-1424DE9620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0859"/>
              <a:stretch/>
            </p:blipFill>
            <p:spPr>
              <a:xfrm>
                <a:off x="5663840" y="1085525"/>
                <a:ext cx="5389345" cy="3002381"/>
              </a:xfrm>
              <a:prstGeom prst="rect">
                <a:avLst/>
              </a:prstGeom>
            </p:spPr>
          </p:pic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EE11CDB-A9D5-4ACA-9E28-2A447D7B6055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966"/>
            <a:stretch/>
          </p:blipFill>
          <p:spPr>
            <a:xfrm>
              <a:off x="5943677" y="1612853"/>
              <a:ext cx="4856778" cy="270569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47DE99E-19F4-4A63-8BD4-C646FB5908C9}"/>
              </a:ext>
            </a:extLst>
          </p:cNvPr>
          <p:cNvGrpSpPr/>
          <p:nvPr/>
        </p:nvGrpSpPr>
        <p:grpSpPr>
          <a:xfrm>
            <a:off x="7393250" y="3426841"/>
            <a:ext cx="4450105" cy="3090350"/>
            <a:chOff x="7541499" y="3495060"/>
            <a:chExt cx="4539339" cy="3152318"/>
          </a:xfrm>
        </p:grpSpPr>
        <p:pic>
          <p:nvPicPr>
            <p:cNvPr id="38" name="Picture 37" descr="A flat screen tv&#10;&#10;Description generated with high confidence">
              <a:extLst>
                <a:ext uri="{FF2B5EF4-FFF2-40B4-BE49-F238E27FC236}">
                  <a16:creationId xmlns:a16="http://schemas.microsoft.com/office/drawing/2014/main" id="{1403D66D-3233-4C7D-A178-EE795F4D2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1499" y="3495060"/>
              <a:ext cx="4539339" cy="315231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63885F5-0F53-4F4F-84A2-0EBE5C67419B}"/>
                </a:ext>
              </a:extLst>
            </p:cNvPr>
            <p:cNvPicPr/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7379"/>
            <a:stretch/>
          </p:blipFill>
          <p:spPr>
            <a:xfrm>
              <a:off x="7830605" y="3782301"/>
              <a:ext cx="3950192" cy="259698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C95BF539-2DE2-4839-8153-EF9C11B3395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213" y="470487"/>
            <a:ext cx="717140" cy="71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0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D27BAE1-BB28-41DC-B9A4-7E9D79D24E14}"/>
              </a:ext>
            </a:extLst>
          </p:cNvPr>
          <p:cNvGrpSpPr/>
          <p:nvPr/>
        </p:nvGrpSpPr>
        <p:grpSpPr>
          <a:xfrm>
            <a:off x="4682502" y="1315349"/>
            <a:ext cx="6723809" cy="4006348"/>
            <a:chOff x="4776395" y="1341228"/>
            <a:chExt cx="6858635" cy="408668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D36F6CB-FA31-4A5A-87D7-E5B82445F0B6}"/>
                </a:ext>
              </a:extLst>
            </p:cNvPr>
            <p:cNvGrpSpPr/>
            <p:nvPr/>
          </p:nvGrpSpPr>
          <p:grpSpPr>
            <a:xfrm>
              <a:off x="4776395" y="1341228"/>
              <a:ext cx="6858635" cy="4086684"/>
              <a:chOff x="4368561" y="784114"/>
              <a:chExt cx="7610714" cy="4534807"/>
            </a:xfrm>
          </p:grpSpPr>
          <p:pic>
            <p:nvPicPr>
              <p:cNvPr id="36" name="Picture 35" descr="A screen shot of an open computer sitting on a desk&#10;&#10;Description generated with very high confidence">
                <a:extLst>
                  <a:ext uri="{FF2B5EF4-FFF2-40B4-BE49-F238E27FC236}">
                    <a16:creationId xmlns:a16="http://schemas.microsoft.com/office/drawing/2014/main" id="{CD883264-7811-4AA1-9A25-554AFEDC5C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68561" y="784114"/>
                <a:ext cx="7610714" cy="4534807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0DE6DA0-C597-4651-814C-1424DE9620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0859"/>
              <a:stretch/>
            </p:blipFill>
            <p:spPr>
              <a:xfrm>
                <a:off x="5663840" y="1085525"/>
                <a:ext cx="5389345" cy="3002381"/>
              </a:xfrm>
              <a:prstGeom prst="rect">
                <a:avLst/>
              </a:prstGeom>
            </p:spPr>
          </p:pic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50FD890-0146-440D-856A-6AECB372E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9633"/>
            <a:stretch/>
          </p:blipFill>
          <p:spPr>
            <a:xfrm>
              <a:off x="5943677" y="1612853"/>
              <a:ext cx="4856778" cy="270569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D729947-0943-4EAF-95B6-4744C7D3FCB1}"/>
              </a:ext>
            </a:extLst>
          </p:cNvPr>
          <p:cNvSpPr txBox="1"/>
          <p:nvPr/>
        </p:nvSpPr>
        <p:spPr>
          <a:xfrm>
            <a:off x="448213" y="1679612"/>
            <a:ext cx="4748782" cy="4846310"/>
          </a:xfrm>
          <a:prstGeom prst="rect">
            <a:avLst/>
          </a:prstGeom>
          <a:noFill/>
        </p:spPr>
        <p:txBody>
          <a:bodyPr wrap="square" lIns="0" tIns="91427" rIns="91427" bIns="91427" rtlCol="0">
            <a:spAutoFit/>
          </a:bodyPr>
          <a:lstStyle/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b="1" kern="0" dirty="0">
                <a:solidFill>
                  <a:srgbClr val="505050"/>
                </a:solidFill>
                <a:latin typeface="Segoe UI"/>
              </a:rPr>
              <a:t>Advanced incident investigation tools</a:t>
            </a:r>
          </a:p>
          <a:p>
            <a:pPr defTabSz="932295">
              <a:spcAft>
                <a:spcPts val="2941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kern="0" dirty="0">
                <a:solidFill>
                  <a:srgbClr val="505050"/>
                </a:solidFill>
                <a:latin typeface="Segoe UI"/>
              </a:rPr>
              <a:t>Investigate on users, file, activities, locations and managed apps, quantify exposure and risk</a:t>
            </a:r>
          </a:p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b="1" kern="0" dirty="0">
                <a:solidFill>
                  <a:srgbClr val="505050"/>
                </a:solidFill>
                <a:latin typeface="Segoe UI"/>
              </a:rPr>
              <a:t>Cloud data visibility</a:t>
            </a:r>
          </a:p>
          <a:p>
            <a:pPr defTabSz="932295">
              <a:spcAft>
                <a:spcPts val="2941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kern="0" dirty="0">
                <a:solidFill>
                  <a:srgbClr val="505050"/>
                </a:solidFill>
                <a:latin typeface="Segoe UI"/>
              </a:rPr>
              <a:t>Identify how data – both classified and not classified – is shared across cloud apps and identify risk</a:t>
            </a:r>
          </a:p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b="1" kern="0" dirty="0">
                <a:solidFill>
                  <a:srgbClr val="505050"/>
                </a:solidFill>
                <a:latin typeface="Segoe UI"/>
              </a:rPr>
              <a:t>Cloud app risk assessment</a:t>
            </a:r>
          </a:p>
          <a:p>
            <a:pPr defTabSz="932295">
              <a:spcAft>
                <a:spcPts val="2941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kern="0" dirty="0">
                <a:solidFill>
                  <a:srgbClr val="505050"/>
                </a:solidFill>
                <a:latin typeface="Segoe UI"/>
              </a:rPr>
              <a:t>Assess risk cloud apps based on ~60 security and compliance risk factors.</a:t>
            </a:r>
          </a:p>
          <a:p>
            <a:pPr defTabSz="93229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b="1" kern="0" dirty="0">
                <a:solidFill>
                  <a:srgbClr val="505050"/>
                </a:solidFill>
                <a:latin typeface="Segoe UI"/>
              </a:rPr>
              <a:t>On-going analytics &amp; anomaly detection</a:t>
            </a:r>
          </a:p>
          <a:p>
            <a:pPr defTabSz="932295">
              <a:spcAft>
                <a:spcPts val="2941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 kern="0" dirty="0">
                <a:solidFill>
                  <a:srgbClr val="505050"/>
                </a:solidFill>
                <a:latin typeface="Segoe UI"/>
              </a:rPr>
              <a:t>Get anomalous usage alerts, new app and trending </a:t>
            </a:r>
            <a:r>
              <a:rPr lang="en-US" sz="1765" kern="0">
                <a:solidFill>
                  <a:srgbClr val="505050"/>
                </a:solidFill>
                <a:latin typeface="Segoe UI"/>
              </a:rPr>
              <a:t>apps alerts</a:t>
            </a:r>
            <a:endParaRPr lang="en-US" sz="1765" kern="0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B5B2E8E-66C5-43C1-8F12-58DCA3C1D988}"/>
              </a:ext>
            </a:extLst>
          </p:cNvPr>
          <p:cNvSpPr txBox="1">
            <a:spLocks/>
          </p:cNvSpPr>
          <p:nvPr/>
        </p:nvSpPr>
        <p:spPr>
          <a:xfrm>
            <a:off x="1163093" y="472187"/>
            <a:ext cx="10580695" cy="601076"/>
          </a:xfrm>
          <a:prstGeom prst="rect">
            <a:avLst/>
          </a:prstGeom>
          <a:noFill/>
          <a:ln>
            <a:noFill/>
          </a:ln>
        </p:spPr>
        <p:txBody>
          <a:bodyPr vert="horz" wrap="square" lIns="143428" tIns="89642" rIns="0" bIns="89642" anchor="ctr" anchorCtr="0" compatLnSpc="1">
            <a:noAutofit/>
          </a:bodyPr>
          <a:lstStyle>
            <a:lvl1pPr marL="0" marR="0" lvl="0" indent="0" algn="l" defTabSz="932742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200" b="0" i="0" u="none" strike="noStrike" kern="0" cap="all" spc="120" baseline="0">
                <a:solidFill>
                  <a:srgbClr val="000000"/>
                </a:solidFill>
                <a:uFillTx/>
                <a:latin typeface="Segoe UI"/>
                <a:ea typeface="Segoe UI Black" pitchFamily="34"/>
                <a:cs typeface="Segoe UI Black" pitchFamily="34"/>
              </a:defRPr>
            </a:lvl1pPr>
          </a:lstStyle>
          <a:p>
            <a:pPr defTabSz="914367">
              <a:defRPr/>
            </a:pPr>
            <a:r>
              <a:rPr lang="en-US" sz="2745" spc="118" dirty="0">
                <a:solidFill>
                  <a:srgbClr val="505050"/>
                </a:solidFill>
              </a:rPr>
              <a:t>Monitor </a:t>
            </a:r>
            <a:r>
              <a:rPr lang="en-US" sz="2745" b="1" spc="118" dirty="0">
                <a:solidFill>
                  <a:schemeClr val="accent1"/>
                </a:solidFill>
              </a:rPr>
              <a:t>cloud app usage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580E95-42A5-4FAD-9DEF-7D38139BD3C1}"/>
              </a:ext>
            </a:extLst>
          </p:cNvPr>
          <p:cNvGrpSpPr/>
          <p:nvPr/>
        </p:nvGrpSpPr>
        <p:grpSpPr>
          <a:xfrm>
            <a:off x="7389515" y="3382020"/>
            <a:ext cx="4450105" cy="3090350"/>
            <a:chOff x="7537689" y="3449340"/>
            <a:chExt cx="4539339" cy="3152318"/>
          </a:xfrm>
        </p:grpSpPr>
        <p:pic>
          <p:nvPicPr>
            <p:cNvPr id="39" name="Picture 38" descr="A flat screen tv&#10;&#10;Description generated with high confidence">
              <a:extLst>
                <a:ext uri="{FF2B5EF4-FFF2-40B4-BE49-F238E27FC236}">
                  <a16:creationId xmlns:a16="http://schemas.microsoft.com/office/drawing/2014/main" id="{124ADC36-C106-49F4-98D4-3590B49DD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37689" y="3449340"/>
              <a:ext cx="4539339" cy="315231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6D4B625-8524-4028-A918-E19D0F649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0605" y="3782301"/>
              <a:ext cx="3950192" cy="2082291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4511B0E-A475-48AC-B934-95C28E84FA57}"/>
                </a:ext>
              </a:extLst>
            </p:cNvPr>
            <p:cNvSpPr/>
            <p:nvPr/>
          </p:nvSpPr>
          <p:spPr bwMode="auto">
            <a:xfrm>
              <a:off x="7830605" y="5864592"/>
              <a:ext cx="3950192" cy="514692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C95BF539-2DE2-4839-8153-EF9C11B3395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213" y="470487"/>
            <a:ext cx="717140" cy="71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7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30E8F4-07C0-414D-87AE-0B57EC595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Labs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973BA-EF3E-4A3B-A324-977E9AEFE29E}"/>
              </a:ext>
            </a:extLst>
          </p:cNvPr>
          <p:cNvSpPr txBox="1"/>
          <p:nvPr/>
        </p:nvSpPr>
        <p:spPr>
          <a:xfrm>
            <a:off x="269240" y="1748589"/>
            <a:ext cx="11104613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Lab 8 - AIP &amp; WIP Consolidated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210628-1AB0-4528-B62E-FD86BB248900}"/>
              </a:ext>
            </a:extLst>
          </p:cNvPr>
          <p:cNvSpPr txBox="1"/>
          <p:nvPr/>
        </p:nvSpPr>
        <p:spPr>
          <a:xfrm>
            <a:off x="4167051" y="5643154"/>
            <a:ext cx="729560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hlinkClick r:id="rId3"/>
              </a:rPr>
              <a:t>https://m365.learnondemand.net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9397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10">
            <a:extLst>
              <a:ext uri="{FF2B5EF4-FFF2-40B4-BE49-F238E27FC236}">
                <a16:creationId xmlns:a16="http://schemas.microsoft.com/office/drawing/2014/main" id="{94F62D86-8AE3-48DC-B89B-C1F057D8E8D9}"/>
              </a:ext>
            </a:extLst>
          </p:cNvPr>
          <p:cNvSpPr txBox="1"/>
          <p:nvPr/>
        </p:nvSpPr>
        <p:spPr>
          <a:xfrm>
            <a:off x="185629" y="2803005"/>
            <a:ext cx="2676363" cy="5908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294" normalizeH="0" baseline="0" noProof="0" dirty="0">
                <a:ln>
                  <a:noFill/>
                </a:ln>
                <a:gradFill>
                  <a:gsLst>
                    <a:gs pos="0">
                      <a:srgbClr val="E6E6E6">
                        <a:lumMod val="25000"/>
                      </a:srgbClr>
                    </a:gs>
                    <a:gs pos="100000">
                      <a:srgbClr val="E6E6E6">
                        <a:lumMod val="2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Identity &amp; access management </a:t>
            </a:r>
          </a:p>
        </p:txBody>
      </p:sp>
      <p:sp>
        <p:nvSpPr>
          <p:cNvPr id="82" name="TextBox 10">
            <a:extLst>
              <a:ext uri="{FF2B5EF4-FFF2-40B4-BE49-F238E27FC236}">
                <a16:creationId xmlns:a16="http://schemas.microsoft.com/office/drawing/2014/main" id="{FD871B1C-44DD-4877-B782-FD6C255AC55D}"/>
              </a:ext>
            </a:extLst>
          </p:cNvPr>
          <p:cNvSpPr txBox="1"/>
          <p:nvPr/>
        </p:nvSpPr>
        <p:spPr>
          <a:xfrm>
            <a:off x="3502352" y="2803005"/>
            <a:ext cx="2139294" cy="5908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294" normalizeH="0" baseline="0" noProof="0" dirty="0">
                <a:ln>
                  <a:noFill/>
                </a:ln>
                <a:gradFill>
                  <a:gsLst>
                    <a:gs pos="0">
                      <a:srgbClr val="E6E6E6">
                        <a:lumMod val="25000"/>
                      </a:srgbClr>
                    </a:gs>
                    <a:gs pos="100000">
                      <a:srgbClr val="E6E6E6">
                        <a:lumMod val="2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Information protection</a:t>
            </a:r>
          </a:p>
        </p:txBody>
      </p:sp>
      <p:sp>
        <p:nvSpPr>
          <p:cNvPr id="83" name="TextBox 10">
            <a:extLst>
              <a:ext uri="{FF2B5EF4-FFF2-40B4-BE49-F238E27FC236}">
                <a16:creationId xmlns:a16="http://schemas.microsoft.com/office/drawing/2014/main" id="{2335FC4E-4419-4EDE-B70E-2B4E08D53173}"/>
              </a:ext>
            </a:extLst>
          </p:cNvPr>
          <p:cNvSpPr txBox="1"/>
          <p:nvPr/>
        </p:nvSpPr>
        <p:spPr>
          <a:xfrm>
            <a:off x="9657367" y="2814538"/>
            <a:ext cx="2021265" cy="5908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294" normalizeH="0" baseline="0" noProof="0">
                <a:ln>
                  <a:noFill/>
                </a:ln>
                <a:gradFill>
                  <a:gsLst>
                    <a:gs pos="0">
                      <a:srgbClr val="E6E6E6">
                        <a:lumMod val="25000"/>
                      </a:srgbClr>
                    </a:gs>
                    <a:gs pos="100000">
                      <a:srgbClr val="E6E6E6">
                        <a:lumMod val="2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Security management</a:t>
            </a:r>
          </a:p>
        </p:txBody>
      </p:sp>
      <p:sp>
        <p:nvSpPr>
          <p:cNvPr id="84" name="TextBox 10">
            <a:extLst>
              <a:ext uri="{FF2B5EF4-FFF2-40B4-BE49-F238E27FC236}">
                <a16:creationId xmlns:a16="http://schemas.microsoft.com/office/drawing/2014/main" id="{B00AF9FE-4371-412B-BFA6-50464E23D267}"/>
              </a:ext>
            </a:extLst>
          </p:cNvPr>
          <p:cNvSpPr txBox="1"/>
          <p:nvPr/>
        </p:nvSpPr>
        <p:spPr>
          <a:xfrm>
            <a:off x="6595174" y="2814538"/>
            <a:ext cx="2139294" cy="5908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294" normalizeH="0" baseline="0" noProof="0" dirty="0">
                <a:ln>
                  <a:noFill/>
                </a:ln>
                <a:gradFill>
                  <a:gsLst>
                    <a:gs pos="0">
                      <a:srgbClr val="E6E6E6">
                        <a:lumMod val="25000"/>
                      </a:srgbClr>
                    </a:gs>
                    <a:gs pos="100000">
                      <a:srgbClr val="E6E6E6">
                        <a:lumMod val="2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Threat protection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548629-7125-4597-B211-4934B4CEDD55}"/>
              </a:ext>
            </a:extLst>
          </p:cNvPr>
          <p:cNvGrpSpPr/>
          <p:nvPr/>
        </p:nvGrpSpPr>
        <p:grpSpPr>
          <a:xfrm>
            <a:off x="1141038" y="1937269"/>
            <a:ext cx="765816" cy="765816"/>
            <a:chOff x="5625439" y="609860"/>
            <a:chExt cx="781282" cy="78128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BECBA14-DC6F-4469-A9F6-0006303F699B}"/>
                </a:ext>
              </a:extLst>
            </p:cNvPr>
            <p:cNvSpPr/>
            <p:nvPr/>
          </p:nvSpPr>
          <p:spPr bwMode="auto">
            <a:xfrm>
              <a:off x="5625439" y="609860"/>
              <a:ext cx="781282" cy="78128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E6E6E6">
                        <a:lumMod val="25000"/>
                      </a:srgbClr>
                    </a:gs>
                    <a:gs pos="100000">
                      <a:srgbClr val="E6E6E6">
                        <a:lumMod val="2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ContactCard_EEBD">
              <a:extLst>
                <a:ext uri="{FF2B5EF4-FFF2-40B4-BE49-F238E27FC236}">
                  <a16:creationId xmlns:a16="http://schemas.microsoft.com/office/drawing/2014/main" id="{0F9FD0EF-9227-4D1E-8577-46F8A56CF6E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87480" y="832751"/>
              <a:ext cx="457200" cy="335501"/>
            </a:xfrm>
            <a:custGeom>
              <a:avLst/>
              <a:gdLst>
                <a:gd name="T0" fmla="*/ 2121 w 3742"/>
                <a:gd name="T1" fmla="*/ 998 h 2744"/>
                <a:gd name="T2" fmla="*/ 3368 w 3742"/>
                <a:gd name="T3" fmla="*/ 998 h 2744"/>
                <a:gd name="T4" fmla="*/ 2121 w 3742"/>
                <a:gd name="T5" fmla="*/ 1746 h 2744"/>
                <a:gd name="T6" fmla="*/ 2869 w 3742"/>
                <a:gd name="T7" fmla="*/ 1746 h 2744"/>
                <a:gd name="T8" fmla="*/ 3742 w 3742"/>
                <a:gd name="T9" fmla="*/ 0 h 2744"/>
                <a:gd name="T10" fmla="*/ 0 w 3742"/>
                <a:gd name="T11" fmla="*/ 0 h 2744"/>
                <a:gd name="T12" fmla="*/ 0 w 3742"/>
                <a:gd name="T13" fmla="*/ 2744 h 2744"/>
                <a:gd name="T14" fmla="*/ 3742 w 3742"/>
                <a:gd name="T15" fmla="*/ 2744 h 2744"/>
                <a:gd name="T16" fmla="*/ 3742 w 3742"/>
                <a:gd name="T17" fmla="*/ 0 h 2744"/>
                <a:gd name="T18" fmla="*/ 1123 w 3742"/>
                <a:gd name="T19" fmla="*/ 748 h 2744"/>
                <a:gd name="T20" fmla="*/ 748 w 3742"/>
                <a:gd name="T21" fmla="*/ 1123 h 2744"/>
                <a:gd name="T22" fmla="*/ 1123 w 3742"/>
                <a:gd name="T23" fmla="*/ 1497 h 2744"/>
                <a:gd name="T24" fmla="*/ 1497 w 3742"/>
                <a:gd name="T25" fmla="*/ 1123 h 2744"/>
                <a:gd name="T26" fmla="*/ 1123 w 3742"/>
                <a:gd name="T27" fmla="*/ 748 h 2744"/>
                <a:gd name="T28" fmla="*/ 1746 w 3742"/>
                <a:gd name="T29" fmla="*/ 2121 h 2744"/>
                <a:gd name="T30" fmla="*/ 1123 w 3742"/>
                <a:gd name="T31" fmla="*/ 1497 h 2744"/>
                <a:gd name="T32" fmla="*/ 499 w 3742"/>
                <a:gd name="T33" fmla="*/ 2121 h 2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42" h="2744">
                  <a:moveTo>
                    <a:pt x="2121" y="998"/>
                  </a:moveTo>
                  <a:cubicBezTo>
                    <a:pt x="3368" y="998"/>
                    <a:pt x="3368" y="998"/>
                    <a:pt x="3368" y="998"/>
                  </a:cubicBezTo>
                  <a:moveTo>
                    <a:pt x="2121" y="1746"/>
                  </a:moveTo>
                  <a:cubicBezTo>
                    <a:pt x="2869" y="1746"/>
                    <a:pt x="2869" y="1746"/>
                    <a:pt x="2869" y="1746"/>
                  </a:cubicBezTo>
                  <a:moveTo>
                    <a:pt x="37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44"/>
                    <a:pt x="0" y="2744"/>
                    <a:pt x="0" y="2744"/>
                  </a:cubicBezTo>
                  <a:cubicBezTo>
                    <a:pt x="3742" y="2744"/>
                    <a:pt x="3742" y="2744"/>
                    <a:pt x="3742" y="2744"/>
                  </a:cubicBezTo>
                  <a:lnTo>
                    <a:pt x="3742" y="0"/>
                  </a:lnTo>
                  <a:close/>
                  <a:moveTo>
                    <a:pt x="1123" y="748"/>
                  </a:moveTo>
                  <a:cubicBezTo>
                    <a:pt x="916" y="748"/>
                    <a:pt x="748" y="916"/>
                    <a:pt x="748" y="1123"/>
                  </a:cubicBezTo>
                  <a:cubicBezTo>
                    <a:pt x="748" y="1329"/>
                    <a:pt x="916" y="1497"/>
                    <a:pt x="1123" y="1497"/>
                  </a:cubicBezTo>
                  <a:cubicBezTo>
                    <a:pt x="1329" y="1497"/>
                    <a:pt x="1497" y="1329"/>
                    <a:pt x="1497" y="1123"/>
                  </a:cubicBezTo>
                  <a:cubicBezTo>
                    <a:pt x="1497" y="916"/>
                    <a:pt x="1329" y="748"/>
                    <a:pt x="1123" y="748"/>
                  </a:cubicBezTo>
                  <a:close/>
                  <a:moveTo>
                    <a:pt x="1746" y="2121"/>
                  </a:moveTo>
                  <a:cubicBezTo>
                    <a:pt x="1746" y="1776"/>
                    <a:pt x="1467" y="1497"/>
                    <a:pt x="1123" y="1497"/>
                  </a:cubicBezTo>
                  <a:cubicBezTo>
                    <a:pt x="778" y="1497"/>
                    <a:pt x="499" y="1776"/>
                    <a:pt x="499" y="2121"/>
                  </a:cubicBez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E6E6E6">
                        <a:lumMod val="25000"/>
                      </a:srgbClr>
                    </a:gs>
                    <a:gs pos="100000">
                      <a:srgbClr val="E6E6E6">
                        <a:lumMod val="2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3FE946B-5220-415C-B173-7F7AE1D5A75A}"/>
              </a:ext>
            </a:extLst>
          </p:cNvPr>
          <p:cNvGrpSpPr/>
          <p:nvPr/>
        </p:nvGrpSpPr>
        <p:grpSpPr>
          <a:xfrm>
            <a:off x="7282118" y="1937161"/>
            <a:ext cx="765816" cy="765816"/>
            <a:chOff x="6621825" y="1828525"/>
            <a:chExt cx="781282" cy="781282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8067144-A29F-4D5E-B2CC-4704920C18E7}"/>
                </a:ext>
              </a:extLst>
            </p:cNvPr>
            <p:cNvSpPr/>
            <p:nvPr/>
          </p:nvSpPr>
          <p:spPr bwMode="auto">
            <a:xfrm rot="1643308">
              <a:off x="6621825" y="1828525"/>
              <a:ext cx="781282" cy="78128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E6E6E6">
                        <a:lumMod val="25000"/>
                      </a:srgbClr>
                    </a:gs>
                    <a:gs pos="100000">
                      <a:srgbClr val="E6E6E6">
                        <a:lumMod val="2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Shield_EA18">
              <a:extLst>
                <a:ext uri="{FF2B5EF4-FFF2-40B4-BE49-F238E27FC236}">
                  <a16:creationId xmlns:a16="http://schemas.microsoft.com/office/drawing/2014/main" id="{EA884035-A965-4E25-951D-EC8CA745E7F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40694" y="2036286"/>
              <a:ext cx="343544" cy="365760"/>
            </a:xfrm>
            <a:custGeom>
              <a:avLst/>
              <a:gdLst>
                <a:gd name="T0" fmla="*/ 3500 w 3500"/>
                <a:gd name="T1" fmla="*/ 1375 h 3725"/>
                <a:gd name="T2" fmla="*/ 1750 w 3500"/>
                <a:gd name="T3" fmla="*/ 3725 h 3725"/>
                <a:gd name="T4" fmla="*/ 0 w 3500"/>
                <a:gd name="T5" fmla="*/ 1375 h 3725"/>
                <a:gd name="T6" fmla="*/ 0 w 3500"/>
                <a:gd name="T7" fmla="*/ 500 h 3725"/>
                <a:gd name="T8" fmla="*/ 1125 w 3500"/>
                <a:gd name="T9" fmla="*/ 187 h 3725"/>
                <a:gd name="T10" fmla="*/ 1750 w 3500"/>
                <a:gd name="T11" fmla="*/ 0 h 3725"/>
                <a:gd name="T12" fmla="*/ 2375 w 3500"/>
                <a:gd name="T13" fmla="*/ 187 h 3725"/>
                <a:gd name="T14" fmla="*/ 3500 w 3500"/>
                <a:gd name="T15" fmla="*/ 500 h 3725"/>
                <a:gd name="T16" fmla="*/ 3500 w 3500"/>
                <a:gd name="T17" fmla="*/ 1375 h 3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00" h="3725">
                  <a:moveTo>
                    <a:pt x="3500" y="1375"/>
                  </a:moveTo>
                  <a:cubicBezTo>
                    <a:pt x="3500" y="2302"/>
                    <a:pt x="2831" y="3117"/>
                    <a:pt x="1750" y="3725"/>
                  </a:cubicBezTo>
                  <a:cubicBezTo>
                    <a:pt x="669" y="3117"/>
                    <a:pt x="0" y="2302"/>
                    <a:pt x="0" y="1375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440" y="500"/>
                    <a:pt x="837" y="380"/>
                    <a:pt x="1125" y="187"/>
                  </a:cubicBezTo>
                  <a:cubicBezTo>
                    <a:pt x="1285" y="71"/>
                    <a:pt x="1506" y="0"/>
                    <a:pt x="1750" y="0"/>
                  </a:cubicBezTo>
                  <a:cubicBezTo>
                    <a:pt x="1994" y="0"/>
                    <a:pt x="2215" y="71"/>
                    <a:pt x="2375" y="187"/>
                  </a:cubicBezTo>
                  <a:cubicBezTo>
                    <a:pt x="2663" y="380"/>
                    <a:pt x="3060" y="500"/>
                    <a:pt x="3500" y="500"/>
                  </a:cubicBezTo>
                  <a:lnTo>
                    <a:pt x="3500" y="1375"/>
                  </a:lnTo>
                  <a:close/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E6E6E6">
                        <a:lumMod val="25000"/>
                      </a:srgbClr>
                    </a:gs>
                    <a:gs pos="100000">
                      <a:srgbClr val="E6E6E6">
                        <a:lumMod val="2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5D6638-4A52-49FE-8317-AE970EF59EA6}"/>
              </a:ext>
            </a:extLst>
          </p:cNvPr>
          <p:cNvGrpSpPr/>
          <p:nvPr/>
        </p:nvGrpSpPr>
        <p:grpSpPr>
          <a:xfrm>
            <a:off x="4189036" y="1937269"/>
            <a:ext cx="765816" cy="765816"/>
            <a:chOff x="6873999" y="3404401"/>
            <a:chExt cx="781282" cy="781282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B9CEE52-2311-412E-BDC7-4DED08E6026F}"/>
                </a:ext>
              </a:extLst>
            </p:cNvPr>
            <p:cNvSpPr/>
            <p:nvPr/>
          </p:nvSpPr>
          <p:spPr bwMode="auto">
            <a:xfrm rot="3422427">
              <a:off x="6873999" y="3404401"/>
              <a:ext cx="781282" cy="78128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E6E6E6">
                        <a:lumMod val="25000"/>
                      </a:srgbClr>
                    </a:gs>
                    <a:gs pos="100000">
                      <a:srgbClr val="E6E6E6">
                        <a:lumMod val="2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document_6">
              <a:extLst>
                <a:ext uri="{FF2B5EF4-FFF2-40B4-BE49-F238E27FC236}">
                  <a16:creationId xmlns:a16="http://schemas.microsoft.com/office/drawing/2014/main" id="{BBED4135-C26E-4B16-9EDA-8888F7435FC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18336" y="3612162"/>
              <a:ext cx="292608" cy="365760"/>
            </a:xfrm>
            <a:custGeom>
              <a:avLst/>
              <a:gdLst>
                <a:gd name="T0" fmla="*/ 99 w 265"/>
                <a:gd name="T1" fmla="*/ 332 h 332"/>
                <a:gd name="T2" fmla="*/ 0 w 265"/>
                <a:gd name="T3" fmla="*/ 332 h 332"/>
                <a:gd name="T4" fmla="*/ 0 w 265"/>
                <a:gd name="T5" fmla="*/ 49 h 332"/>
                <a:gd name="T6" fmla="*/ 49 w 265"/>
                <a:gd name="T7" fmla="*/ 0 h 332"/>
                <a:gd name="T8" fmla="*/ 241 w 265"/>
                <a:gd name="T9" fmla="*/ 0 h 332"/>
                <a:gd name="T10" fmla="*/ 241 w 265"/>
                <a:gd name="T11" fmla="*/ 127 h 332"/>
                <a:gd name="T12" fmla="*/ 265 w 265"/>
                <a:gd name="T13" fmla="*/ 219 h 332"/>
                <a:gd name="T14" fmla="*/ 132 w 265"/>
                <a:gd name="T15" fmla="*/ 219 h 332"/>
                <a:gd name="T16" fmla="*/ 132 w 265"/>
                <a:gd name="T17" fmla="*/ 332 h 332"/>
                <a:gd name="T18" fmla="*/ 265 w 265"/>
                <a:gd name="T19" fmla="*/ 332 h 332"/>
                <a:gd name="T20" fmla="*/ 265 w 265"/>
                <a:gd name="T21" fmla="*/ 219 h 332"/>
                <a:gd name="T22" fmla="*/ 245 w 265"/>
                <a:gd name="T23" fmla="*/ 219 h 332"/>
                <a:gd name="T24" fmla="*/ 245 w 265"/>
                <a:gd name="T25" fmla="*/ 198 h 332"/>
                <a:gd name="T26" fmla="*/ 201 w 265"/>
                <a:gd name="T27" fmla="*/ 153 h 332"/>
                <a:gd name="T28" fmla="*/ 157 w 265"/>
                <a:gd name="T29" fmla="*/ 198 h 332"/>
                <a:gd name="T30" fmla="*/ 157 w 265"/>
                <a:gd name="T31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332">
                  <a:moveTo>
                    <a:pt x="99" y="332"/>
                  </a:moveTo>
                  <a:cubicBezTo>
                    <a:pt x="0" y="332"/>
                    <a:pt x="0" y="332"/>
                    <a:pt x="0" y="33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1" y="127"/>
                    <a:pt x="241" y="127"/>
                    <a:pt x="241" y="127"/>
                  </a:cubicBezTo>
                  <a:moveTo>
                    <a:pt x="265" y="219"/>
                  </a:moveTo>
                  <a:cubicBezTo>
                    <a:pt x="132" y="219"/>
                    <a:pt x="132" y="219"/>
                    <a:pt x="132" y="219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265" y="332"/>
                    <a:pt x="265" y="332"/>
                    <a:pt x="265" y="332"/>
                  </a:cubicBezTo>
                  <a:lnTo>
                    <a:pt x="265" y="219"/>
                  </a:lnTo>
                  <a:close/>
                  <a:moveTo>
                    <a:pt x="245" y="219"/>
                  </a:moveTo>
                  <a:cubicBezTo>
                    <a:pt x="245" y="198"/>
                    <a:pt x="245" y="198"/>
                    <a:pt x="245" y="198"/>
                  </a:cubicBezTo>
                  <a:cubicBezTo>
                    <a:pt x="245" y="173"/>
                    <a:pt x="226" y="153"/>
                    <a:pt x="201" y="153"/>
                  </a:cubicBezTo>
                  <a:cubicBezTo>
                    <a:pt x="177" y="153"/>
                    <a:pt x="157" y="173"/>
                    <a:pt x="157" y="198"/>
                  </a:cubicBezTo>
                  <a:cubicBezTo>
                    <a:pt x="157" y="219"/>
                    <a:pt x="157" y="219"/>
                    <a:pt x="157" y="219"/>
                  </a:cubicBez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E6E6E6">
                        <a:lumMod val="25000"/>
                      </a:srgbClr>
                    </a:gs>
                    <a:gs pos="100000">
                      <a:srgbClr val="E6E6E6">
                        <a:lumMod val="2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30283E6-640F-425C-BABD-229FFF5AC296}"/>
              </a:ext>
            </a:extLst>
          </p:cNvPr>
          <p:cNvGrpSpPr/>
          <p:nvPr/>
        </p:nvGrpSpPr>
        <p:grpSpPr>
          <a:xfrm>
            <a:off x="10285146" y="1937161"/>
            <a:ext cx="765816" cy="765816"/>
            <a:chOff x="6293768" y="4898711"/>
            <a:chExt cx="781282" cy="781282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36377C2-0C75-4F6C-AEB9-3DDF79049771}"/>
                </a:ext>
              </a:extLst>
            </p:cNvPr>
            <p:cNvSpPr/>
            <p:nvPr/>
          </p:nvSpPr>
          <p:spPr bwMode="auto">
            <a:xfrm rot="5400000">
              <a:off x="6293768" y="4898711"/>
              <a:ext cx="781282" cy="78128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E6E6E6">
                        <a:lumMod val="25000"/>
                      </a:srgbClr>
                    </a:gs>
                    <a:gs pos="100000">
                      <a:srgbClr val="E6E6E6">
                        <a:lumMod val="2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key">
              <a:extLst>
                <a:ext uri="{FF2B5EF4-FFF2-40B4-BE49-F238E27FC236}">
                  <a16:creationId xmlns:a16="http://schemas.microsoft.com/office/drawing/2014/main" id="{09756CE7-3FDD-4A94-9228-18289A7F9F1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00586" y="5106472"/>
              <a:ext cx="367646" cy="365760"/>
            </a:xfrm>
            <a:custGeom>
              <a:avLst/>
              <a:gdLst>
                <a:gd name="T0" fmla="*/ 175 w 330"/>
                <a:gd name="T1" fmla="*/ 198 h 328"/>
                <a:gd name="T2" fmla="*/ 109 w 330"/>
                <a:gd name="T3" fmla="*/ 220 h 328"/>
                <a:gd name="T4" fmla="*/ 0 w 330"/>
                <a:gd name="T5" fmla="*/ 110 h 328"/>
                <a:gd name="T6" fmla="*/ 109 w 330"/>
                <a:gd name="T7" fmla="*/ 0 h 328"/>
                <a:gd name="T8" fmla="*/ 219 w 330"/>
                <a:gd name="T9" fmla="*/ 110 h 328"/>
                <a:gd name="T10" fmla="*/ 214 w 330"/>
                <a:gd name="T11" fmla="*/ 143 h 328"/>
                <a:gd name="T12" fmla="*/ 330 w 330"/>
                <a:gd name="T13" fmla="*/ 258 h 328"/>
                <a:gd name="T14" fmla="*/ 330 w 330"/>
                <a:gd name="T15" fmla="*/ 328 h 328"/>
                <a:gd name="T16" fmla="*/ 264 w 330"/>
                <a:gd name="T17" fmla="*/ 328 h 328"/>
                <a:gd name="T18" fmla="*/ 264 w 330"/>
                <a:gd name="T19" fmla="*/ 283 h 328"/>
                <a:gd name="T20" fmla="*/ 221 w 330"/>
                <a:gd name="T21" fmla="*/ 283 h 328"/>
                <a:gd name="T22" fmla="*/ 221 w 330"/>
                <a:gd name="T23" fmla="*/ 239 h 328"/>
                <a:gd name="T24" fmla="*/ 175 w 330"/>
                <a:gd name="T25" fmla="*/ 239 h 328"/>
                <a:gd name="T26" fmla="*/ 175 w 330"/>
                <a:gd name="T27" fmla="*/ 198 h 328"/>
                <a:gd name="T28" fmla="*/ 76 w 330"/>
                <a:gd name="T29" fmla="*/ 91 h 328"/>
                <a:gd name="T30" fmla="*/ 91 w 330"/>
                <a:gd name="T31" fmla="*/ 76 h 328"/>
                <a:gd name="T32" fmla="*/ 76 w 330"/>
                <a:gd name="T33" fmla="*/ 60 h 328"/>
                <a:gd name="T34" fmla="*/ 60 w 330"/>
                <a:gd name="T35" fmla="*/ 76 h 328"/>
                <a:gd name="T36" fmla="*/ 76 w 330"/>
                <a:gd name="T37" fmla="*/ 9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328">
                  <a:moveTo>
                    <a:pt x="175" y="198"/>
                  </a:moveTo>
                  <a:cubicBezTo>
                    <a:pt x="157" y="212"/>
                    <a:pt x="134" y="220"/>
                    <a:pt x="109" y="220"/>
                  </a:cubicBez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70" y="0"/>
                    <a:pt x="219" y="49"/>
                    <a:pt x="219" y="110"/>
                  </a:cubicBezTo>
                  <a:cubicBezTo>
                    <a:pt x="219" y="122"/>
                    <a:pt x="217" y="133"/>
                    <a:pt x="214" y="143"/>
                  </a:cubicBezTo>
                  <a:cubicBezTo>
                    <a:pt x="330" y="258"/>
                    <a:pt x="330" y="258"/>
                    <a:pt x="330" y="25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264" y="328"/>
                    <a:pt x="264" y="328"/>
                    <a:pt x="264" y="328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175" y="239"/>
                    <a:pt x="175" y="239"/>
                    <a:pt x="175" y="239"/>
                  </a:cubicBezTo>
                  <a:lnTo>
                    <a:pt x="175" y="198"/>
                  </a:lnTo>
                  <a:close/>
                  <a:moveTo>
                    <a:pt x="76" y="91"/>
                  </a:moveTo>
                  <a:cubicBezTo>
                    <a:pt x="84" y="91"/>
                    <a:pt x="91" y="84"/>
                    <a:pt x="91" y="76"/>
                  </a:cubicBezTo>
                  <a:cubicBezTo>
                    <a:pt x="91" y="67"/>
                    <a:pt x="84" y="60"/>
                    <a:pt x="76" y="60"/>
                  </a:cubicBezTo>
                  <a:cubicBezTo>
                    <a:pt x="67" y="60"/>
                    <a:pt x="60" y="67"/>
                    <a:pt x="60" y="76"/>
                  </a:cubicBezTo>
                  <a:cubicBezTo>
                    <a:pt x="60" y="84"/>
                    <a:pt x="67" y="91"/>
                    <a:pt x="76" y="91"/>
                  </a:cubicBezTo>
                  <a:close/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E6E6E6">
                        <a:lumMod val="25000"/>
                      </a:srgbClr>
                    </a:gs>
                    <a:gs pos="100000">
                      <a:srgbClr val="E6E6E6">
                        <a:lumMod val="25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EF3DBE0-1054-4559-9989-3B6A9BEEFDD2}"/>
              </a:ext>
            </a:extLst>
          </p:cNvPr>
          <p:cNvGrpSpPr/>
          <p:nvPr/>
        </p:nvGrpSpPr>
        <p:grpSpPr>
          <a:xfrm>
            <a:off x="3048001" y="3354843"/>
            <a:ext cx="6096000" cy="1068006"/>
            <a:chOff x="3109119" y="3461409"/>
            <a:chExt cx="6218238" cy="1210235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E58A946-EDE6-4331-B435-8217AC7AFB1D}"/>
                </a:ext>
              </a:extLst>
            </p:cNvPr>
            <p:cNvCxnSpPr/>
            <p:nvPr/>
          </p:nvCxnSpPr>
          <p:spPr>
            <a:xfrm>
              <a:off x="3109119" y="3461409"/>
              <a:ext cx="0" cy="1210235"/>
            </a:xfrm>
            <a:prstGeom prst="line">
              <a:avLst/>
            </a:prstGeom>
            <a:ln w="19050">
              <a:solidFill>
                <a:srgbClr val="D2D2D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1E28E67-2D36-4404-B557-B3EAAE64536B}"/>
                </a:ext>
              </a:extLst>
            </p:cNvPr>
            <p:cNvCxnSpPr/>
            <p:nvPr/>
          </p:nvCxnSpPr>
          <p:spPr>
            <a:xfrm>
              <a:off x="6218238" y="3461409"/>
              <a:ext cx="0" cy="1210235"/>
            </a:xfrm>
            <a:prstGeom prst="line">
              <a:avLst/>
            </a:prstGeom>
            <a:ln w="19050">
              <a:solidFill>
                <a:srgbClr val="D2D2D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4C93DCD-71C1-4BCA-996B-32926B2A6FF7}"/>
                </a:ext>
              </a:extLst>
            </p:cNvPr>
            <p:cNvCxnSpPr/>
            <p:nvPr/>
          </p:nvCxnSpPr>
          <p:spPr>
            <a:xfrm>
              <a:off x="9327357" y="3461409"/>
              <a:ext cx="0" cy="1210235"/>
            </a:xfrm>
            <a:prstGeom prst="line">
              <a:avLst/>
            </a:prstGeom>
            <a:ln w="19050">
              <a:solidFill>
                <a:srgbClr val="D2D2D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36C24B5-9BD6-485B-BCFB-8EE5115A11E7}"/>
              </a:ext>
            </a:extLst>
          </p:cNvPr>
          <p:cNvSpPr txBox="1"/>
          <p:nvPr/>
        </p:nvSpPr>
        <p:spPr>
          <a:xfrm>
            <a:off x="123863" y="3400446"/>
            <a:ext cx="2800276" cy="1049966"/>
          </a:xfrm>
          <a:prstGeom prst="rect">
            <a:avLst/>
          </a:prstGeom>
          <a:noFill/>
        </p:spPr>
        <p:txBody>
          <a:bodyPr wrap="square" lIns="89642" tIns="143407" rIns="179259" bIns="143407" rtlCol="0" anchor="t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B4B4B"/>
                    </a:gs>
                    <a:gs pos="100000">
                      <a:srgbClr val="4B4B4B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t>Protect users’ identities &amp; control access to valuable resources based on user</a:t>
            </a:r>
            <a:b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B4B4B"/>
                    </a:gs>
                    <a:gs pos="100000">
                      <a:srgbClr val="4B4B4B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</a:b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B4B4B"/>
                    </a:gs>
                    <a:gs pos="100000">
                      <a:srgbClr val="4B4B4B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t>risk level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A3E1FA-29EF-42F0-BCB0-154927DDB22C}"/>
              </a:ext>
            </a:extLst>
          </p:cNvPr>
          <p:cNvSpPr txBox="1"/>
          <p:nvPr/>
        </p:nvSpPr>
        <p:spPr>
          <a:xfrm>
            <a:off x="9267863" y="3400446"/>
            <a:ext cx="2800276" cy="669791"/>
          </a:xfrm>
          <a:prstGeom prst="rect">
            <a:avLst/>
          </a:prstGeom>
          <a:noFill/>
        </p:spPr>
        <p:txBody>
          <a:bodyPr wrap="square" lIns="89642" tIns="143407" rIns="179259" bIns="143407" rtlCol="0" anchor="t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B4B4B"/>
                    </a:gs>
                    <a:gs pos="100000">
                      <a:srgbClr val="4B4B4B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t>Gain visibility and control </a:t>
            </a:r>
            <a:b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B4B4B"/>
                    </a:gs>
                    <a:gs pos="100000">
                      <a:srgbClr val="4B4B4B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</a:b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B4B4B"/>
                    </a:gs>
                    <a:gs pos="100000">
                      <a:srgbClr val="4B4B4B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t>over security tools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D32DF69-06AC-4E0E-9416-ACA8AA009AC0}"/>
              </a:ext>
            </a:extLst>
          </p:cNvPr>
          <p:cNvSpPr txBox="1"/>
          <p:nvPr/>
        </p:nvSpPr>
        <p:spPr>
          <a:xfrm>
            <a:off x="6264835" y="3400446"/>
            <a:ext cx="2800276" cy="859879"/>
          </a:xfrm>
          <a:prstGeom prst="rect">
            <a:avLst/>
          </a:prstGeom>
          <a:noFill/>
        </p:spPr>
        <p:txBody>
          <a:bodyPr wrap="square" lIns="89642" tIns="143407" rIns="179259" bIns="143407" rtlCol="0" anchor="t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B4B4B"/>
                    </a:gs>
                    <a:gs pos="100000">
                      <a:srgbClr val="4B4B4B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t>Protect against advanced </a:t>
            </a:r>
            <a:b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B4B4B"/>
                    </a:gs>
                    <a:gs pos="100000">
                      <a:srgbClr val="4B4B4B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</a:b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B4B4B"/>
                    </a:gs>
                    <a:gs pos="100000">
                      <a:srgbClr val="4B4B4B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t>threats and recover quickly </a:t>
            </a:r>
            <a:b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B4B4B"/>
                    </a:gs>
                    <a:gs pos="100000">
                      <a:srgbClr val="4B4B4B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</a:b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B4B4B"/>
                    </a:gs>
                    <a:gs pos="100000">
                      <a:srgbClr val="4B4B4B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t>when attacked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907C38-0945-4FF5-AB91-A0B17E783404}"/>
              </a:ext>
            </a:extLst>
          </p:cNvPr>
          <p:cNvSpPr txBox="1"/>
          <p:nvPr/>
        </p:nvSpPr>
        <p:spPr>
          <a:xfrm>
            <a:off x="3171862" y="3400446"/>
            <a:ext cx="2800276" cy="859879"/>
          </a:xfrm>
          <a:prstGeom prst="rect">
            <a:avLst/>
          </a:prstGeom>
          <a:noFill/>
        </p:spPr>
        <p:txBody>
          <a:bodyPr wrap="square" lIns="89642" tIns="143407" rIns="179259" bIns="143407" rtlCol="0" anchor="t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B4B4B"/>
                    </a:gs>
                    <a:gs pos="100000">
                      <a:srgbClr val="4B4B4B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t>Ensure documents and </a:t>
            </a:r>
            <a:b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B4B4B"/>
                    </a:gs>
                    <a:gs pos="100000">
                      <a:srgbClr val="4B4B4B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</a:b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B4B4B"/>
                    </a:gs>
                    <a:gs pos="100000">
                      <a:srgbClr val="4B4B4B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Semibold" panose="020B0702040204020203" pitchFamily="34" charset="0"/>
              </a:rPr>
              <a:t>emails are seen only by authorized people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2809490-AA60-495A-8F41-DB773DB89987}"/>
              </a:ext>
            </a:extLst>
          </p:cNvPr>
          <p:cNvGrpSpPr/>
          <p:nvPr/>
        </p:nvGrpSpPr>
        <p:grpSpPr>
          <a:xfrm>
            <a:off x="1" y="4515013"/>
            <a:ext cx="12192000" cy="2439938"/>
            <a:chOff x="0" y="4505661"/>
            <a:chExt cx="12436475" cy="248886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E664050-366D-45BE-B4B1-5A85A16DE4A4}"/>
                </a:ext>
              </a:extLst>
            </p:cNvPr>
            <p:cNvSpPr/>
            <p:nvPr/>
          </p:nvSpPr>
          <p:spPr bwMode="auto">
            <a:xfrm>
              <a:off x="0" y="4505661"/>
              <a:ext cx="12436475" cy="2488864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914CC2A-58F3-4230-91CE-F5286A673021}"/>
                </a:ext>
              </a:extLst>
            </p:cNvPr>
            <p:cNvSpPr txBox="1"/>
            <p:nvPr/>
          </p:nvSpPr>
          <p:spPr>
            <a:xfrm>
              <a:off x="3235465" y="4581823"/>
              <a:ext cx="2856426" cy="1677340"/>
            </a:xfrm>
            <a:prstGeom prst="rect">
              <a:avLst/>
            </a:prstGeom>
            <a:noFill/>
          </p:spPr>
          <p:txBody>
            <a:bodyPr wrap="square" lIns="89642" tIns="143407" rIns="179259" bIns="143407" rtlCol="0">
              <a:spAutoFit/>
            </a:bodyPr>
            <a:lstStyle/>
            <a:p>
              <a:pPr marL="0" marR="0" lvl="0" indent="0" algn="ctr" defTabSz="91419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77922">
                        <a:srgbClr val="505050"/>
                      </a:gs>
                      <a:gs pos="6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 Black" panose="020B0A02040204020203" pitchFamily="34" charset="0"/>
                  <a:cs typeface="Segoe UI Semibold" panose="020B0702040204020203" pitchFamily="34" charset="0"/>
                </a:rPr>
                <a:t>Azure Information Protection</a:t>
              </a:r>
            </a:p>
            <a:p>
              <a:pPr marL="0" marR="0" lvl="0" indent="0" algn="ctr" defTabSz="91419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77922">
                        <a:srgbClr val="505050"/>
                      </a:gs>
                      <a:gs pos="6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 Black" panose="020B0A02040204020203" pitchFamily="34" charset="0"/>
                  <a:cs typeface="Segoe UI Semibold" panose="020B0702040204020203" pitchFamily="34" charset="0"/>
                </a:rPr>
                <a:t>Office 365 Data Loss Prevention</a:t>
              </a:r>
            </a:p>
            <a:p>
              <a:pPr marL="0" marR="0" lvl="0" indent="0" algn="ctr" defTabSz="91419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77922">
                        <a:srgbClr val="505050"/>
                      </a:gs>
                      <a:gs pos="6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 Black" panose="020B0A02040204020203" pitchFamily="34" charset="0"/>
                  <a:cs typeface="Segoe UI Semibold" panose="020B0702040204020203" pitchFamily="34" charset="0"/>
                </a:rPr>
                <a:t>Windows Information Protection</a:t>
              </a:r>
            </a:p>
            <a:p>
              <a:pPr marL="0" marR="0" lvl="0" indent="0" algn="ctr" defTabSz="91419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77922">
                        <a:srgbClr val="505050"/>
                      </a:gs>
                      <a:gs pos="6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 Black" panose="020B0A02040204020203" pitchFamily="34" charset="0"/>
                  <a:cs typeface="Segoe UI Semibold" panose="020B0702040204020203" pitchFamily="34" charset="0"/>
                </a:rPr>
                <a:t>Microsoft Cloud App Security</a:t>
              </a:r>
            </a:p>
            <a:p>
              <a:pPr marL="0" marR="0" lvl="0" indent="0" algn="ctr" defTabSz="91419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77922">
                        <a:srgbClr val="505050"/>
                      </a:gs>
                      <a:gs pos="6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 Black" panose="020B0A02040204020203" pitchFamily="34" charset="0"/>
                  <a:cs typeface="Segoe UI Semibold" panose="020B0702040204020203" pitchFamily="34" charset="0"/>
                </a:rPr>
                <a:t>Office 365 Advanced Security Mgmt.</a:t>
              </a:r>
            </a:p>
            <a:p>
              <a:pPr marL="0" marR="0" lvl="0" indent="0" algn="ctr" defTabSz="91419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77922">
                        <a:srgbClr val="505050"/>
                      </a:gs>
                      <a:gs pos="6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 Black" panose="020B0A02040204020203" pitchFamily="34" charset="0"/>
                  <a:cs typeface="Segoe UI Semibold" panose="020B0702040204020203" pitchFamily="34" charset="0"/>
                </a:rPr>
                <a:t>Microsoft Intune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1C0023F-67BC-42BF-A2DB-67079C25384F}"/>
                </a:ext>
              </a:extLst>
            </p:cNvPr>
            <p:cNvSpPr txBox="1"/>
            <p:nvPr/>
          </p:nvSpPr>
          <p:spPr>
            <a:xfrm>
              <a:off x="6344585" y="4587106"/>
              <a:ext cx="2856426" cy="1527669"/>
            </a:xfrm>
            <a:prstGeom prst="rect">
              <a:avLst/>
            </a:prstGeom>
            <a:noFill/>
          </p:spPr>
          <p:txBody>
            <a:bodyPr wrap="square" lIns="89642" tIns="143407" rIns="179259" bIns="143407" rtlCol="0">
              <a:spAutoFit/>
            </a:bodyPr>
            <a:lstStyle/>
            <a:p>
              <a:pPr marL="0" marR="0" lvl="0" indent="0" algn="ctr" defTabSz="91419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77922">
                        <a:srgbClr val="505050"/>
                      </a:gs>
                      <a:gs pos="6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 Black" panose="020B0A02040204020203" pitchFamily="34" charset="0"/>
                  <a:cs typeface="Segoe UI Semibold" panose="020B0702040204020203" pitchFamily="34" charset="0"/>
                </a:rPr>
                <a:t>Advanced Threat Analytics</a:t>
              </a:r>
            </a:p>
            <a:p>
              <a:pPr marL="0" marR="0" lvl="0" indent="0" algn="ctr" defTabSz="91419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77922">
                        <a:srgbClr val="505050"/>
                      </a:gs>
                      <a:gs pos="6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 Black" panose="020B0A02040204020203" pitchFamily="34" charset="0"/>
                  <a:cs typeface="Segoe UI Semibold" panose="020B0702040204020203" pitchFamily="34" charset="0"/>
                </a:rPr>
                <a:t>Windows Defender </a:t>
              </a:r>
              <a:b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77922">
                        <a:srgbClr val="505050"/>
                      </a:gs>
                      <a:gs pos="6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 Black" panose="020B0A02040204020203" pitchFamily="34" charset="0"/>
                  <a:cs typeface="Segoe UI Semibold" panose="020B0702040204020203" pitchFamily="34" charset="0"/>
                </a:rPr>
              </a:b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77922">
                        <a:srgbClr val="505050"/>
                      </a:gs>
                      <a:gs pos="6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 Black" panose="020B0A02040204020203" pitchFamily="34" charset="0"/>
                  <a:cs typeface="Segoe UI Semibold" panose="020B0702040204020203" pitchFamily="34" charset="0"/>
                </a:rPr>
                <a:t>Advanced Threat Protection</a:t>
              </a:r>
            </a:p>
            <a:p>
              <a:pPr marL="0" marR="0" lvl="0" indent="0" algn="ctr" defTabSz="91419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77922">
                        <a:srgbClr val="505050"/>
                      </a:gs>
                      <a:gs pos="6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 Black" panose="020B0A02040204020203" pitchFamily="34" charset="0"/>
                  <a:cs typeface="Segoe UI Semibold" panose="020B0702040204020203" pitchFamily="34" charset="0"/>
                </a:rPr>
                <a:t>Office 365 Advanced Threat Protection</a:t>
              </a:r>
            </a:p>
            <a:p>
              <a:pPr marL="0" marR="0" lvl="0" indent="0" algn="ctr" defTabSz="91419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77922">
                        <a:srgbClr val="505050"/>
                      </a:gs>
                      <a:gs pos="6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 Black" panose="020B0A02040204020203" pitchFamily="34" charset="0"/>
                  <a:cs typeface="Segoe UI Semibold" panose="020B0702040204020203" pitchFamily="34" charset="0"/>
                </a:rPr>
                <a:t>Office 365 Threat Intelligence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6CA979E-A485-4ABB-9F35-F8FFC4A5811F}"/>
                </a:ext>
              </a:extLst>
            </p:cNvPr>
            <p:cNvSpPr txBox="1"/>
            <p:nvPr/>
          </p:nvSpPr>
          <p:spPr>
            <a:xfrm>
              <a:off x="126346" y="4587106"/>
              <a:ext cx="2856426" cy="1191053"/>
            </a:xfrm>
            <a:prstGeom prst="rect">
              <a:avLst/>
            </a:prstGeom>
            <a:noFill/>
          </p:spPr>
          <p:txBody>
            <a:bodyPr wrap="square" lIns="89642" tIns="143407" rIns="179259" bIns="143407" rtlCol="0">
              <a:spAutoFit/>
            </a:bodyPr>
            <a:lstStyle/>
            <a:p>
              <a:pPr marL="0" marR="0" lvl="0" indent="0" algn="ctr" defTabSz="91419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77922">
                        <a:srgbClr val="505050"/>
                      </a:gs>
                      <a:gs pos="6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 Black" panose="020B0A02040204020203" pitchFamily="34" charset="0"/>
                  <a:cs typeface="Segoe UI Semibold" panose="020B0702040204020203" pitchFamily="34" charset="0"/>
                </a:rPr>
                <a:t>Azure Active Directory</a:t>
              </a:r>
            </a:p>
            <a:p>
              <a:pPr marL="0" marR="0" lvl="0" indent="0" algn="ctr" defTabSz="91419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77922">
                        <a:srgbClr val="505050"/>
                      </a:gs>
                      <a:gs pos="6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 Black" panose="020B0A02040204020203" pitchFamily="34" charset="0"/>
                  <a:cs typeface="Segoe UI Semibold" panose="020B0702040204020203" pitchFamily="34" charset="0"/>
                </a:rPr>
                <a:t>Conditional Access</a:t>
              </a:r>
            </a:p>
            <a:p>
              <a:pPr marL="0" marR="0" lvl="0" indent="0" algn="ctr" defTabSz="91419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77922">
                        <a:srgbClr val="505050"/>
                      </a:gs>
                      <a:gs pos="6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 Black" panose="020B0A02040204020203" pitchFamily="34" charset="0"/>
                  <a:cs typeface="Segoe UI Semibold" panose="020B0702040204020203" pitchFamily="34" charset="0"/>
                </a:rPr>
                <a:t>Windows Hello</a:t>
              </a:r>
            </a:p>
            <a:p>
              <a:pPr marL="0" marR="0" lvl="0" indent="0" algn="ctr" defTabSz="91419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77922">
                        <a:srgbClr val="505050"/>
                      </a:gs>
                      <a:gs pos="6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 Black" panose="020B0A02040204020203" pitchFamily="34" charset="0"/>
                  <a:cs typeface="Segoe UI Semibold" panose="020B0702040204020203" pitchFamily="34" charset="0"/>
                </a:rPr>
                <a:t>Windows Credential Guard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C2604D0-2171-457A-8667-223FA84483B3}"/>
                </a:ext>
              </a:extLst>
            </p:cNvPr>
            <p:cNvSpPr txBox="1"/>
            <p:nvPr/>
          </p:nvSpPr>
          <p:spPr>
            <a:xfrm>
              <a:off x="9453703" y="4587106"/>
              <a:ext cx="2856426" cy="947909"/>
            </a:xfrm>
            <a:prstGeom prst="rect">
              <a:avLst/>
            </a:prstGeom>
            <a:noFill/>
          </p:spPr>
          <p:txBody>
            <a:bodyPr wrap="square" lIns="89642" tIns="143407" rIns="179259" bIns="143407" rtlCol="0">
              <a:spAutoFit/>
            </a:bodyPr>
            <a:lstStyle/>
            <a:p>
              <a:pPr marL="0" marR="0" lvl="0" indent="0" algn="ctr" defTabSz="91419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77922">
                        <a:srgbClr val="505050"/>
                      </a:gs>
                      <a:gs pos="6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 Black" panose="020B0A02040204020203" pitchFamily="34" charset="0"/>
                  <a:cs typeface="Segoe UI Semibold" panose="020B0702040204020203" pitchFamily="34" charset="0"/>
                </a:rPr>
                <a:t>Azure Security Center</a:t>
              </a:r>
            </a:p>
            <a:p>
              <a:pPr marL="0" marR="0" lvl="0" indent="0" algn="ctr" defTabSz="91419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77922">
                        <a:srgbClr val="505050"/>
                      </a:gs>
                      <a:gs pos="6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 Black" panose="020B0A02040204020203" pitchFamily="34" charset="0"/>
                  <a:cs typeface="Segoe UI Semibold" panose="020B0702040204020203" pitchFamily="34" charset="0"/>
                </a:rPr>
                <a:t>Office 365 Security Center</a:t>
              </a:r>
            </a:p>
            <a:p>
              <a:pPr marL="0" marR="0" lvl="0" indent="0" algn="ctr" defTabSz="91419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77922">
                        <a:srgbClr val="505050"/>
                      </a:gs>
                      <a:gs pos="6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 Black" panose="020B0A02040204020203" pitchFamily="34" charset="0"/>
                  <a:cs typeface="Segoe UI Semibold" panose="020B0702040204020203" pitchFamily="34" charset="0"/>
                </a:rPr>
                <a:t>Windows Defender Security Center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BB88FC04-CF40-44C9-AA06-70DE4372264F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2"/>
            </a:solidFill>
          </a:ln>
        </p:spPr>
        <p:txBody>
          <a:bodyPr/>
          <a:lstStyle/>
          <a:p>
            <a:r>
              <a:rPr lang="en-US" dirty="0"/>
              <a:t>Our Security Offering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A276F4-0D3E-4548-BC0B-8BBC71BFCC6F}"/>
              </a:ext>
            </a:extLst>
          </p:cNvPr>
          <p:cNvSpPr/>
          <p:nvPr/>
        </p:nvSpPr>
        <p:spPr bwMode="auto">
          <a:xfrm>
            <a:off x="1582994" y="2438889"/>
            <a:ext cx="45719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32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1218E-6 -1.27099E-6 L 1.91218E-6 0.12914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26347E-6 -1.7567E-6 L -4.26347E-6 0.12914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4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26347E-6 3.48616E-6 L -4.26347E-6 0.12914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4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9.9566E-8 3.48616E-6 L 9.9566E-8 0.12914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Information</a:t>
            </a:r>
            <a:r>
              <a:rPr lang="en-US" dirty="0"/>
              <a:t> Protection</a:t>
            </a:r>
          </a:p>
        </p:txBody>
      </p:sp>
    </p:spTree>
    <p:extLst>
      <p:ext uri="{BB962C8B-B14F-4D97-AF65-F5344CB8AC3E}">
        <p14:creationId xmlns:p14="http://schemas.microsoft.com/office/powerpoint/2010/main" val="51659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1">
            <a:extLst>
              <a:ext uri="{FF2B5EF4-FFF2-40B4-BE49-F238E27FC236}">
                <a16:creationId xmlns:a16="http://schemas.microsoft.com/office/drawing/2014/main" id="{483BD8D8-6C66-411C-871D-A2977BA88630}"/>
              </a:ext>
            </a:extLst>
          </p:cNvPr>
          <p:cNvGrpSpPr/>
          <p:nvPr/>
        </p:nvGrpSpPr>
        <p:grpSpPr>
          <a:xfrm>
            <a:off x="8502415" y="3181417"/>
            <a:ext cx="1164003" cy="1164003"/>
            <a:chOff x="3873326" y="4741379"/>
            <a:chExt cx="914400" cy="914400"/>
          </a:xfrm>
        </p:grpSpPr>
        <p:sp>
          <p:nvSpPr>
            <p:cNvPr id="142" name="Oval 263">
              <a:extLst>
                <a:ext uri="{FF2B5EF4-FFF2-40B4-BE49-F238E27FC236}">
                  <a16:creationId xmlns:a16="http://schemas.microsoft.com/office/drawing/2014/main" id="{2C9D3785-AF38-4277-8298-EFEDB838D702}"/>
                </a:ext>
              </a:extLst>
            </p:cNvPr>
            <p:cNvSpPr/>
            <p:nvPr/>
          </p:nvSpPr>
          <p:spPr>
            <a:xfrm>
              <a:off x="3873326" y="4741379"/>
              <a:ext cx="914400" cy="9144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0078D7"/>
            </a:solidFill>
            <a:ln cap="flat">
              <a:noFill/>
              <a:prstDash val="solid"/>
            </a:ln>
          </p:spPr>
          <p:txBody>
            <a:bodyPr vert="horz" wrap="square" lIns="175762" tIns="140604" rIns="175762" bIns="140604" anchor="t" anchorCtr="1" compatLnSpc="1">
              <a:noAutofit/>
            </a:bodyPr>
            <a:lstStyle/>
            <a:p>
              <a:pPr algn="ctr" defTabSz="896090">
                <a:lnSpc>
                  <a:spcPct val="90000"/>
                </a:lnSpc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5294">
                <a:solidFill>
                  <a:srgbClr val="000000"/>
                </a:solidFill>
                <a:latin typeface="Segoe UI Semilight"/>
                <a:ea typeface="Segoe UI" pitchFamily="34"/>
                <a:cs typeface="Segoe UI" pitchFamily="34"/>
              </a:endParaRPr>
            </a:p>
          </p:txBody>
        </p:sp>
        <p:grpSp>
          <p:nvGrpSpPr>
            <p:cNvPr id="143" name="Group 264">
              <a:extLst>
                <a:ext uri="{FF2B5EF4-FFF2-40B4-BE49-F238E27FC236}">
                  <a16:creationId xmlns:a16="http://schemas.microsoft.com/office/drawing/2014/main" id="{EB9E22E5-2F9B-4A28-BF9E-B02B35607804}"/>
                </a:ext>
              </a:extLst>
            </p:cNvPr>
            <p:cNvGrpSpPr/>
            <p:nvPr/>
          </p:nvGrpSpPr>
          <p:grpSpPr>
            <a:xfrm>
              <a:off x="4056206" y="4928182"/>
              <a:ext cx="548640" cy="540776"/>
              <a:chOff x="6560646" y="3221303"/>
              <a:chExt cx="548640" cy="540776"/>
            </a:xfrm>
          </p:grpSpPr>
          <p:sp>
            <p:nvSpPr>
              <p:cNvPr id="144" name="Freeform 44">
                <a:extLst>
                  <a:ext uri="{FF2B5EF4-FFF2-40B4-BE49-F238E27FC236}">
                    <a16:creationId xmlns:a16="http://schemas.microsoft.com/office/drawing/2014/main" id="{9DAEDCCF-04C2-4FB8-84B8-248FBDCAB8FD}"/>
                  </a:ext>
                </a:extLst>
              </p:cNvPr>
              <p:cNvSpPr/>
              <p:nvPr/>
            </p:nvSpPr>
            <p:spPr>
              <a:xfrm>
                <a:off x="6560646" y="3221303"/>
                <a:ext cx="201643" cy="21997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82"/>
                  <a:gd name="f7" fmla="val 76"/>
                  <a:gd name="f8" fmla="val 79"/>
                  <a:gd name="f9" fmla="val 6"/>
                  <a:gd name="f10" fmla="val 2"/>
                  <a:gd name="f11" fmla="val 5"/>
                  <a:gd name="f12" fmla="+- 0 0 -90"/>
                  <a:gd name="f13" fmla="*/ f3 1 82"/>
                  <a:gd name="f14" fmla="*/ f4 1 82"/>
                  <a:gd name="f15" fmla="val f5"/>
                  <a:gd name="f16" fmla="val f6"/>
                  <a:gd name="f17" fmla="*/ f12 f0 1"/>
                  <a:gd name="f18" fmla="+- f16 0 f15"/>
                  <a:gd name="f19" fmla="*/ f17 1 f2"/>
                  <a:gd name="f20" fmla="*/ f18 1 82"/>
                  <a:gd name="f21" fmla="*/ 82 f18 1"/>
                  <a:gd name="f22" fmla="*/ 76 f18 1"/>
                  <a:gd name="f23" fmla="*/ 6 f18 1"/>
                  <a:gd name="f24" fmla="*/ 0 f18 1"/>
                  <a:gd name="f25" fmla="*/ 5 f18 1"/>
                  <a:gd name="f26" fmla="+- f19 0 f1"/>
                  <a:gd name="f27" fmla="*/ f21 1 82"/>
                  <a:gd name="f28" fmla="*/ f22 1 82"/>
                  <a:gd name="f29" fmla="*/ f23 1 82"/>
                  <a:gd name="f30" fmla="*/ f24 1 82"/>
                  <a:gd name="f31" fmla="*/ f25 1 82"/>
                  <a:gd name="f32" fmla="*/ 0 1 f20"/>
                  <a:gd name="f33" fmla="*/ f16 1 f20"/>
                  <a:gd name="f34" fmla="*/ f27 1 f20"/>
                  <a:gd name="f35" fmla="*/ f28 1 f20"/>
                  <a:gd name="f36" fmla="*/ f29 1 f20"/>
                  <a:gd name="f37" fmla="*/ f30 1 f20"/>
                  <a:gd name="f38" fmla="*/ f31 1 f20"/>
                  <a:gd name="f39" fmla="*/ f32 f13 1"/>
                  <a:gd name="f40" fmla="*/ f33 f13 1"/>
                  <a:gd name="f41" fmla="*/ f33 f14 1"/>
                  <a:gd name="f42" fmla="*/ f32 f14 1"/>
                  <a:gd name="f43" fmla="*/ f34 f13 1"/>
                  <a:gd name="f44" fmla="*/ f35 f14 1"/>
                  <a:gd name="f45" fmla="*/ f35 f13 1"/>
                  <a:gd name="f46" fmla="*/ f34 f14 1"/>
                  <a:gd name="f47" fmla="*/ f36 f13 1"/>
                  <a:gd name="f48" fmla="*/ f37 f13 1"/>
                  <a:gd name="f49" fmla="*/ f38 f14 1"/>
                  <a:gd name="f50" fmla="*/ f37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6">
                    <a:pos x="f43" y="f44"/>
                  </a:cxn>
                  <a:cxn ang="f26">
                    <a:pos x="f45" y="f46"/>
                  </a:cxn>
                  <a:cxn ang="f26">
                    <a:pos x="f47" y="f46"/>
                  </a:cxn>
                  <a:cxn ang="f26">
                    <a:pos x="f48" y="f44"/>
                  </a:cxn>
                  <a:cxn ang="f26">
                    <a:pos x="f48" y="f49"/>
                  </a:cxn>
                  <a:cxn ang="f26">
                    <a:pos x="f47" y="f50"/>
                  </a:cxn>
                  <a:cxn ang="f26">
                    <a:pos x="f45" y="f50"/>
                  </a:cxn>
                  <a:cxn ang="f26">
                    <a:pos x="f43" y="f49"/>
                  </a:cxn>
                  <a:cxn ang="f26">
                    <a:pos x="f43" y="f44"/>
                  </a:cxn>
                </a:cxnLst>
                <a:rect l="f39" t="f42" r="f40" b="f41"/>
                <a:pathLst>
                  <a:path w="82" h="82">
                    <a:moveTo>
                      <a:pt x="f6" y="f7"/>
                    </a:moveTo>
                    <a:cubicBezTo>
                      <a:pt x="f6" y="f8"/>
                      <a:pt x="f8" y="f6"/>
                      <a:pt x="f7" y="f6"/>
                    </a:cubicBezTo>
                    <a:cubicBezTo>
                      <a:pt x="f9" y="f6"/>
                      <a:pt x="f9" y="f6"/>
                      <a:pt x="f9" y="f6"/>
                    </a:cubicBezTo>
                    <a:cubicBezTo>
                      <a:pt x="f10" y="f6"/>
                      <a:pt x="f5" y="f8"/>
                      <a:pt x="f5" y="f7"/>
                    </a:cubicBezTo>
                    <a:cubicBezTo>
                      <a:pt x="f5" y="f11"/>
                      <a:pt x="f5" y="f11"/>
                      <a:pt x="f5" y="f11"/>
                    </a:cubicBezTo>
                    <a:cubicBezTo>
                      <a:pt x="f5" y="f10"/>
                      <a:pt x="f10" y="f5"/>
                      <a:pt x="f9" y="f5"/>
                    </a:cubicBezTo>
                    <a:cubicBezTo>
                      <a:pt x="f7" y="f5"/>
                      <a:pt x="f7" y="f5"/>
                      <a:pt x="f7" y="f5"/>
                    </a:cubicBezTo>
                    <a:cubicBezTo>
                      <a:pt x="f8" y="f5"/>
                      <a:pt x="f6" y="f10"/>
                      <a:pt x="f6" y="f11"/>
                    </a:cubicBezTo>
                    <a:lnTo>
                      <a:pt x="f6" y="f7"/>
                    </a:lnTo>
                    <a:close/>
                  </a:path>
                </a:pathLst>
              </a:custGeom>
              <a:solidFill>
                <a:srgbClr val="FFFFFF"/>
              </a:solidFill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002050"/>
                  </a:solidFill>
                  <a:latin typeface="Segoe UI Semilight"/>
                </a:endParaRPr>
              </a:p>
            </p:txBody>
          </p:sp>
          <p:sp>
            <p:nvSpPr>
              <p:cNvPr id="145" name="Freeform 45">
                <a:extLst>
                  <a:ext uri="{FF2B5EF4-FFF2-40B4-BE49-F238E27FC236}">
                    <a16:creationId xmlns:a16="http://schemas.microsoft.com/office/drawing/2014/main" id="{0451B549-D2B1-41C8-B562-0369D0A44753}"/>
                  </a:ext>
                </a:extLst>
              </p:cNvPr>
              <p:cNvSpPr/>
              <p:nvPr/>
            </p:nvSpPr>
            <p:spPr>
              <a:xfrm>
                <a:off x="6560646" y="3477947"/>
                <a:ext cx="201643" cy="10999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82"/>
                  <a:gd name="f7" fmla="val 41"/>
                  <a:gd name="f8" fmla="val 38"/>
                  <a:gd name="f9" fmla="val 39"/>
                  <a:gd name="f10" fmla="val 79"/>
                  <a:gd name="f11" fmla="val 76"/>
                  <a:gd name="f12" fmla="val 6"/>
                  <a:gd name="f13" fmla="val 2"/>
                  <a:gd name="f14" fmla="val 3"/>
                  <a:gd name="f15" fmla="val 1"/>
                  <a:gd name="f16" fmla="+- 0 0 -90"/>
                  <a:gd name="f17" fmla="*/ f3 1 82"/>
                  <a:gd name="f18" fmla="*/ f4 1 41"/>
                  <a:gd name="f19" fmla="val f5"/>
                  <a:gd name="f20" fmla="val f6"/>
                  <a:gd name="f21" fmla="val f7"/>
                  <a:gd name="f22" fmla="*/ f16 f0 1"/>
                  <a:gd name="f23" fmla="+- f21 0 f19"/>
                  <a:gd name="f24" fmla="+- f20 0 f19"/>
                  <a:gd name="f25" fmla="*/ f22 1 f2"/>
                  <a:gd name="f26" fmla="*/ f24 1 82"/>
                  <a:gd name="f27" fmla="*/ f23 1 41"/>
                  <a:gd name="f28" fmla="*/ 82 f24 1"/>
                  <a:gd name="f29" fmla="*/ 38 f23 1"/>
                  <a:gd name="f30" fmla="*/ 76 f24 1"/>
                  <a:gd name="f31" fmla="*/ 41 f23 1"/>
                  <a:gd name="f32" fmla="*/ 6 f24 1"/>
                  <a:gd name="f33" fmla="*/ 0 f24 1"/>
                  <a:gd name="f34" fmla="*/ 3 f23 1"/>
                  <a:gd name="f35" fmla="*/ 0 f23 1"/>
                  <a:gd name="f36" fmla="+- f25 0 f1"/>
                  <a:gd name="f37" fmla="*/ f28 1 82"/>
                  <a:gd name="f38" fmla="*/ f29 1 41"/>
                  <a:gd name="f39" fmla="*/ f30 1 82"/>
                  <a:gd name="f40" fmla="*/ f31 1 41"/>
                  <a:gd name="f41" fmla="*/ f32 1 82"/>
                  <a:gd name="f42" fmla="*/ f33 1 82"/>
                  <a:gd name="f43" fmla="*/ f34 1 41"/>
                  <a:gd name="f44" fmla="*/ f35 1 41"/>
                  <a:gd name="f45" fmla="*/ 0 1 f26"/>
                  <a:gd name="f46" fmla="*/ f20 1 f26"/>
                  <a:gd name="f47" fmla="*/ 0 1 f27"/>
                  <a:gd name="f48" fmla="*/ f21 1 f27"/>
                  <a:gd name="f49" fmla="*/ f37 1 f26"/>
                  <a:gd name="f50" fmla="*/ f38 1 f27"/>
                  <a:gd name="f51" fmla="*/ f39 1 f26"/>
                  <a:gd name="f52" fmla="*/ f40 1 f27"/>
                  <a:gd name="f53" fmla="*/ f41 1 f26"/>
                  <a:gd name="f54" fmla="*/ f42 1 f26"/>
                  <a:gd name="f55" fmla="*/ f43 1 f27"/>
                  <a:gd name="f56" fmla="*/ f44 1 f27"/>
                  <a:gd name="f57" fmla="*/ f45 f17 1"/>
                  <a:gd name="f58" fmla="*/ f46 f17 1"/>
                  <a:gd name="f59" fmla="*/ f48 f18 1"/>
                  <a:gd name="f60" fmla="*/ f47 f18 1"/>
                  <a:gd name="f61" fmla="*/ f49 f17 1"/>
                  <a:gd name="f62" fmla="*/ f50 f18 1"/>
                  <a:gd name="f63" fmla="*/ f51 f17 1"/>
                  <a:gd name="f64" fmla="*/ f52 f18 1"/>
                  <a:gd name="f65" fmla="*/ f53 f17 1"/>
                  <a:gd name="f66" fmla="*/ f54 f17 1"/>
                  <a:gd name="f67" fmla="*/ f55 f18 1"/>
                  <a:gd name="f68" fmla="*/ f56 f1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6">
                    <a:pos x="f61" y="f62"/>
                  </a:cxn>
                  <a:cxn ang="f36">
                    <a:pos x="f63" y="f64"/>
                  </a:cxn>
                  <a:cxn ang="f36">
                    <a:pos x="f65" y="f64"/>
                  </a:cxn>
                  <a:cxn ang="f36">
                    <a:pos x="f66" y="f62"/>
                  </a:cxn>
                  <a:cxn ang="f36">
                    <a:pos x="f66" y="f67"/>
                  </a:cxn>
                  <a:cxn ang="f36">
                    <a:pos x="f65" y="f68"/>
                  </a:cxn>
                  <a:cxn ang="f36">
                    <a:pos x="f63" y="f68"/>
                  </a:cxn>
                  <a:cxn ang="f36">
                    <a:pos x="f61" y="f67"/>
                  </a:cxn>
                  <a:cxn ang="f36">
                    <a:pos x="f61" y="f62"/>
                  </a:cxn>
                </a:cxnLst>
                <a:rect l="f57" t="f60" r="f58" b="f59"/>
                <a:pathLst>
                  <a:path w="82" h="41">
                    <a:moveTo>
                      <a:pt x="f6" y="f8"/>
                    </a:moveTo>
                    <a:cubicBezTo>
                      <a:pt x="f6" y="f9"/>
                      <a:pt x="f10" y="f7"/>
                      <a:pt x="f11" y="f7"/>
                    </a:cubicBezTo>
                    <a:cubicBezTo>
                      <a:pt x="f12" y="f7"/>
                      <a:pt x="f12" y="f7"/>
                      <a:pt x="f12" y="f7"/>
                    </a:cubicBezTo>
                    <a:cubicBezTo>
                      <a:pt x="f13" y="f7"/>
                      <a:pt x="f5" y="f9"/>
                      <a:pt x="f5" y="f8"/>
                    </a:cubicBezTo>
                    <a:cubicBezTo>
                      <a:pt x="f5" y="f14"/>
                      <a:pt x="f5" y="f14"/>
                      <a:pt x="f5" y="f14"/>
                    </a:cubicBezTo>
                    <a:cubicBezTo>
                      <a:pt x="f5" y="f15"/>
                      <a:pt x="f13" y="f5"/>
                      <a:pt x="f12" y="f5"/>
                    </a:cubicBezTo>
                    <a:cubicBezTo>
                      <a:pt x="f11" y="f5"/>
                      <a:pt x="f11" y="f5"/>
                      <a:pt x="f11" y="f5"/>
                    </a:cubicBezTo>
                    <a:cubicBezTo>
                      <a:pt x="f10" y="f5"/>
                      <a:pt x="f6" y="f15"/>
                      <a:pt x="f6" y="f14"/>
                    </a:cubicBezTo>
                    <a:lnTo>
                      <a:pt x="f6" y="f8"/>
                    </a:lnTo>
                    <a:close/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002050"/>
                  </a:solidFill>
                  <a:latin typeface="Segoe UI Semilight"/>
                </a:endParaRPr>
              </a:p>
            </p:txBody>
          </p:sp>
          <p:sp>
            <p:nvSpPr>
              <p:cNvPr id="146" name="Freeform 46">
                <a:extLst>
                  <a:ext uri="{FF2B5EF4-FFF2-40B4-BE49-F238E27FC236}">
                    <a16:creationId xmlns:a16="http://schemas.microsoft.com/office/drawing/2014/main" id="{CB994BA8-CB70-447E-9C31-6422943FF65A}"/>
                  </a:ext>
                </a:extLst>
              </p:cNvPr>
              <p:cNvSpPr/>
              <p:nvPr/>
            </p:nvSpPr>
            <p:spPr>
              <a:xfrm>
                <a:off x="6798957" y="3221303"/>
                <a:ext cx="310329" cy="36662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26"/>
                  <a:gd name="f7" fmla="val 137"/>
                  <a:gd name="f8" fmla="val 127"/>
                  <a:gd name="f9" fmla="val 133"/>
                  <a:gd name="f10" fmla="val 122"/>
                  <a:gd name="f11" fmla="val 117"/>
                  <a:gd name="f12" fmla="val 9"/>
                  <a:gd name="f13" fmla="val 4"/>
                  <a:gd name="f14" fmla="+- 0 0 -90"/>
                  <a:gd name="f15" fmla="*/ f3 1 126"/>
                  <a:gd name="f16" fmla="*/ f4 1 137"/>
                  <a:gd name="f17" fmla="val f5"/>
                  <a:gd name="f18" fmla="val f6"/>
                  <a:gd name="f19" fmla="val f7"/>
                  <a:gd name="f20" fmla="*/ f14 f0 1"/>
                  <a:gd name="f21" fmla="+- f19 0 f17"/>
                  <a:gd name="f22" fmla="+- f18 0 f17"/>
                  <a:gd name="f23" fmla="*/ f20 1 f2"/>
                  <a:gd name="f24" fmla="*/ f22 1 126"/>
                  <a:gd name="f25" fmla="*/ f21 1 137"/>
                  <a:gd name="f26" fmla="*/ 126 f22 1"/>
                  <a:gd name="f27" fmla="*/ 127 f21 1"/>
                  <a:gd name="f28" fmla="*/ 117 f22 1"/>
                  <a:gd name="f29" fmla="*/ 137 f21 1"/>
                  <a:gd name="f30" fmla="*/ 9 f22 1"/>
                  <a:gd name="f31" fmla="*/ 0 f22 1"/>
                  <a:gd name="f32" fmla="*/ 9 f21 1"/>
                  <a:gd name="f33" fmla="*/ 0 f21 1"/>
                  <a:gd name="f34" fmla="+- f23 0 f1"/>
                  <a:gd name="f35" fmla="*/ f26 1 126"/>
                  <a:gd name="f36" fmla="*/ f27 1 137"/>
                  <a:gd name="f37" fmla="*/ f28 1 126"/>
                  <a:gd name="f38" fmla="*/ f29 1 137"/>
                  <a:gd name="f39" fmla="*/ f30 1 126"/>
                  <a:gd name="f40" fmla="*/ f31 1 126"/>
                  <a:gd name="f41" fmla="*/ f32 1 137"/>
                  <a:gd name="f42" fmla="*/ f33 1 137"/>
                  <a:gd name="f43" fmla="*/ 0 1 f24"/>
                  <a:gd name="f44" fmla="*/ f18 1 f24"/>
                  <a:gd name="f45" fmla="*/ 0 1 f25"/>
                  <a:gd name="f46" fmla="*/ f19 1 f25"/>
                  <a:gd name="f47" fmla="*/ f35 1 f24"/>
                  <a:gd name="f48" fmla="*/ f36 1 f25"/>
                  <a:gd name="f49" fmla="*/ f37 1 f24"/>
                  <a:gd name="f50" fmla="*/ f38 1 f25"/>
                  <a:gd name="f51" fmla="*/ f39 1 f24"/>
                  <a:gd name="f52" fmla="*/ f40 1 f24"/>
                  <a:gd name="f53" fmla="*/ f41 1 f25"/>
                  <a:gd name="f54" fmla="*/ f42 1 f25"/>
                  <a:gd name="f55" fmla="*/ f43 f15 1"/>
                  <a:gd name="f56" fmla="*/ f44 f15 1"/>
                  <a:gd name="f57" fmla="*/ f46 f16 1"/>
                  <a:gd name="f58" fmla="*/ f45 f16 1"/>
                  <a:gd name="f59" fmla="*/ f47 f15 1"/>
                  <a:gd name="f60" fmla="*/ f48 f16 1"/>
                  <a:gd name="f61" fmla="*/ f49 f15 1"/>
                  <a:gd name="f62" fmla="*/ f50 f16 1"/>
                  <a:gd name="f63" fmla="*/ f51 f15 1"/>
                  <a:gd name="f64" fmla="*/ f52 f15 1"/>
                  <a:gd name="f65" fmla="*/ f53 f16 1"/>
                  <a:gd name="f66" fmla="*/ f54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59" y="f60"/>
                  </a:cxn>
                  <a:cxn ang="f34">
                    <a:pos x="f61" y="f62"/>
                  </a:cxn>
                  <a:cxn ang="f34">
                    <a:pos x="f63" y="f62"/>
                  </a:cxn>
                  <a:cxn ang="f34">
                    <a:pos x="f64" y="f60"/>
                  </a:cxn>
                  <a:cxn ang="f34">
                    <a:pos x="f64" y="f65"/>
                  </a:cxn>
                  <a:cxn ang="f34">
                    <a:pos x="f63" y="f66"/>
                  </a:cxn>
                  <a:cxn ang="f34">
                    <a:pos x="f61" y="f66"/>
                  </a:cxn>
                  <a:cxn ang="f34">
                    <a:pos x="f59" y="f65"/>
                  </a:cxn>
                  <a:cxn ang="f34">
                    <a:pos x="f59" y="f60"/>
                  </a:cxn>
                </a:cxnLst>
                <a:rect l="f55" t="f58" r="f56" b="f57"/>
                <a:pathLst>
                  <a:path w="126" h="137">
                    <a:moveTo>
                      <a:pt x="f6" y="f8"/>
                    </a:moveTo>
                    <a:cubicBezTo>
                      <a:pt x="f6" y="f9"/>
                      <a:pt x="f10" y="f7"/>
                      <a:pt x="f11" y="f7"/>
                    </a:cubicBezTo>
                    <a:cubicBezTo>
                      <a:pt x="f12" y="f7"/>
                      <a:pt x="f12" y="f7"/>
                      <a:pt x="f12" y="f7"/>
                    </a:cubicBezTo>
                    <a:cubicBezTo>
                      <a:pt x="f13" y="f7"/>
                      <a:pt x="f5" y="f9"/>
                      <a:pt x="f5" y="f8"/>
                    </a:cubicBezTo>
                    <a:cubicBezTo>
                      <a:pt x="f5" y="f12"/>
                      <a:pt x="f5" y="f12"/>
                      <a:pt x="f5" y="f12"/>
                    </a:cubicBezTo>
                    <a:cubicBezTo>
                      <a:pt x="f5" y="f13"/>
                      <a:pt x="f13" y="f5"/>
                      <a:pt x="f12" y="f5"/>
                    </a:cubicBezTo>
                    <a:cubicBezTo>
                      <a:pt x="f11" y="f5"/>
                      <a:pt x="f11" y="f5"/>
                      <a:pt x="f11" y="f5"/>
                    </a:cubicBezTo>
                    <a:cubicBezTo>
                      <a:pt x="f10" y="f5"/>
                      <a:pt x="f6" y="f13"/>
                      <a:pt x="f6" y="f12"/>
                    </a:cubicBezTo>
                    <a:lnTo>
                      <a:pt x="f6" y="f8"/>
                    </a:lnTo>
                    <a:close/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002050"/>
                  </a:solidFill>
                  <a:latin typeface="Segoe UI Semilight"/>
                </a:endParaRPr>
              </a:p>
            </p:txBody>
          </p:sp>
          <p:sp>
            <p:nvSpPr>
              <p:cNvPr id="147" name="Freeform 47">
                <a:extLst>
                  <a:ext uri="{FF2B5EF4-FFF2-40B4-BE49-F238E27FC236}">
                    <a16:creationId xmlns:a16="http://schemas.microsoft.com/office/drawing/2014/main" id="{D90E8DE2-D4D8-4D7F-8B61-7E3B4A93C660}"/>
                  </a:ext>
                </a:extLst>
              </p:cNvPr>
              <p:cNvSpPr/>
              <p:nvPr/>
            </p:nvSpPr>
            <p:spPr>
              <a:xfrm>
                <a:off x="6560646" y="3631137"/>
                <a:ext cx="548640" cy="13094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23"/>
                  <a:gd name="f7" fmla="val 49"/>
                  <a:gd name="f8" fmla="val 46"/>
                  <a:gd name="f9" fmla="val 48"/>
                  <a:gd name="f10" fmla="val 216"/>
                  <a:gd name="f11" fmla="val 208"/>
                  <a:gd name="f12" fmla="val 15"/>
                  <a:gd name="f13" fmla="val 7"/>
                  <a:gd name="f14" fmla="val 3"/>
                  <a:gd name="f15" fmla="val 1"/>
                  <a:gd name="f16" fmla="+- 0 0 -90"/>
                  <a:gd name="f17" fmla="*/ f3 1 223"/>
                  <a:gd name="f18" fmla="*/ f4 1 49"/>
                  <a:gd name="f19" fmla="val f5"/>
                  <a:gd name="f20" fmla="val f6"/>
                  <a:gd name="f21" fmla="val f7"/>
                  <a:gd name="f22" fmla="*/ f16 f0 1"/>
                  <a:gd name="f23" fmla="+- f21 0 f19"/>
                  <a:gd name="f24" fmla="+- f20 0 f19"/>
                  <a:gd name="f25" fmla="*/ f22 1 f2"/>
                  <a:gd name="f26" fmla="*/ f24 1 223"/>
                  <a:gd name="f27" fmla="*/ f23 1 49"/>
                  <a:gd name="f28" fmla="*/ 223 f24 1"/>
                  <a:gd name="f29" fmla="*/ 46 f23 1"/>
                  <a:gd name="f30" fmla="*/ 208 f24 1"/>
                  <a:gd name="f31" fmla="*/ 49 f23 1"/>
                  <a:gd name="f32" fmla="*/ 15 f24 1"/>
                  <a:gd name="f33" fmla="*/ 0 f24 1"/>
                  <a:gd name="f34" fmla="*/ 3 f23 1"/>
                  <a:gd name="f35" fmla="*/ 0 f23 1"/>
                  <a:gd name="f36" fmla="+- f25 0 f1"/>
                  <a:gd name="f37" fmla="*/ f28 1 223"/>
                  <a:gd name="f38" fmla="*/ f29 1 49"/>
                  <a:gd name="f39" fmla="*/ f30 1 223"/>
                  <a:gd name="f40" fmla="*/ f31 1 49"/>
                  <a:gd name="f41" fmla="*/ f32 1 223"/>
                  <a:gd name="f42" fmla="*/ f33 1 223"/>
                  <a:gd name="f43" fmla="*/ f34 1 49"/>
                  <a:gd name="f44" fmla="*/ f35 1 49"/>
                  <a:gd name="f45" fmla="*/ 0 1 f26"/>
                  <a:gd name="f46" fmla="*/ f20 1 f26"/>
                  <a:gd name="f47" fmla="*/ 0 1 f27"/>
                  <a:gd name="f48" fmla="*/ f21 1 f27"/>
                  <a:gd name="f49" fmla="*/ f37 1 f26"/>
                  <a:gd name="f50" fmla="*/ f38 1 f27"/>
                  <a:gd name="f51" fmla="*/ f39 1 f26"/>
                  <a:gd name="f52" fmla="*/ f40 1 f27"/>
                  <a:gd name="f53" fmla="*/ f41 1 f26"/>
                  <a:gd name="f54" fmla="*/ f42 1 f26"/>
                  <a:gd name="f55" fmla="*/ f43 1 f27"/>
                  <a:gd name="f56" fmla="*/ f44 1 f27"/>
                  <a:gd name="f57" fmla="*/ f45 f17 1"/>
                  <a:gd name="f58" fmla="*/ f46 f17 1"/>
                  <a:gd name="f59" fmla="*/ f48 f18 1"/>
                  <a:gd name="f60" fmla="*/ f47 f18 1"/>
                  <a:gd name="f61" fmla="*/ f49 f17 1"/>
                  <a:gd name="f62" fmla="*/ f50 f18 1"/>
                  <a:gd name="f63" fmla="*/ f51 f17 1"/>
                  <a:gd name="f64" fmla="*/ f52 f18 1"/>
                  <a:gd name="f65" fmla="*/ f53 f17 1"/>
                  <a:gd name="f66" fmla="*/ f54 f17 1"/>
                  <a:gd name="f67" fmla="*/ f55 f18 1"/>
                  <a:gd name="f68" fmla="*/ f56 f1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6">
                    <a:pos x="f61" y="f62"/>
                  </a:cxn>
                  <a:cxn ang="f36">
                    <a:pos x="f63" y="f64"/>
                  </a:cxn>
                  <a:cxn ang="f36">
                    <a:pos x="f65" y="f64"/>
                  </a:cxn>
                  <a:cxn ang="f36">
                    <a:pos x="f66" y="f62"/>
                  </a:cxn>
                  <a:cxn ang="f36">
                    <a:pos x="f66" y="f67"/>
                  </a:cxn>
                  <a:cxn ang="f36">
                    <a:pos x="f65" y="f68"/>
                  </a:cxn>
                  <a:cxn ang="f36">
                    <a:pos x="f63" y="f68"/>
                  </a:cxn>
                  <a:cxn ang="f36">
                    <a:pos x="f61" y="f67"/>
                  </a:cxn>
                  <a:cxn ang="f36">
                    <a:pos x="f61" y="f62"/>
                  </a:cxn>
                </a:cxnLst>
                <a:rect l="f57" t="f60" r="f58" b="f59"/>
                <a:pathLst>
                  <a:path w="223" h="49">
                    <a:moveTo>
                      <a:pt x="f6" y="f8"/>
                    </a:moveTo>
                    <a:cubicBezTo>
                      <a:pt x="f6" y="f9"/>
                      <a:pt x="f10" y="f7"/>
                      <a:pt x="f11" y="f7"/>
                    </a:cubicBezTo>
                    <a:cubicBezTo>
                      <a:pt x="f12" y="f7"/>
                      <a:pt x="f12" y="f7"/>
                      <a:pt x="f12" y="f7"/>
                    </a:cubicBezTo>
                    <a:cubicBezTo>
                      <a:pt x="f13" y="f7"/>
                      <a:pt x="f5" y="f9"/>
                      <a:pt x="f5" y="f8"/>
                    </a:cubicBezTo>
                    <a:cubicBezTo>
                      <a:pt x="f5" y="f14"/>
                      <a:pt x="f5" y="f14"/>
                      <a:pt x="f5" y="f14"/>
                    </a:cubicBezTo>
                    <a:cubicBezTo>
                      <a:pt x="f5" y="f15"/>
                      <a:pt x="f13" y="f5"/>
                      <a:pt x="f12" y="f5"/>
                    </a:cubicBezTo>
                    <a:cubicBezTo>
                      <a:pt x="f11" y="f5"/>
                      <a:pt x="f11" y="f5"/>
                      <a:pt x="f11" y="f5"/>
                    </a:cubicBezTo>
                    <a:cubicBezTo>
                      <a:pt x="f10" y="f5"/>
                      <a:pt x="f6" y="f15"/>
                      <a:pt x="f6" y="f14"/>
                    </a:cubicBezTo>
                    <a:lnTo>
                      <a:pt x="f6" y="f8"/>
                    </a:lnTo>
                    <a:close/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002050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57" name="2">
            <a:extLst>
              <a:ext uri="{FF2B5EF4-FFF2-40B4-BE49-F238E27FC236}">
                <a16:creationId xmlns:a16="http://schemas.microsoft.com/office/drawing/2014/main" id="{932D4594-AF33-4DE6-AA9E-A56EAE0C9898}"/>
              </a:ext>
            </a:extLst>
          </p:cNvPr>
          <p:cNvGrpSpPr/>
          <p:nvPr/>
        </p:nvGrpSpPr>
        <p:grpSpPr>
          <a:xfrm>
            <a:off x="8502415" y="3181417"/>
            <a:ext cx="1164003" cy="1164003"/>
            <a:chOff x="7611227" y="3034500"/>
            <a:chExt cx="914400" cy="914400"/>
          </a:xfrm>
        </p:grpSpPr>
        <p:sp>
          <p:nvSpPr>
            <p:cNvPr id="158" name="Oval 236">
              <a:extLst>
                <a:ext uri="{FF2B5EF4-FFF2-40B4-BE49-F238E27FC236}">
                  <a16:creationId xmlns:a16="http://schemas.microsoft.com/office/drawing/2014/main" id="{90DE6E62-1ED6-47B8-8AAA-D971ABBEA1A3}"/>
                </a:ext>
              </a:extLst>
            </p:cNvPr>
            <p:cNvSpPr/>
            <p:nvPr/>
          </p:nvSpPr>
          <p:spPr>
            <a:xfrm>
              <a:off x="7611227" y="3034500"/>
              <a:ext cx="914400" cy="9144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0078D7"/>
            </a:solidFill>
            <a:ln cap="flat">
              <a:noFill/>
              <a:prstDash val="solid"/>
            </a:ln>
          </p:spPr>
          <p:txBody>
            <a:bodyPr vert="horz" wrap="square" lIns="179285" tIns="143428" rIns="179285" bIns="143428" anchor="t" anchorCtr="1" compatLnSpc="1">
              <a:noAutofit/>
            </a:bodyPr>
            <a:lstStyle/>
            <a:p>
              <a:pPr algn="ctr" defTabSz="914098">
                <a:lnSpc>
                  <a:spcPct val="90000"/>
                </a:lnSpc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353">
                <a:solidFill>
                  <a:srgbClr val="000000"/>
                </a:solidFill>
                <a:latin typeface="Segoe UI Semilight"/>
                <a:ea typeface="Segoe UI" pitchFamily="34"/>
                <a:cs typeface="Segoe UI" pitchFamily="34"/>
              </a:endParaRPr>
            </a:p>
          </p:txBody>
        </p:sp>
        <p:grpSp>
          <p:nvGrpSpPr>
            <p:cNvPr id="159" name="Group 237">
              <a:extLst>
                <a:ext uri="{FF2B5EF4-FFF2-40B4-BE49-F238E27FC236}">
                  <a16:creationId xmlns:a16="http://schemas.microsoft.com/office/drawing/2014/main" id="{44F9E774-0A2F-419F-A9A0-01EE879D9357}"/>
                </a:ext>
              </a:extLst>
            </p:cNvPr>
            <p:cNvGrpSpPr/>
            <p:nvPr/>
          </p:nvGrpSpPr>
          <p:grpSpPr>
            <a:xfrm>
              <a:off x="7839827" y="3188869"/>
              <a:ext cx="457200" cy="605661"/>
              <a:chOff x="7839827" y="3188869"/>
              <a:chExt cx="457200" cy="605661"/>
            </a:xfrm>
          </p:grpSpPr>
          <p:sp>
            <p:nvSpPr>
              <p:cNvPr id="160" name="Freeform 29">
                <a:extLst>
                  <a:ext uri="{FF2B5EF4-FFF2-40B4-BE49-F238E27FC236}">
                    <a16:creationId xmlns:a16="http://schemas.microsoft.com/office/drawing/2014/main" id="{3730E4DB-EA7F-4871-B2D1-D060AF6949CE}"/>
                  </a:ext>
                </a:extLst>
              </p:cNvPr>
              <p:cNvSpPr/>
              <p:nvPr/>
            </p:nvSpPr>
            <p:spPr>
              <a:xfrm>
                <a:off x="7839827" y="3188869"/>
                <a:ext cx="457200" cy="60566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72"/>
                  <a:gd name="f7" fmla="val 228"/>
                  <a:gd name="f8" fmla="val 13"/>
                  <a:gd name="f9" fmla="val 6"/>
                  <a:gd name="f10" fmla="val 5"/>
                  <a:gd name="f11" fmla="val 12"/>
                  <a:gd name="f12" fmla="val 216"/>
                  <a:gd name="f13" fmla="val 223"/>
                  <a:gd name="f14" fmla="val 159"/>
                  <a:gd name="f15" fmla="val 166"/>
                  <a:gd name="f16" fmla="val 59"/>
                  <a:gd name="f17" fmla="val 110"/>
                  <a:gd name="f18" fmla="+- 0 0 -90"/>
                  <a:gd name="f19" fmla="*/ f3 1 172"/>
                  <a:gd name="f20" fmla="*/ f4 1 228"/>
                  <a:gd name="f21" fmla="val f5"/>
                  <a:gd name="f22" fmla="val f6"/>
                  <a:gd name="f23" fmla="val f7"/>
                  <a:gd name="f24" fmla="*/ f18 f0 1"/>
                  <a:gd name="f25" fmla="+- f23 0 f21"/>
                  <a:gd name="f26" fmla="+- f22 0 f21"/>
                  <a:gd name="f27" fmla="*/ f24 1 f2"/>
                  <a:gd name="f28" fmla="*/ f26 1 172"/>
                  <a:gd name="f29" fmla="*/ f25 1 228"/>
                  <a:gd name="f30" fmla="*/ 13 f26 1"/>
                  <a:gd name="f31" fmla="*/ 0 f25 1"/>
                  <a:gd name="f32" fmla="*/ 0 f26 1"/>
                  <a:gd name="f33" fmla="*/ 12 f25 1"/>
                  <a:gd name="f34" fmla="*/ 216 f25 1"/>
                  <a:gd name="f35" fmla="*/ 228 f25 1"/>
                  <a:gd name="f36" fmla="*/ 159 f26 1"/>
                  <a:gd name="f37" fmla="*/ 172 f26 1"/>
                  <a:gd name="f38" fmla="*/ 59 f25 1"/>
                  <a:gd name="f39" fmla="*/ 110 f26 1"/>
                  <a:gd name="f40" fmla="+- f27 0 f1"/>
                  <a:gd name="f41" fmla="*/ f30 1 172"/>
                  <a:gd name="f42" fmla="*/ f31 1 228"/>
                  <a:gd name="f43" fmla="*/ f32 1 172"/>
                  <a:gd name="f44" fmla="*/ f33 1 228"/>
                  <a:gd name="f45" fmla="*/ f34 1 228"/>
                  <a:gd name="f46" fmla="*/ f35 1 228"/>
                  <a:gd name="f47" fmla="*/ f36 1 172"/>
                  <a:gd name="f48" fmla="*/ f37 1 172"/>
                  <a:gd name="f49" fmla="*/ f38 1 228"/>
                  <a:gd name="f50" fmla="*/ f39 1 172"/>
                  <a:gd name="f51" fmla="*/ 0 1 f28"/>
                  <a:gd name="f52" fmla="*/ f22 1 f28"/>
                  <a:gd name="f53" fmla="*/ 0 1 f29"/>
                  <a:gd name="f54" fmla="*/ f23 1 f29"/>
                  <a:gd name="f55" fmla="*/ f41 1 f28"/>
                  <a:gd name="f56" fmla="*/ f42 1 f29"/>
                  <a:gd name="f57" fmla="*/ f43 1 f28"/>
                  <a:gd name="f58" fmla="*/ f44 1 f29"/>
                  <a:gd name="f59" fmla="*/ f45 1 f29"/>
                  <a:gd name="f60" fmla="*/ f46 1 f29"/>
                  <a:gd name="f61" fmla="*/ f47 1 f28"/>
                  <a:gd name="f62" fmla="*/ f48 1 f28"/>
                  <a:gd name="f63" fmla="*/ f49 1 f29"/>
                  <a:gd name="f64" fmla="*/ f50 1 f28"/>
                  <a:gd name="f65" fmla="*/ f51 f19 1"/>
                  <a:gd name="f66" fmla="*/ f52 f19 1"/>
                  <a:gd name="f67" fmla="*/ f54 f20 1"/>
                  <a:gd name="f68" fmla="*/ f53 f20 1"/>
                  <a:gd name="f69" fmla="*/ f55 f19 1"/>
                  <a:gd name="f70" fmla="*/ f56 f20 1"/>
                  <a:gd name="f71" fmla="*/ f57 f19 1"/>
                  <a:gd name="f72" fmla="*/ f58 f20 1"/>
                  <a:gd name="f73" fmla="*/ f59 f20 1"/>
                  <a:gd name="f74" fmla="*/ f60 f20 1"/>
                  <a:gd name="f75" fmla="*/ f61 f19 1"/>
                  <a:gd name="f76" fmla="*/ f62 f19 1"/>
                  <a:gd name="f77" fmla="*/ f63 f20 1"/>
                  <a:gd name="f78" fmla="*/ f64 f1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0">
                    <a:pos x="f69" y="f70"/>
                  </a:cxn>
                  <a:cxn ang="f40">
                    <a:pos x="f71" y="f72"/>
                  </a:cxn>
                  <a:cxn ang="f40">
                    <a:pos x="f71" y="f73"/>
                  </a:cxn>
                  <a:cxn ang="f40">
                    <a:pos x="f69" y="f74"/>
                  </a:cxn>
                  <a:cxn ang="f40">
                    <a:pos x="f75" y="f74"/>
                  </a:cxn>
                  <a:cxn ang="f40">
                    <a:pos x="f76" y="f73"/>
                  </a:cxn>
                  <a:cxn ang="f40">
                    <a:pos x="f76" y="f77"/>
                  </a:cxn>
                  <a:cxn ang="f40">
                    <a:pos x="f78" y="f70"/>
                  </a:cxn>
                  <a:cxn ang="f40">
                    <a:pos x="f69" y="f70"/>
                  </a:cxn>
                </a:cxnLst>
                <a:rect l="f65" t="f68" r="f66" b="f67"/>
                <a:pathLst>
                  <a:path w="172" h="228">
                    <a:moveTo>
                      <a:pt x="f8" y="f5"/>
                    </a:moveTo>
                    <a:cubicBezTo>
                      <a:pt x="f9" y="f5"/>
                      <a:pt x="f5" y="f10"/>
                      <a:pt x="f5" y="f11"/>
                    </a:cubicBezTo>
                    <a:cubicBezTo>
                      <a:pt x="f5" y="f12"/>
                      <a:pt x="f5" y="f12"/>
                      <a:pt x="f5" y="f12"/>
                    </a:cubicBezTo>
                    <a:cubicBezTo>
                      <a:pt x="f5" y="f13"/>
                      <a:pt x="f9" y="f7"/>
                      <a:pt x="f8" y="f7"/>
                    </a:cubicBezTo>
                    <a:cubicBezTo>
                      <a:pt x="f14" y="f7"/>
                      <a:pt x="f14" y="f7"/>
                      <a:pt x="f14" y="f7"/>
                    </a:cubicBezTo>
                    <a:cubicBezTo>
                      <a:pt x="f15" y="f7"/>
                      <a:pt x="f6" y="f13"/>
                      <a:pt x="f6" y="f12"/>
                    </a:cubicBezTo>
                    <a:cubicBezTo>
                      <a:pt x="f6" y="f16"/>
                      <a:pt x="f6" y="f16"/>
                      <a:pt x="f6" y="f16"/>
                    </a:cubicBezTo>
                    <a:cubicBezTo>
                      <a:pt x="f17" y="f5"/>
                      <a:pt x="f17" y="f5"/>
                      <a:pt x="f17" y="f5"/>
                    </a:cubicBezTo>
                    <a:lnTo>
                      <a:pt x="f8" y="f5"/>
                    </a:lnTo>
                    <a:close/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1" name="Freeform 30">
                <a:extLst>
                  <a:ext uri="{FF2B5EF4-FFF2-40B4-BE49-F238E27FC236}">
                    <a16:creationId xmlns:a16="http://schemas.microsoft.com/office/drawing/2014/main" id="{695B9918-59A5-48B6-B21E-A3FB9817327C}"/>
                  </a:ext>
                </a:extLst>
              </p:cNvPr>
              <p:cNvSpPr/>
              <p:nvPr/>
            </p:nvSpPr>
            <p:spPr>
              <a:xfrm>
                <a:off x="8132792" y="3188869"/>
                <a:ext cx="156472" cy="15475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59"/>
                  <a:gd name="f7" fmla="val 58"/>
                  <a:gd name="f8" fmla="val 13"/>
                  <a:gd name="f9" fmla="val 6"/>
                  <a:gd name="f10" fmla="val 52"/>
                  <a:gd name="f11" fmla="val 45"/>
                  <a:gd name="f12" fmla="+- 0 0 -90"/>
                  <a:gd name="f13" fmla="*/ f3 1 59"/>
                  <a:gd name="f14" fmla="*/ f4 1 58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59"/>
                  <a:gd name="f23" fmla="*/ f19 1 58"/>
                  <a:gd name="f24" fmla="*/ 59 f20 1"/>
                  <a:gd name="f25" fmla="*/ 58 f19 1"/>
                  <a:gd name="f26" fmla="*/ 13 f20 1"/>
                  <a:gd name="f27" fmla="*/ 0 f20 1"/>
                  <a:gd name="f28" fmla="*/ 45 f19 1"/>
                  <a:gd name="f29" fmla="*/ 0 f19 1"/>
                  <a:gd name="f30" fmla="+- f21 0 f1"/>
                  <a:gd name="f31" fmla="*/ f24 1 59"/>
                  <a:gd name="f32" fmla="*/ f25 1 58"/>
                  <a:gd name="f33" fmla="*/ f26 1 59"/>
                  <a:gd name="f34" fmla="*/ f27 1 59"/>
                  <a:gd name="f35" fmla="*/ f28 1 58"/>
                  <a:gd name="f36" fmla="*/ f29 1 58"/>
                  <a:gd name="f37" fmla="*/ 0 1 f22"/>
                  <a:gd name="f38" fmla="*/ f16 1 f22"/>
                  <a:gd name="f39" fmla="*/ 0 1 f23"/>
                  <a:gd name="f40" fmla="*/ f17 1 f23"/>
                  <a:gd name="f41" fmla="*/ f31 1 f22"/>
                  <a:gd name="f42" fmla="*/ f32 1 f23"/>
                  <a:gd name="f43" fmla="*/ f33 1 f22"/>
                  <a:gd name="f44" fmla="*/ f34 1 f22"/>
                  <a:gd name="f45" fmla="*/ f35 1 f23"/>
                  <a:gd name="f46" fmla="*/ f36 1 f23"/>
                  <a:gd name="f47" fmla="*/ f37 f13 1"/>
                  <a:gd name="f48" fmla="*/ f38 f13 1"/>
                  <a:gd name="f49" fmla="*/ f40 f14 1"/>
                  <a:gd name="f50" fmla="*/ f39 f14 1"/>
                  <a:gd name="f51" fmla="*/ f41 f13 1"/>
                  <a:gd name="f52" fmla="*/ f42 f14 1"/>
                  <a:gd name="f53" fmla="*/ f43 f13 1"/>
                  <a:gd name="f54" fmla="*/ f44 f13 1"/>
                  <a:gd name="f55" fmla="*/ f45 f14 1"/>
                  <a:gd name="f56" fmla="*/ f46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0">
                    <a:pos x="f51" y="f52"/>
                  </a:cxn>
                  <a:cxn ang="f30">
                    <a:pos x="f53" y="f52"/>
                  </a:cxn>
                  <a:cxn ang="f30">
                    <a:pos x="f54" y="f55"/>
                  </a:cxn>
                  <a:cxn ang="f30">
                    <a:pos x="f54" y="f56"/>
                  </a:cxn>
                </a:cxnLst>
                <a:rect l="f47" t="f50" r="f48" b="f49"/>
                <a:pathLst>
                  <a:path w="59" h="58">
                    <a:moveTo>
                      <a:pt x="f6" y="f7"/>
                    </a:moveTo>
                    <a:cubicBezTo>
                      <a:pt x="f8" y="f7"/>
                      <a:pt x="f8" y="f7"/>
                      <a:pt x="f8" y="f7"/>
                    </a:cubicBezTo>
                    <a:cubicBezTo>
                      <a:pt x="f9" y="f7"/>
                      <a:pt x="f5" y="f10"/>
                      <a:pt x="f5" y="f11"/>
                    </a:cubicBezTo>
                    <a:cubicBezTo>
                      <a:pt x="f5" y="f5"/>
                      <a:pt x="f5" y="f5"/>
                      <a:pt x="f5" y="f5"/>
                    </a:cubicBez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2" name="Rectangle 31">
                <a:extLst>
                  <a:ext uri="{FF2B5EF4-FFF2-40B4-BE49-F238E27FC236}">
                    <a16:creationId xmlns:a16="http://schemas.microsoft.com/office/drawing/2014/main" id="{21C7B699-2E64-4FC9-86EC-24A18E49AD56}"/>
                  </a:ext>
                </a:extLst>
              </p:cNvPr>
              <p:cNvSpPr/>
              <p:nvPr/>
            </p:nvSpPr>
            <p:spPr>
              <a:xfrm>
                <a:off x="7904192" y="3343622"/>
                <a:ext cx="71021" cy="177018"/>
              </a:xfrm>
              <a:prstGeom prst="rect">
                <a:avLst/>
              </a:pr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3" name="Rectangle 32">
                <a:extLst>
                  <a:ext uri="{FF2B5EF4-FFF2-40B4-BE49-F238E27FC236}">
                    <a16:creationId xmlns:a16="http://schemas.microsoft.com/office/drawing/2014/main" id="{B907AA3A-C17A-4CC1-AC43-07BBA7F338C7}"/>
                  </a:ext>
                </a:extLst>
              </p:cNvPr>
              <p:cNvSpPr/>
              <p:nvPr/>
            </p:nvSpPr>
            <p:spPr>
              <a:xfrm>
                <a:off x="8012942" y="3395953"/>
                <a:ext cx="53263" cy="124696"/>
              </a:xfrm>
              <a:prstGeom prst="rect">
                <a:avLst/>
              </a:pr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4" name="Rectangle 33">
                <a:extLst>
                  <a:ext uri="{FF2B5EF4-FFF2-40B4-BE49-F238E27FC236}">
                    <a16:creationId xmlns:a16="http://schemas.microsoft.com/office/drawing/2014/main" id="{0B488F7C-AA49-441D-9B44-4175673B9C3D}"/>
                  </a:ext>
                </a:extLst>
              </p:cNvPr>
              <p:cNvSpPr/>
              <p:nvPr/>
            </p:nvSpPr>
            <p:spPr>
              <a:xfrm>
                <a:off x="8102827" y="3433800"/>
                <a:ext cx="45500" cy="86840"/>
              </a:xfrm>
              <a:prstGeom prst="rect">
                <a:avLst/>
              </a:pr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5" name="Freeform 34">
                <a:extLst>
                  <a:ext uri="{FF2B5EF4-FFF2-40B4-BE49-F238E27FC236}">
                    <a16:creationId xmlns:a16="http://schemas.microsoft.com/office/drawing/2014/main" id="{5509B05B-7DB3-46C6-BB47-D9792C986D4B}"/>
                  </a:ext>
                </a:extLst>
              </p:cNvPr>
              <p:cNvSpPr/>
              <p:nvPr/>
            </p:nvSpPr>
            <p:spPr>
              <a:xfrm>
                <a:off x="8184949" y="3486131"/>
                <a:ext cx="43278" cy="3450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39"/>
                  <a:gd name="f7" fmla="val 31"/>
                  <a:gd name="f8" fmla="val 36"/>
                  <a:gd name="f9" fmla="+- 0 0 -90"/>
                  <a:gd name="f10" fmla="*/ f3 1 39"/>
                  <a:gd name="f11" fmla="*/ f4 1 31"/>
                  <a:gd name="f12" fmla="val f5"/>
                  <a:gd name="f13" fmla="val f6"/>
                  <a:gd name="f14" fmla="val f7"/>
                  <a:gd name="f15" fmla="*/ f9 f0 1"/>
                  <a:gd name="f16" fmla="+- f14 0 f12"/>
                  <a:gd name="f17" fmla="+- f13 0 f12"/>
                  <a:gd name="f18" fmla="*/ f15 1 f2"/>
                  <a:gd name="f19" fmla="*/ f17 1 39"/>
                  <a:gd name="f20" fmla="*/ f16 1 31"/>
                  <a:gd name="f21" fmla="*/ 36 f17 1"/>
                  <a:gd name="f22" fmla="*/ 0 f16 1"/>
                  <a:gd name="f23" fmla="*/ 39 f17 1"/>
                  <a:gd name="f24" fmla="*/ 31 f16 1"/>
                  <a:gd name="f25" fmla="*/ 0 f17 1"/>
                  <a:gd name="f26" fmla="+- f18 0 f1"/>
                  <a:gd name="f27" fmla="*/ f21 1 39"/>
                  <a:gd name="f28" fmla="*/ f22 1 31"/>
                  <a:gd name="f29" fmla="*/ f23 1 39"/>
                  <a:gd name="f30" fmla="*/ f24 1 31"/>
                  <a:gd name="f31" fmla="*/ f25 1 39"/>
                  <a:gd name="f32" fmla="*/ 0 1 f19"/>
                  <a:gd name="f33" fmla="*/ f13 1 f19"/>
                  <a:gd name="f34" fmla="*/ 0 1 f20"/>
                  <a:gd name="f35" fmla="*/ f14 1 f20"/>
                  <a:gd name="f36" fmla="*/ f27 1 f19"/>
                  <a:gd name="f37" fmla="*/ f28 1 f20"/>
                  <a:gd name="f38" fmla="*/ f29 1 f19"/>
                  <a:gd name="f39" fmla="*/ f30 1 f20"/>
                  <a:gd name="f40" fmla="*/ f31 1 f19"/>
                  <a:gd name="f41" fmla="*/ f32 f10 1"/>
                  <a:gd name="f42" fmla="*/ f33 f10 1"/>
                  <a:gd name="f43" fmla="*/ f35 f11 1"/>
                  <a:gd name="f44" fmla="*/ f34 f11 1"/>
                  <a:gd name="f45" fmla="*/ f36 f10 1"/>
                  <a:gd name="f46" fmla="*/ f37 f11 1"/>
                  <a:gd name="f47" fmla="*/ f38 f10 1"/>
                  <a:gd name="f48" fmla="*/ f39 f11 1"/>
                  <a:gd name="f49" fmla="*/ f40 f1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6">
                    <a:pos x="f45" y="f46"/>
                  </a:cxn>
                  <a:cxn ang="f26">
                    <a:pos x="f47" y="f46"/>
                  </a:cxn>
                  <a:cxn ang="f26">
                    <a:pos x="f47" y="f48"/>
                  </a:cxn>
                  <a:cxn ang="f26">
                    <a:pos x="f49" y="f48"/>
                  </a:cxn>
                  <a:cxn ang="f26">
                    <a:pos x="f49" y="f46"/>
                  </a:cxn>
                  <a:cxn ang="f26">
                    <a:pos x="f45" y="f46"/>
                  </a:cxn>
                </a:cxnLst>
                <a:rect l="f41" t="f44" r="f42" b="f43"/>
                <a:pathLst>
                  <a:path w="39" h="31">
                    <a:moveTo>
                      <a:pt x="f8" y="f5"/>
                    </a:moveTo>
                    <a:lnTo>
                      <a:pt x="f6" y="f5"/>
                    </a:lnTo>
                    <a:lnTo>
                      <a:pt x="f6" y="f7"/>
                    </a:lnTo>
                    <a:lnTo>
                      <a:pt x="f5" y="f7"/>
                    </a:lnTo>
                    <a:lnTo>
                      <a:pt x="f5" y="f5"/>
                    </a:lnTo>
                    <a:lnTo>
                      <a:pt x="f8" y="f5"/>
                    </a:lnTo>
                    <a:close/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6" name="Line 35">
                <a:extLst>
                  <a:ext uri="{FF2B5EF4-FFF2-40B4-BE49-F238E27FC236}">
                    <a16:creationId xmlns:a16="http://schemas.microsoft.com/office/drawing/2014/main" id="{8D700B20-BE91-4296-9FFC-14D843650C06}"/>
                  </a:ext>
                </a:extLst>
              </p:cNvPr>
              <p:cNvSpPr/>
              <p:nvPr/>
            </p:nvSpPr>
            <p:spPr>
              <a:xfrm flipH="1">
                <a:off x="7904192" y="3585216"/>
                <a:ext cx="122072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val f6"/>
                  <a:gd name="f13" fmla="*/ f7 f0 1"/>
                  <a:gd name="f14" fmla="*/ f8 f0 1"/>
                  <a:gd name="f15" fmla="?: f9 f3 1"/>
                  <a:gd name="f16" fmla="?: f10 f4 1"/>
                  <a:gd name="f17" fmla="?: f11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*/ f27 f26 1"/>
                  <a:gd name="f33" fmla="*/ f28 f26 1"/>
                  <a:gd name="f34" fmla="*/ f12 f26 1"/>
                  <a:gd name="f35" fmla="*/ f29 f26 1"/>
                  <a:gd name="f36" fmla="*/ f30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34" y="f34"/>
                  </a:cxn>
                  <a:cxn ang="f25">
                    <a:pos x="f35" y="f36"/>
                  </a:cxn>
                </a:cxnLst>
                <a:rect l="f31" t="f31" r="f32" b="f33"/>
                <a:pathLst>
                  <a:path>
                    <a:moveTo>
                      <a:pt x="f34" y="f34"/>
                    </a:moveTo>
                    <a:lnTo>
                      <a:pt x="f35" y="f36"/>
                    </a:ln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7" name="Line 36">
                <a:extLst>
                  <a:ext uri="{FF2B5EF4-FFF2-40B4-BE49-F238E27FC236}">
                    <a16:creationId xmlns:a16="http://schemas.microsoft.com/office/drawing/2014/main" id="{B040B130-988D-4BD1-A593-7BF31B5D079B}"/>
                  </a:ext>
                </a:extLst>
              </p:cNvPr>
              <p:cNvSpPr/>
              <p:nvPr/>
            </p:nvSpPr>
            <p:spPr>
              <a:xfrm flipH="1">
                <a:off x="7904192" y="3650906"/>
                <a:ext cx="92107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val f6"/>
                  <a:gd name="f13" fmla="*/ f7 f0 1"/>
                  <a:gd name="f14" fmla="*/ f8 f0 1"/>
                  <a:gd name="f15" fmla="?: f9 f3 1"/>
                  <a:gd name="f16" fmla="?: f10 f4 1"/>
                  <a:gd name="f17" fmla="?: f11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*/ f27 f26 1"/>
                  <a:gd name="f33" fmla="*/ f28 f26 1"/>
                  <a:gd name="f34" fmla="*/ f12 f26 1"/>
                  <a:gd name="f35" fmla="*/ f29 f26 1"/>
                  <a:gd name="f36" fmla="*/ f30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34" y="f34"/>
                  </a:cxn>
                  <a:cxn ang="f25">
                    <a:pos x="f35" y="f36"/>
                  </a:cxn>
                </a:cxnLst>
                <a:rect l="f31" t="f31" r="f32" b="f33"/>
                <a:pathLst>
                  <a:path>
                    <a:moveTo>
                      <a:pt x="f34" y="f34"/>
                    </a:moveTo>
                    <a:lnTo>
                      <a:pt x="f35" y="f36"/>
                    </a:ln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8" name="Line 37">
                <a:extLst>
                  <a:ext uri="{FF2B5EF4-FFF2-40B4-BE49-F238E27FC236}">
                    <a16:creationId xmlns:a16="http://schemas.microsoft.com/office/drawing/2014/main" id="{102B4B14-1408-4E5B-A13C-FD907E0913A0}"/>
                  </a:ext>
                </a:extLst>
              </p:cNvPr>
              <p:cNvSpPr/>
              <p:nvPr/>
            </p:nvSpPr>
            <p:spPr>
              <a:xfrm flipH="1">
                <a:off x="7904192" y="3712143"/>
                <a:ext cx="122072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val f6"/>
                  <a:gd name="f13" fmla="*/ f7 f0 1"/>
                  <a:gd name="f14" fmla="*/ f8 f0 1"/>
                  <a:gd name="f15" fmla="?: f9 f3 1"/>
                  <a:gd name="f16" fmla="?: f10 f4 1"/>
                  <a:gd name="f17" fmla="?: f11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*/ f27 f26 1"/>
                  <a:gd name="f33" fmla="*/ f28 f26 1"/>
                  <a:gd name="f34" fmla="*/ f12 f26 1"/>
                  <a:gd name="f35" fmla="*/ f29 f26 1"/>
                  <a:gd name="f36" fmla="*/ f30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34" y="f34"/>
                  </a:cxn>
                  <a:cxn ang="f25">
                    <a:pos x="f35" y="f36"/>
                  </a:cxn>
                </a:cxnLst>
                <a:rect l="f31" t="f31" r="f32" b="f33"/>
                <a:pathLst>
                  <a:path>
                    <a:moveTo>
                      <a:pt x="f34" y="f34"/>
                    </a:moveTo>
                    <a:lnTo>
                      <a:pt x="f35" y="f36"/>
                    </a:ln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9" name="Line 38">
                <a:extLst>
                  <a:ext uri="{FF2B5EF4-FFF2-40B4-BE49-F238E27FC236}">
                    <a16:creationId xmlns:a16="http://schemas.microsoft.com/office/drawing/2014/main" id="{F03A2C6F-9980-44CC-B854-0BD64076A741}"/>
                  </a:ext>
                </a:extLst>
              </p:cNvPr>
              <p:cNvSpPr/>
              <p:nvPr/>
            </p:nvSpPr>
            <p:spPr>
              <a:xfrm flipH="1">
                <a:off x="8108377" y="3585216"/>
                <a:ext cx="122072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val f6"/>
                  <a:gd name="f13" fmla="*/ f7 f0 1"/>
                  <a:gd name="f14" fmla="*/ f8 f0 1"/>
                  <a:gd name="f15" fmla="?: f9 f3 1"/>
                  <a:gd name="f16" fmla="?: f10 f4 1"/>
                  <a:gd name="f17" fmla="?: f11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*/ f27 f26 1"/>
                  <a:gd name="f33" fmla="*/ f28 f26 1"/>
                  <a:gd name="f34" fmla="*/ f12 f26 1"/>
                  <a:gd name="f35" fmla="*/ f29 f26 1"/>
                  <a:gd name="f36" fmla="*/ f30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34" y="f34"/>
                  </a:cxn>
                  <a:cxn ang="f25">
                    <a:pos x="f35" y="f36"/>
                  </a:cxn>
                </a:cxnLst>
                <a:rect l="f31" t="f31" r="f32" b="f33"/>
                <a:pathLst>
                  <a:path>
                    <a:moveTo>
                      <a:pt x="f34" y="f34"/>
                    </a:moveTo>
                    <a:lnTo>
                      <a:pt x="f35" y="f36"/>
                    </a:ln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0" name="Line 39">
                <a:extLst>
                  <a:ext uri="{FF2B5EF4-FFF2-40B4-BE49-F238E27FC236}">
                    <a16:creationId xmlns:a16="http://schemas.microsoft.com/office/drawing/2014/main" id="{B98372CA-3774-48BD-9D11-F61EC10C2C3C}"/>
                  </a:ext>
                </a:extLst>
              </p:cNvPr>
              <p:cNvSpPr/>
              <p:nvPr/>
            </p:nvSpPr>
            <p:spPr>
              <a:xfrm flipH="1">
                <a:off x="8108377" y="3650906"/>
                <a:ext cx="93213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val f6"/>
                  <a:gd name="f13" fmla="*/ f7 f0 1"/>
                  <a:gd name="f14" fmla="*/ f8 f0 1"/>
                  <a:gd name="f15" fmla="?: f9 f3 1"/>
                  <a:gd name="f16" fmla="?: f10 f4 1"/>
                  <a:gd name="f17" fmla="?: f11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*/ f27 f26 1"/>
                  <a:gd name="f33" fmla="*/ f28 f26 1"/>
                  <a:gd name="f34" fmla="*/ f12 f26 1"/>
                  <a:gd name="f35" fmla="*/ f29 f26 1"/>
                  <a:gd name="f36" fmla="*/ f30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34" y="f34"/>
                  </a:cxn>
                  <a:cxn ang="f25">
                    <a:pos x="f35" y="f36"/>
                  </a:cxn>
                </a:cxnLst>
                <a:rect l="f31" t="f31" r="f32" b="f33"/>
                <a:pathLst>
                  <a:path>
                    <a:moveTo>
                      <a:pt x="f34" y="f34"/>
                    </a:moveTo>
                    <a:lnTo>
                      <a:pt x="f35" y="f36"/>
                    </a:ln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1" name="Line 40">
                <a:extLst>
                  <a:ext uri="{FF2B5EF4-FFF2-40B4-BE49-F238E27FC236}">
                    <a16:creationId xmlns:a16="http://schemas.microsoft.com/office/drawing/2014/main" id="{0728CC14-FF51-4734-840A-535504FABF10}"/>
                  </a:ext>
                </a:extLst>
              </p:cNvPr>
              <p:cNvSpPr/>
              <p:nvPr/>
            </p:nvSpPr>
            <p:spPr>
              <a:xfrm flipH="1">
                <a:off x="8108377" y="3712143"/>
                <a:ext cx="122072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val f6"/>
                  <a:gd name="f13" fmla="*/ f7 f0 1"/>
                  <a:gd name="f14" fmla="*/ f8 f0 1"/>
                  <a:gd name="f15" fmla="?: f9 f3 1"/>
                  <a:gd name="f16" fmla="?: f10 f4 1"/>
                  <a:gd name="f17" fmla="?: f11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*/ f27 f26 1"/>
                  <a:gd name="f33" fmla="*/ f28 f26 1"/>
                  <a:gd name="f34" fmla="*/ f12 f26 1"/>
                  <a:gd name="f35" fmla="*/ f29 f26 1"/>
                  <a:gd name="f36" fmla="*/ f30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34" y="f34"/>
                  </a:cxn>
                  <a:cxn ang="f25">
                    <a:pos x="f35" y="f36"/>
                  </a:cxn>
                </a:cxnLst>
                <a:rect l="f31" t="f31" r="f32" b="f33"/>
                <a:pathLst>
                  <a:path>
                    <a:moveTo>
                      <a:pt x="f34" y="f34"/>
                    </a:moveTo>
                    <a:lnTo>
                      <a:pt x="f35" y="f36"/>
                    </a:ln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48" name="3">
            <a:extLst>
              <a:ext uri="{FF2B5EF4-FFF2-40B4-BE49-F238E27FC236}">
                <a16:creationId xmlns:a16="http://schemas.microsoft.com/office/drawing/2014/main" id="{B9227F46-A221-47CA-9EC9-5190080C097E}"/>
              </a:ext>
            </a:extLst>
          </p:cNvPr>
          <p:cNvGrpSpPr/>
          <p:nvPr/>
        </p:nvGrpSpPr>
        <p:grpSpPr>
          <a:xfrm>
            <a:off x="8502415" y="3181417"/>
            <a:ext cx="1164003" cy="1164003"/>
            <a:chOff x="3910843" y="3032799"/>
            <a:chExt cx="914400" cy="914400"/>
          </a:xfrm>
        </p:grpSpPr>
        <p:sp>
          <p:nvSpPr>
            <p:cNvPr id="149" name="Oval 253">
              <a:extLst>
                <a:ext uri="{FF2B5EF4-FFF2-40B4-BE49-F238E27FC236}">
                  <a16:creationId xmlns:a16="http://schemas.microsoft.com/office/drawing/2014/main" id="{A91E2984-CFE1-43B6-947F-26E22657AAA8}"/>
                </a:ext>
              </a:extLst>
            </p:cNvPr>
            <p:cNvSpPr/>
            <p:nvPr/>
          </p:nvSpPr>
          <p:spPr>
            <a:xfrm>
              <a:off x="3910843" y="3032799"/>
              <a:ext cx="914400" cy="9144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0078D7"/>
            </a:solidFill>
            <a:ln cap="flat">
              <a:noFill/>
              <a:prstDash val="solid"/>
            </a:ln>
          </p:spPr>
          <p:txBody>
            <a:bodyPr vert="horz" wrap="square" lIns="175762" tIns="140604" rIns="175762" bIns="140604" anchor="t" anchorCtr="1" compatLnSpc="1">
              <a:noAutofit/>
            </a:bodyPr>
            <a:lstStyle/>
            <a:p>
              <a:pPr algn="ctr" defTabSz="896090">
                <a:lnSpc>
                  <a:spcPct val="90000"/>
                </a:lnSpc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5294">
                <a:solidFill>
                  <a:srgbClr val="000000"/>
                </a:solidFill>
                <a:latin typeface="Segoe UI Semilight"/>
                <a:ea typeface="Segoe UI" pitchFamily="34"/>
                <a:cs typeface="Segoe UI" pitchFamily="34"/>
              </a:endParaRPr>
            </a:p>
          </p:txBody>
        </p:sp>
        <p:grpSp>
          <p:nvGrpSpPr>
            <p:cNvPr id="150" name="Group 254">
              <a:extLst>
                <a:ext uri="{FF2B5EF4-FFF2-40B4-BE49-F238E27FC236}">
                  <a16:creationId xmlns:a16="http://schemas.microsoft.com/office/drawing/2014/main" id="{DCAC5C10-8809-4289-9E5F-9BD965A850D8}"/>
                </a:ext>
              </a:extLst>
            </p:cNvPr>
            <p:cNvGrpSpPr/>
            <p:nvPr/>
          </p:nvGrpSpPr>
          <p:grpSpPr>
            <a:xfrm>
              <a:off x="4105619" y="3283162"/>
              <a:ext cx="509247" cy="417908"/>
              <a:chOff x="4105619" y="3283162"/>
              <a:chExt cx="509247" cy="417908"/>
            </a:xfrm>
          </p:grpSpPr>
          <p:sp>
            <p:nvSpPr>
              <p:cNvPr id="151" name="Oval 5">
                <a:extLst>
                  <a:ext uri="{FF2B5EF4-FFF2-40B4-BE49-F238E27FC236}">
                    <a16:creationId xmlns:a16="http://schemas.microsoft.com/office/drawing/2014/main" id="{308B2F9B-D91B-44DB-96EC-8D2E383E89DD}"/>
                  </a:ext>
                </a:extLst>
              </p:cNvPr>
              <p:cNvSpPr/>
              <p:nvPr/>
            </p:nvSpPr>
            <p:spPr>
              <a:xfrm>
                <a:off x="4123029" y="3283162"/>
                <a:ext cx="134928" cy="133648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89642" tIns="44821" rIns="89642" bIns="44821" anchor="t" anchorCtr="1" compatLnSpc="1">
                <a:noAutofit/>
              </a:bodyPr>
              <a:lstStyle/>
              <a:p>
                <a:pPr algn="ctr"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52" name="Oval 6">
                <a:extLst>
                  <a:ext uri="{FF2B5EF4-FFF2-40B4-BE49-F238E27FC236}">
                    <a16:creationId xmlns:a16="http://schemas.microsoft.com/office/drawing/2014/main" id="{973B5014-C3C8-4745-BAC6-6146231297BB}"/>
                  </a:ext>
                </a:extLst>
              </p:cNvPr>
              <p:cNvSpPr/>
              <p:nvPr/>
            </p:nvSpPr>
            <p:spPr>
              <a:xfrm>
                <a:off x="4462528" y="3283162"/>
                <a:ext cx="134928" cy="133648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89642" tIns="44821" rIns="89642" bIns="44821" anchor="t" anchorCtr="1" compatLnSpc="1">
                <a:noAutofit/>
              </a:bodyPr>
              <a:lstStyle/>
              <a:p>
                <a:pPr algn="ctr"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53" name="Freeform 7">
                <a:extLst>
                  <a:ext uri="{FF2B5EF4-FFF2-40B4-BE49-F238E27FC236}">
                    <a16:creationId xmlns:a16="http://schemas.microsoft.com/office/drawing/2014/main" id="{442666CD-6B3A-44C3-BB2B-84F66170B551}"/>
                  </a:ext>
                </a:extLst>
              </p:cNvPr>
              <p:cNvSpPr/>
              <p:nvPr/>
            </p:nvSpPr>
            <p:spPr>
              <a:xfrm>
                <a:off x="4105619" y="3416801"/>
                <a:ext cx="169749" cy="8273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0"/>
                  <a:gd name="f7" fmla="val 20"/>
                  <a:gd name="f8" fmla="val 9"/>
                  <a:gd name="f9" fmla="val 31"/>
                  <a:gd name="f10" fmla="+- 0 0 -90"/>
                  <a:gd name="f11" fmla="*/ f3 1 40"/>
                  <a:gd name="f12" fmla="*/ f4 1 20"/>
                  <a:gd name="f13" fmla="val f5"/>
                  <a:gd name="f14" fmla="val f6"/>
                  <a:gd name="f15" fmla="val f7"/>
                  <a:gd name="f16" fmla="*/ f10 f0 1"/>
                  <a:gd name="f17" fmla="+- f15 0 f13"/>
                  <a:gd name="f18" fmla="+- f14 0 f13"/>
                  <a:gd name="f19" fmla="*/ f16 1 f2"/>
                  <a:gd name="f20" fmla="*/ f18 1 40"/>
                  <a:gd name="f21" fmla="*/ f17 1 20"/>
                  <a:gd name="f22" fmla="*/ 40 f18 1"/>
                  <a:gd name="f23" fmla="*/ 20 f17 1"/>
                  <a:gd name="f24" fmla="*/ 20 f18 1"/>
                  <a:gd name="f25" fmla="*/ 0 f17 1"/>
                  <a:gd name="f26" fmla="*/ 0 f18 1"/>
                  <a:gd name="f27" fmla="+- f19 0 f1"/>
                  <a:gd name="f28" fmla="*/ f22 1 40"/>
                  <a:gd name="f29" fmla="*/ f23 1 20"/>
                  <a:gd name="f30" fmla="*/ f24 1 40"/>
                  <a:gd name="f31" fmla="*/ f25 1 20"/>
                  <a:gd name="f32" fmla="*/ f26 1 40"/>
                  <a:gd name="f33" fmla="*/ 0 1 f20"/>
                  <a:gd name="f34" fmla="*/ f14 1 f20"/>
                  <a:gd name="f35" fmla="*/ 0 1 f21"/>
                  <a:gd name="f36" fmla="*/ f15 1 f21"/>
                  <a:gd name="f37" fmla="*/ f28 1 f20"/>
                  <a:gd name="f38" fmla="*/ f29 1 f21"/>
                  <a:gd name="f39" fmla="*/ f30 1 f20"/>
                  <a:gd name="f40" fmla="*/ f31 1 f21"/>
                  <a:gd name="f41" fmla="*/ f32 1 f20"/>
                  <a:gd name="f42" fmla="*/ f33 f11 1"/>
                  <a:gd name="f43" fmla="*/ f34 f11 1"/>
                  <a:gd name="f44" fmla="*/ f36 f12 1"/>
                  <a:gd name="f45" fmla="*/ f35 f12 1"/>
                  <a:gd name="f46" fmla="*/ f37 f11 1"/>
                  <a:gd name="f47" fmla="*/ f38 f12 1"/>
                  <a:gd name="f48" fmla="*/ f39 f11 1"/>
                  <a:gd name="f49" fmla="*/ f40 f12 1"/>
                  <a:gd name="f50" fmla="*/ f4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7">
                    <a:pos x="f46" y="f47"/>
                  </a:cxn>
                  <a:cxn ang="f27">
                    <a:pos x="f48" y="f49"/>
                  </a:cxn>
                  <a:cxn ang="f27">
                    <a:pos x="f50" y="f47"/>
                  </a:cxn>
                </a:cxnLst>
                <a:rect l="f42" t="f45" r="f43" b="f44"/>
                <a:pathLst>
                  <a:path w="40" h="20">
                    <a:moveTo>
                      <a:pt x="f6" y="f7"/>
                    </a:moveTo>
                    <a:cubicBezTo>
                      <a:pt x="f6" y="f8"/>
                      <a:pt x="f9" y="f5"/>
                      <a:pt x="f7" y="f5"/>
                    </a:cubicBezTo>
                    <a:cubicBezTo>
                      <a:pt x="f8" y="f5"/>
                      <a:pt x="f5" y="f8"/>
                      <a:pt x="f5" y="f7"/>
                    </a:cubicBez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89642" tIns="44821" rIns="89642" bIns="44821" anchor="t" anchorCtr="1" compatLnSpc="1">
                <a:noAutofit/>
              </a:bodyPr>
              <a:lstStyle/>
              <a:p>
                <a:pPr algn="ctr"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54" name="Oval 8">
                <a:extLst>
                  <a:ext uri="{FF2B5EF4-FFF2-40B4-BE49-F238E27FC236}">
                    <a16:creationId xmlns:a16="http://schemas.microsoft.com/office/drawing/2014/main" id="{A612EF6D-5AC8-4C88-9889-82298C5FB95E}"/>
                  </a:ext>
                </a:extLst>
              </p:cNvPr>
              <p:cNvSpPr/>
              <p:nvPr/>
            </p:nvSpPr>
            <p:spPr>
              <a:xfrm>
                <a:off x="4275368" y="3416801"/>
                <a:ext cx="169749" cy="167591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89642" tIns="44821" rIns="89642" bIns="44821" anchor="t" anchorCtr="1" compatLnSpc="1">
                <a:noAutofit/>
              </a:bodyPr>
              <a:lstStyle/>
              <a:p>
                <a:pPr algn="ctr"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55" name="Freeform 9">
                <a:extLst>
                  <a:ext uri="{FF2B5EF4-FFF2-40B4-BE49-F238E27FC236}">
                    <a16:creationId xmlns:a16="http://schemas.microsoft.com/office/drawing/2014/main" id="{6B9B6ADA-B8B7-4747-93BC-C8D1223507CF}"/>
                  </a:ext>
                </a:extLst>
              </p:cNvPr>
              <p:cNvSpPr/>
              <p:nvPr/>
            </p:nvSpPr>
            <p:spPr>
              <a:xfrm>
                <a:off x="4240548" y="3584393"/>
                <a:ext cx="239389" cy="11667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56"/>
                  <a:gd name="f7" fmla="val 28"/>
                  <a:gd name="f8" fmla="val 13"/>
                  <a:gd name="f9" fmla="val 44"/>
                  <a:gd name="f10" fmla="val 12"/>
                  <a:gd name="f11" fmla="+- 0 0 -90"/>
                  <a:gd name="f12" fmla="*/ f3 1 56"/>
                  <a:gd name="f13" fmla="*/ f4 1 28"/>
                  <a:gd name="f14" fmla="val f5"/>
                  <a:gd name="f15" fmla="val f6"/>
                  <a:gd name="f16" fmla="val f7"/>
                  <a:gd name="f17" fmla="*/ f11 f0 1"/>
                  <a:gd name="f18" fmla="+- f16 0 f14"/>
                  <a:gd name="f19" fmla="+- f15 0 f14"/>
                  <a:gd name="f20" fmla="*/ f17 1 f2"/>
                  <a:gd name="f21" fmla="*/ f19 1 56"/>
                  <a:gd name="f22" fmla="*/ f18 1 28"/>
                  <a:gd name="f23" fmla="*/ 56 f19 1"/>
                  <a:gd name="f24" fmla="*/ 28 f18 1"/>
                  <a:gd name="f25" fmla="*/ 28 f19 1"/>
                  <a:gd name="f26" fmla="*/ 0 f18 1"/>
                  <a:gd name="f27" fmla="*/ 0 f19 1"/>
                  <a:gd name="f28" fmla="+- f20 0 f1"/>
                  <a:gd name="f29" fmla="*/ f23 1 56"/>
                  <a:gd name="f30" fmla="*/ f24 1 28"/>
                  <a:gd name="f31" fmla="*/ f25 1 56"/>
                  <a:gd name="f32" fmla="*/ f26 1 28"/>
                  <a:gd name="f33" fmla="*/ f27 1 56"/>
                  <a:gd name="f34" fmla="*/ 0 1 f21"/>
                  <a:gd name="f35" fmla="*/ f15 1 f21"/>
                  <a:gd name="f36" fmla="*/ 0 1 f22"/>
                  <a:gd name="f37" fmla="*/ f16 1 f22"/>
                  <a:gd name="f38" fmla="*/ f29 1 f21"/>
                  <a:gd name="f39" fmla="*/ f30 1 f22"/>
                  <a:gd name="f40" fmla="*/ f31 1 f21"/>
                  <a:gd name="f41" fmla="*/ f32 1 f22"/>
                  <a:gd name="f42" fmla="*/ f33 1 f21"/>
                  <a:gd name="f43" fmla="*/ f34 f12 1"/>
                  <a:gd name="f44" fmla="*/ f35 f12 1"/>
                  <a:gd name="f45" fmla="*/ f37 f13 1"/>
                  <a:gd name="f46" fmla="*/ f36 f13 1"/>
                  <a:gd name="f47" fmla="*/ f38 f12 1"/>
                  <a:gd name="f48" fmla="*/ f39 f13 1"/>
                  <a:gd name="f49" fmla="*/ f40 f12 1"/>
                  <a:gd name="f50" fmla="*/ f41 f13 1"/>
                  <a:gd name="f51" fmla="*/ f42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47" y="f48"/>
                  </a:cxn>
                  <a:cxn ang="f28">
                    <a:pos x="f49" y="f50"/>
                  </a:cxn>
                  <a:cxn ang="f28">
                    <a:pos x="f51" y="f48"/>
                  </a:cxn>
                </a:cxnLst>
                <a:rect l="f43" t="f46" r="f44" b="f45"/>
                <a:pathLst>
                  <a:path w="56" h="28">
                    <a:moveTo>
                      <a:pt x="f6" y="f7"/>
                    </a:moveTo>
                    <a:cubicBezTo>
                      <a:pt x="f6" y="f8"/>
                      <a:pt x="f9" y="f5"/>
                      <a:pt x="f7" y="f5"/>
                    </a:cubicBezTo>
                    <a:cubicBezTo>
                      <a:pt x="f10" y="f5"/>
                      <a:pt x="f5" y="f8"/>
                      <a:pt x="f5" y="f7"/>
                    </a:cubicBez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89642" tIns="44821" rIns="89642" bIns="44821" anchor="t" anchorCtr="1" compatLnSpc="1">
                <a:noAutofit/>
              </a:bodyPr>
              <a:lstStyle/>
              <a:p>
                <a:pPr algn="ctr"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56" name="Freeform 10">
                <a:extLst>
                  <a:ext uri="{FF2B5EF4-FFF2-40B4-BE49-F238E27FC236}">
                    <a16:creationId xmlns:a16="http://schemas.microsoft.com/office/drawing/2014/main" id="{6750F138-CEFD-4D65-8894-A55F1CF919BA}"/>
                  </a:ext>
                </a:extLst>
              </p:cNvPr>
              <p:cNvSpPr/>
              <p:nvPr/>
            </p:nvSpPr>
            <p:spPr>
              <a:xfrm>
                <a:off x="4445117" y="3416801"/>
                <a:ext cx="169749" cy="8273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0"/>
                  <a:gd name="f7" fmla="val 20"/>
                  <a:gd name="f8" fmla="val 9"/>
                  <a:gd name="f9" fmla="val 31"/>
                  <a:gd name="f10" fmla="+- 0 0 -90"/>
                  <a:gd name="f11" fmla="*/ f3 1 40"/>
                  <a:gd name="f12" fmla="*/ f4 1 20"/>
                  <a:gd name="f13" fmla="val f5"/>
                  <a:gd name="f14" fmla="val f6"/>
                  <a:gd name="f15" fmla="val f7"/>
                  <a:gd name="f16" fmla="*/ f10 f0 1"/>
                  <a:gd name="f17" fmla="+- f15 0 f13"/>
                  <a:gd name="f18" fmla="+- f14 0 f13"/>
                  <a:gd name="f19" fmla="*/ f16 1 f2"/>
                  <a:gd name="f20" fmla="*/ f18 1 40"/>
                  <a:gd name="f21" fmla="*/ f17 1 20"/>
                  <a:gd name="f22" fmla="*/ 40 f18 1"/>
                  <a:gd name="f23" fmla="*/ 20 f17 1"/>
                  <a:gd name="f24" fmla="*/ 20 f18 1"/>
                  <a:gd name="f25" fmla="*/ 0 f17 1"/>
                  <a:gd name="f26" fmla="*/ 0 f18 1"/>
                  <a:gd name="f27" fmla="+- f19 0 f1"/>
                  <a:gd name="f28" fmla="*/ f22 1 40"/>
                  <a:gd name="f29" fmla="*/ f23 1 20"/>
                  <a:gd name="f30" fmla="*/ f24 1 40"/>
                  <a:gd name="f31" fmla="*/ f25 1 20"/>
                  <a:gd name="f32" fmla="*/ f26 1 40"/>
                  <a:gd name="f33" fmla="*/ 0 1 f20"/>
                  <a:gd name="f34" fmla="*/ f14 1 f20"/>
                  <a:gd name="f35" fmla="*/ 0 1 f21"/>
                  <a:gd name="f36" fmla="*/ f15 1 f21"/>
                  <a:gd name="f37" fmla="*/ f28 1 f20"/>
                  <a:gd name="f38" fmla="*/ f29 1 f21"/>
                  <a:gd name="f39" fmla="*/ f30 1 f20"/>
                  <a:gd name="f40" fmla="*/ f31 1 f21"/>
                  <a:gd name="f41" fmla="*/ f32 1 f20"/>
                  <a:gd name="f42" fmla="*/ f33 f11 1"/>
                  <a:gd name="f43" fmla="*/ f34 f11 1"/>
                  <a:gd name="f44" fmla="*/ f36 f12 1"/>
                  <a:gd name="f45" fmla="*/ f35 f12 1"/>
                  <a:gd name="f46" fmla="*/ f37 f11 1"/>
                  <a:gd name="f47" fmla="*/ f38 f12 1"/>
                  <a:gd name="f48" fmla="*/ f39 f11 1"/>
                  <a:gd name="f49" fmla="*/ f40 f12 1"/>
                  <a:gd name="f50" fmla="*/ f4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7">
                    <a:pos x="f46" y="f47"/>
                  </a:cxn>
                  <a:cxn ang="f27">
                    <a:pos x="f48" y="f49"/>
                  </a:cxn>
                  <a:cxn ang="f27">
                    <a:pos x="f50" y="f47"/>
                  </a:cxn>
                </a:cxnLst>
                <a:rect l="f42" t="f45" r="f43" b="f44"/>
                <a:pathLst>
                  <a:path w="40" h="20">
                    <a:moveTo>
                      <a:pt x="f6" y="f7"/>
                    </a:moveTo>
                    <a:cubicBezTo>
                      <a:pt x="f6" y="f8"/>
                      <a:pt x="f9" y="f5"/>
                      <a:pt x="f7" y="f5"/>
                    </a:cubicBezTo>
                    <a:cubicBezTo>
                      <a:pt x="f8" y="f5"/>
                      <a:pt x="f5" y="f8"/>
                      <a:pt x="f5" y="f7"/>
                    </a:cubicBez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89642" tIns="44821" rIns="89642" bIns="44821" anchor="t" anchorCtr="1" compatLnSpc="1">
                <a:noAutofit/>
              </a:bodyPr>
              <a:lstStyle/>
              <a:p>
                <a:pPr algn="ctr"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33" name="4">
            <a:extLst>
              <a:ext uri="{FF2B5EF4-FFF2-40B4-BE49-F238E27FC236}">
                <a16:creationId xmlns:a16="http://schemas.microsoft.com/office/drawing/2014/main" id="{0F0751AB-C9D4-4A0E-BCC4-FDE79CF60D33}"/>
              </a:ext>
            </a:extLst>
          </p:cNvPr>
          <p:cNvGrpSpPr/>
          <p:nvPr/>
        </p:nvGrpSpPr>
        <p:grpSpPr>
          <a:xfrm>
            <a:off x="8502415" y="3181417"/>
            <a:ext cx="1164003" cy="1164003"/>
            <a:chOff x="5144304" y="3040059"/>
            <a:chExt cx="914400" cy="914400"/>
          </a:xfrm>
        </p:grpSpPr>
        <p:sp>
          <p:nvSpPr>
            <p:cNvPr id="134" name="Oval 219">
              <a:extLst>
                <a:ext uri="{FF2B5EF4-FFF2-40B4-BE49-F238E27FC236}">
                  <a16:creationId xmlns:a16="http://schemas.microsoft.com/office/drawing/2014/main" id="{769DD8FF-01EC-4BE9-9119-A8E653D27649}"/>
                </a:ext>
              </a:extLst>
            </p:cNvPr>
            <p:cNvSpPr/>
            <p:nvPr/>
          </p:nvSpPr>
          <p:spPr>
            <a:xfrm>
              <a:off x="5144304" y="3040059"/>
              <a:ext cx="914400" cy="9144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0078D7"/>
            </a:solidFill>
            <a:ln cap="flat">
              <a:noFill/>
              <a:prstDash val="solid"/>
            </a:ln>
          </p:spPr>
          <p:txBody>
            <a:bodyPr vert="horz" wrap="square" lIns="179285" tIns="143428" rIns="179285" bIns="143428" anchor="t" anchorCtr="1" compatLnSpc="1">
              <a:noAutofit/>
            </a:bodyPr>
            <a:lstStyle/>
            <a:p>
              <a:pPr algn="ctr" defTabSz="914098">
                <a:lnSpc>
                  <a:spcPct val="90000"/>
                </a:lnSpc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353">
                <a:solidFill>
                  <a:srgbClr val="000000"/>
                </a:solidFill>
                <a:latin typeface="Segoe UI Semilight"/>
                <a:ea typeface="Segoe UI" pitchFamily="34"/>
                <a:cs typeface="Segoe UI" pitchFamily="34"/>
              </a:endParaRPr>
            </a:p>
          </p:txBody>
        </p:sp>
        <p:grpSp>
          <p:nvGrpSpPr>
            <p:cNvPr id="135" name="Group 220">
              <a:extLst>
                <a:ext uri="{FF2B5EF4-FFF2-40B4-BE49-F238E27FC236}">
                  <a16:creationId xmlns:a16="http://schemas.microsoft.com/office/drawing/2014/main" id="{014A22FF-4AA0-4700-929F-0D028144BAD2}"/>
                </a:ext>
              </a:extLst>
            </p:cNvPr>
            <p:cNvGrpSpPr/>
            <p:nvPr/>
          </p:nvGrpSpPr>
          <p:grpSpPr>
            <a:xfrm>
              <a:off x="5293644" y="3236409"/>
              <a:ext cx="615729" cy="521701"/>
              <a:chOff x="5293644" y="3236409"/>
              <a:chExt cx="615729" cy="521701"/>
            </a:xfrm>
          </p:grpSpPr>
          <p:sp>
            <p:nvSpPr>
              <p:cNvPr id="136" name="Freeform 5">
                <a:extLst>
                  <a:ext uri="{FF2B5EF4-FFF2-40B4-BE49-F238E27FC236}">
                    <a16:creationId xmlns:a16="http://schemas.microsoft.com/office/drawing/2014/main" id="{5794F9C2-5168-4B54-AD3F-BED8C7F63459}"/>
                  </a:ext>
                </a:extLst>
              </p:cNvPr>
              <p:cNvSpPr/>
              <p:nvPr/>
            </p:nvSpPr>
            <p:spPr>
              <a:xfrm>
                <a:off x="5494940" y="3627982"/>
                <a:ext cx="157487" cy="7854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8"/>
                  <a:gd name="f7" fmla="val 24"/>
                  <a:gd name="f8" fmla="val 42"/>
                  <a:gd name="f9" fmla="val 11"/>
                  <a:gd name="f10" fmla="val 22"/>
                  <a:gd name="f11" fmla="val 47"/>
                  <a:gd name="f12" fmla="val 23"/>
                  <a:gd name="f13" fmla="val 45"/>
                  <a:gd name="f14" fmla="val 3"/>
                  <a:gd name="f15" fmla="val 1"/>
                  <a:gd name="f16" fmla="val 6"/>
                  <a:gd name="f17" fmla="+- 0 0 -90"/>
                  <a:gd name="f18" fmla="*/ f3 1 48"/>
                  <a:gd name="f19" fmla="*/ f4 1 24"/>
                  <a:gd name="f20" fmla="val f5"/>
                  <a:gd name="f21" fmla="val f6"/>
                  <a:gd name="f22" fmla="val f7"/>
                  <a:gd name="f23" fmla="*/ f17 f0 1"/>
                  <a:gd name="f24" fmla="+- f22 0 f20"/>
                  <a:gd name="f25" fmla="+- f21 0 f20"/>
                  <a:gd name="f26" fmla="*/ f23 1 f2"/>
                  <a:gd name="f27" fmla="*/ f25 1 48"/>
                  <a:gd name="f28" fmla="*/ f24 1 24"/>
                  <a:gd name="f29" fmla="*/ 42 f25 1"/>
                  <a:gd name="f30" fmla="*/ 0 f24 1"/>
                  <a:gd name="f31" fmla="*/ 11 f24 1"/>
                  <a:gd name="f32" fmla="*/ 48 f25 1"/>
                  <a:gd name="f33" fmla="*/ 22 f24 1"/>
                  <a:gd name="f34" fmla="*/ 45 f25 1"/>
                  <a:gd name="f35" fmla="*/ 23 f24 1"/>
                  <a:gd name="f36" fmla="*/ 3 f25 1"/>
                  <a:gd name="f37" fmla="*/ 0 f25 1"/>
                  <a:gd name="f38" fmla="*/ 6 f25 1"/>
                  <a:gd name="f39" fmla="+- f26 0 f1"/>
                  <a:gd name="f40" fmla="*/ f29 1 48"/>
                  <a:gd name="f41" fmla="*/ f30 1 24"/>
                  <a:gd name="f42" fmla="*/ f31 1 24"/>
                  <a:gd name="f43" fmla="*/ f32 1 48"/>
                  <a:gd name="f44" fmla="*/ f33 1 24"/>
                  <a:gd name="f45" fmla="*/ f34 1 48"/>
                  <a:gd name="f46" fmla="*/ f35 1 24"/>
                  <a:gd name="f47" fmla="*/ f36 1 48"/>
                  <a:gd name="f48" fmla="*/ f37 1 48"/>
                  <a:gd name="f49" fmla="*/ f38 1 48"/>
                  <a:gd name="f50" fmla="*/ 0 1 f27"/>
                  <a:gd name="f51" fmla="*/ f21 1 f27"/>
                  <a:gd name="f52" fmla="*/ 0 1 f28"/>
                  <a:gd name="f53" fmla="*/ f22 1 f28"/>
                  <a:gd name="f54" fmla="*/ f40 1 f27"/>
                  <a:gd name="f55" fmla="*/ f41 1 f28"/>
                  <a:gd name="f56" fmla="*/ f42 1 f28"/>
                  <a:gd name="f57" fmla="*/ f43 1 f27"/>
                  <a:gd name="f58" fmla="*/ f44 1 f28"/>
                  <a:gd name="f59" fmla="*/ f45 1 f27"/>
                  <a:gd name="f60" fmla="*/ f46 1 f28"/>
                  <a:gd name="f61" fmla="*/ f47 1 f27"/>
                  <a:gd name="f62" fmla="*/ f48 1 f27"/>
                  <a:gd name="f63" fmla="*/ f49 1 f27"/>
                  <a:gd name="f64" fmla="*/ f50 f18 1"/>
                  <a:gd name="f65" fmla="*/ f51 f18 1"/>
                  <a:gd name="f66" fmla="*/ f53 f19 1"/>
                  <a:gd name="f67" fmla="*/ f52 f19 1"/>
                  <a:gd name="f68" fmla="*/ f54 f18 1"/>
                  <a:gd name="f69" fmla="*/ f55 f19 1"/>
                  <a:gd name="f70" fmla="*/ f56 f19 1"/>
                  <a:gd name="f71" fmla="*/ f57 f18 1"/>
                  <a:gd name="f72" fmla="*/ f58 f19 1"/>
                  <a:gd name="f73" fmla="*/ f59 f18 1"/>
                  <a:gd name="f74" fmla="*/ f60 f19 1"/>
                  <a:gd name="f75" fmla="*/ f61 f18 1"/>
                  <a:gd name="f76" fmla="*/ f62 f18 1"/>
                  <a:gd name="f77" fmla="*/ f63 f1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9">
                    <a:pos x="f68" y="f69"/>
                  </a:cxn>
                  <a:cxn ang="f39">
                    <a:pos x="f68" y="f70"/>
                  </a:cxn>
                  <a:cxn ang="f39">
                    <a:pos x="f71" y="f72"/>
                  </a:cxn>
                  <a:cxn ang="f39">
                    <a:pos x="f73" y="f74"/>
                  </a:cxn>
                  <a:cxn ang="f39">
                    <a:pos x="f75" y="f74"/>
                  </a:cxn>
                  <a:cxn ang="f39">
                    <a:pos x="f76" y="f72"/>
                  </a:cxn>
                  <a:cxn ang="f39">
                    <a:pos x="f77" y="f70"/>
                  </a:cxn>
                  <a:cxn ang="f39">
                    <a:pos x="f77" y="f69"/>
                  </a:cxn>
                </a:cxnLst>
                <a:rect l="f64" t="f67" r="f65" b="f66"/>
                <a:pathLst>
                  <a:path w="48" h="24">
                    <a:moveTo>
                      <a:pt x="f8" y="f5"/>
                    </a:moveTo>
                    <a:cubicBezTo>
                      <a:pt x="f8" y="f9"/>
                      <a:pt x="f8" y="f9"/>
                      <a:pt x="f8" y="f9"/>
                    </a:cubicBezTo>
                    <a:cubicBezTo>
                      <a:pt x="f6" y="f10"/>
                      <a:pt x="f6" y="f10"/>
                      <a:pt x="f6" y="f10"/>
                    </a:cubicBezTo>
                    <a:cubicBezTo>
                      <a:pt x="f6" y="f7"/>
                      <a:pt x="f11" y="f12"/>
                      <a:pt x="f13" y="f12"/>
                    </a:cubicBezTo>
                    <a:cubicBezTo>
                      <a:pt x="f14" y="f12"/>
                      <a:pt x="f14" y="f12"/>
                      <a:pt x="f14" y="f12"/>
                    </a:cubicBezTo>
                    <a:cubicBezTo>
                      <a:pt x="f15" y="f12"/>
                      <a:pt x="f5" y="f7"/>
                      <a:pt x="f5" y="f10"/>
                    </a:cubicBezTo>
                    <a:cubicBezTo>
                      <a:pt x="f16" y="f9"/>
                      <a:pt x="f16" y="f9"/>
                      <a:pt x="f16" y="f9"/>
                    </a:cubicBezTo>
                    <a:cubicBezTo>
                      <a:pt x="f16" y="f5"/>
                      <a:pt x="f16" y="f5"/>
                      <a:pt x="f16" y="f5"/>
                    </a:cubicBez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7" name="Freeform 6">
                <a:extLst>
                  <a:ext uri="{FF2B5EF4-FFF2-40B4-BE49-F238E27FC236}">
                    <a16:creationId xmlns:a16="http://schemas.microsoft.com/office/drawing/2014/main" id="{D67B3012-BE0F-4CFB-8DC5-7AB71976E000}"/>
                  </a:ext>
                </a:extLst>
              </p:cNvPr>
              <p:cNvSpPr/>
              <p:nvPr/>
            </p:nvSpPr>
            <p:spPr>
              <a:xfrm>
                <a:off x="5293644" y="3236409"/>
                <a:ext cx="554153" cy="39274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"/>
                  <a:gd name="f7" fmla="val 120"/>
                  <a:gd name="f8" fmla="val 118"/>
                  <a:gd name="f9" fmla="val 10"/>
                  <a:gd name="f10" fmla="val 4"/>
                  <a:gd name="f11" fmla="val 115"/>
                  <a:gd name="f12" fmla="val 110"/>
                  <a:gd name="f13" fmla="val 158"/>
                  <a:gd name="f14" fmla="val 164"/>
                  <a:gd name="f15" fmla="val 29"/>
                  <a:gd name="f16" fmla="+- 0 0 -90"/>
                  <a:gd name="f17" fmla="*/ f3 1 168"/>
                  <a:gd name="f18" fmla="*/ f4 1 120"/>
                  <a:gd name="f19" fmla="val f5"/>
                  <a:gd name="f20" fmla="val f6"/>
                  <a:gd name="f21" fmla="val f7"/>
                  <a:gd name="f22" fmla="*/ f16 f0 1"/>
                  <a:gd name="f23" fmla="+- f21 0 f19"/>
                  <a:gd name="f24" fmla="+- f20 0 f19"/>
                  <a:gd name="f25" fmla="*/ f22 1 f2"/>
                  <a:gd name="f26" fmla="*/ f24 1 168"/>
                  <a:gd name="f27" fmla="*/ f23 1 120"/>
                  <a:gd name="f28" fmla="*/ 118 f24 1"/>
                  <a:gd name="f29" fmla="*/ 120 f23 1"/>
                  <a:gd name="f30" fmla="*/ 10 f24 1"/>
                  <a:gd name="f31" fmla="*/ 0 f24 1"/>
                  <a:gd name="f32" fmla="*/ 110 f23 1"/>
                  <a:gd name="f33" fmla="*/ 10 f23 1"/>
                  <a:gd name="f34" fmla="*/ 0 f23 1"/>
                  <a:gd name="f35" fmla="*/ 158 f24 1"/>
                  <a:gd name="f36" fmla="*/ 168 f24 1"/>
                  <a:gd name="f37" fmla="*/ 29 f23 1"/>
                  <a:gd name="f38" fmla="+- f25 0 f1"/>
                  <a:gd name="f39" fmla="*/ f28 1 168"/>
                  <a:gd name="f40" fmla="*/ f29 1 120"/>
                  <a:gd name="f41" fmla="*/ f30 1 168"/>
                  <a:gd name="f42" fmla="*/ f31 1 168"/>
                  <a:gd name="f43" fmla="*/ f32 1 120"/>
                  <a:gd name="f44" fmla="*/ f33 1 120"/>
                  <a:gd name="f45" fmla="*/ f34 1 120"/>
                  <a:gd name="f46" fmla="*/ f35 1 168"/>
                  <a:gd name="f47" fmla="*/ f36 1 168"/>
                  <a:gd name="f48" fmla="*/ f37 1 120"/>
                  <a:gd name="f49" fmla="*/ 0 1 f26"/>
                  <a:gd name="f50" fmla="*/ f20 1 f26"/>
                  <a:gd name="f51" fmla="*/ 0 1 f27"/>
                  <a:gd name="f52" fmla="*/ f21 1 f27"/>
                  <a:gd name="f53" fmla="*/ f39 1 f26"/>
                  <a:gd name="f54" fmla="*/ f40 1 f27"/>
                  <a:gd name="f55" fmla="*/ f41 1 f26"/>
                  <a:gd name="f56" fmla="*/ f42 1 f26"/>
                  <a:gd name="f57" fmla="*/ f43 1 f27"/>
                  <a:gd name="f58" fmla="*/ f44 1 f27"/>
                  <a:gd name="f59" fmla="*/ f45 1 f27"/>
                  <a:gd name="f60" fmla="*/ f46 1 f26"/>
                  <a:gd name="f61" fmla="*/ f47 1 f26"/>
                  <a:gd name="f62" fmla="*/ f48 1 f27"/>
                  <a:gd name="f63" fmla="*/ f49 f17 1"/>
                  <a:gd name="f64" fmla="*/ f50 f17 1"/>
                  <a:gd name="f65" fmla="*/ f52 f18 1"/>
                  <a:gd name="f66" fmla="*/ f51 f18 1"/>
                  <a:gd name="f67" fmla="*/ f53 f17 1"/>
                  <a:gd name="f68" fmla="*/ f54 f18 1"/>
                  <a:gd name="f69" fmla="*/ f55 f17 1"/>
                  <a:gd name="f70" fmla="*/ f56 f17 1"/>
                  <a:gd name="f71" fmla="*/ f57 f18 1"/>
                  <a:gd name="f72" fmla="*/ f58 f18 1"/>
                  <a:gd name="f73" fmla="*/ f59 f18 1"/>
                  <a:gd name="f74" fmla="*/ f60 f17 1"/>
                  <a:gd name="f75" fmla="*/ f61 f17 1"/>
                  <a:gd name="f76" fmla="*/ f62 f1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8">
                    <a:pos x="f67" y="f68"/>
                  </a:cxn>
                  <a:cxn ang="f38">
                    <a:pos x="f69" y="f68"/>
                  </a:cxn>
                  <a:cxn ang="f38">
                    <a:pos x="f70" y="f71"/>
                  </a:cxn>
                  <a:cxn ang="f38">
                    <a:pos x="f70" y="f72"/>
                  </a:cxn>
                  <a:cxn ang="f38">
                    <a:pos x="f69" y="f73"/>
                  </a:cxn>
                  <a:cxn ang="f38">
                    <a:pos x="f74" y="f73"/>
                  </a:cxn>
                  <a:cxn ang="f38">
                    <a:pos x="f75" y="f72"/>
                  </a:cxn>
                  <a:cxn ang="f38">
                    <a:pos x="f75" y="f76"/>
                  </a:cxn>
                </a:cxnLst>
                <a:rect l="f63" t="f66" r="f64" b="f65"/>
                <a:pathLst>
                  <a:path w="168" h="120">
                    <a:moveTo>
                      <a:pt x="f8" y="f7"/>
                    </a:moveTo>
                    <a:cubicBezTo>
                      <a:pt x="f9" y="f7"/>
                      <a:pt x="f9" y="f7"/>
                      <a:pt x="f9" y="f7"/>
                    </a:cubicBezTo>
                    <a:cubicBezTo>
                      <a:pt x="f10" y="f7"/>
                      <a:pt x="f5" y="f11"/>
                      <a:pt x="f5" y="f12"/>
                    </a:cubicBezTo>
                    <a:cubicBezTo>
                      <a:pt x="f5" y="f9"/>
                      <a:pt x="f5" y="f9"/>
                      <a:pt x="f5" y="f9"/>
                    </a:cubicBezTo>
                    <a:cubicBezTo>
                      <a:pt x="f5" y="f10"/>
                      <a:pt x="f10" y="f5"/>
                      <a:pt x="f9" y="f5"/>
                    </a:cubicBezTo>
                    <a:cubicBezTo>
                      <a:pt x="f13" y="f5"/>
                      <a:pt x="f13" y="f5"/>
                      <a:pt x="f13" y="f5"/>
                    </a:cubicBezTo>
                    <a:cubicBezTo>
                      <a:pt x="f14" y="f5"/>
                      <a:pt x="f6" y="f10"/>
                      <a:pt x="f6" y="f9"/>
                    </a:cubicBezTo>
                    <a:cubicBezTo>
                      <a:pt x="f6" y="f15"/>
                      <a:pt x="f6" y="f15"/>
                      <a:pt x="f6" y="f15"/>
                    </a:cubicBez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8" name="Freeform 7">
                <a:extLst>
                  <a:ext uri="{FF2B5EF4-FFF2-40B4-BE49-F238E27FC236}">
                    <a16:creationId xmlns:a16="http://schemas.microsoft.com/office/drawing/2014/main" id="{15ECC8BA-9F79-49A5-AC1B-56572F672856}"/>
                  </a:ext>
                </a:extLst>
              </p:cNvPr>
              <p:cNvSpPr/>
              <p:nvPr/>
            </p:nvSpPr>
            <p:spPr>
              <a:xfrm>
                <a:off x="5300749" y="3558808"/>
                <a:ext cx="381277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381277"/>
                  <a:gd name="f7" fmla="val 212612"/>
                  <a:gd name="f8" fmla="+- 0 0 -90"/>
                  <a:gd name="f9" fmla="*/ f3 1 381277"/>
                  <a:gd name="f10" fmla="*/ f4 1 0"/>
                  <a:gd name="f11" fmla="val f5"/>
                  <a:gd name="f12" fmla="val f6"/>
                  <a:gd name="f13" fmla="*/ f8 f0 1"/>
                  <a:gd name="f14" fmla="+- f11 0 f11"/>
                  <a:gd name="f15" fmla="+- f12 0 f11"/>
                  <a:gd name="f16" fmla="*/ f13 1 f2"/>
                  <a:gd name="f17" fmla="*/ f15 1 381277"/>
                  <a:gd name="f18" fmla="*/ f14 1 0"/>
                  <a:gd name="f19" fmla="+- f16 0 f1"/>
                  <a:gd name="f20" fmla="*/ 0 1 f17"/>
                  <a:gd name="f21" fmla="*/ 0 1 f18"/>
                  <a:gd name="f22" fmla="*/ 212612 1 f17"/>
                  <a:gd name="f23" fmla="*/ 381277 1 f17"/>
                  <a:gd name="f24" fmla="*/ 1 1 f18"/>
                  <a:gd name="f25" fmla="*/ f20 f9 1"/>
                  <a:gd name="f26" fmla="*/ f23 f9 1"/>
                  <a:gd name="f27" fmla="*/ f24 f10 1"/>
                  <a:gd name="f28" fmla="*/ f21 f10 1"/>
                  <a:gd name="f29" fmla="*/ f22 f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9">
                    <a:pos x="f25" y="f28"/>
                  </a:cxn>
                  <a:cxn ang="f19">
                    <a:pos x="f29" y="f28"/>
                  </a:cxn>
                  <a:cxn ang="f19">
                    <a:pos x="f26" y="f28"/>
                  </a:cxn>
                </a:cxnLst>
                <a:rect l="f25" t="f28" r="f26" b="f27"/>
                <a:pathLst>
                  <a:path w="381277">
                    <a:moveTo>
                      <a:pt x="f5" y="f5"/>
                    </a:moveTo>
                    <a:lnTo>
                      <a:pt x="f7" y="f5"/>
                    </a:lnTo>
                    <a:lnTo>
                      <a:pt x="f6" y="f5"/>
                    </a:ln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39" name="Freeform 8">
                <a:extLst>
                  <a:ext uri="{FF2B5EF4-FFF2-40B4-BE49-F238E27FC236}">
                    <a16:creationId xmlns:a16="http://schemas.microsoft.com/office/drawing/2014/main" id="{858D55F3-5372-4231-8EAE-C6506C26E454}"/>
                  </a:ext>
                </a:extLst>
              </p:cNvPr>
              <p:cNvSpPr/>
              <p:nvPr/>
            </p:nvSpPr>
            <p:spPr>
              <a:xfrm>
                <a:off x="5682026" y="3330199"/>
                <a:ext cx="227347" cy="42791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69"/>
                  <a:gd name="f7" fmla="val 131"/>
                  <a:gd name="f8" fmla="val 118"/>
                  <a:gd name="f9" fmla="val 126"/>
                  <a:gd name="f10" fmla="val 64"/>
                  <a:gd name="f11" fmla="val 56"/>
                  <a:gd name="f12" fmla="val 12"/>
                  <a:gd name="f13" fmla="val 4"/>
                  <a:gd name="f14" fmla="val 13"/>
                  <a:gd name="f15" fmla="+- 0 0 -90"/>
                  <a:gd name="f16" fmla="*/ f3 1 69"/>
                  <a:gd name="f17" fmla="*/ f4 1 131"/>
                  <a:gd name="f18" fmla="val f5"/>
                  <a:gd name="f19" fmla="val f6"/>
                  <a:gd name="f20" fmla="val f7"/>
                  <a:gd name="f21" fmla="*/ f15 f0 1"/>
                  <a:gd name="f22" fmla="+- f20 0 f18"/>
                  <a:gd name="f23" fmla="+- f19 0 f18"/>
                  <a:gd name="f24" fmla="*/ f21 1 f2"/>
                  <a:gd name="f25" fmla="*/ f23 1 69"/>
                  <a:gd name="f26" fmla="*/ f22 1 131"/>
                  <a:gd name="f27" fmla="*/ 69 f23 1"/>
                  <a:gd name="f28" fmla="*/ 118 f22 1"/>
                  <a:gd name="f29" fmla="*/ 56 f23 1"/>
                  <a:gd name="f30" fmla="*/ 131 f22 1"/>
                  <a:gd name="f31" fmla="*/ 12 f23 1"/>
                  <a:gd name="f32" fmla="*/ 0 f23 1"/>
                  <a:gd name="f33" fmla="*/ 13 f22 1"/>
                  <a:gd name="f34" fmla="*/ 0 f22 1"/>
                  <a:gd name="f35" fmla="+- f24 0 f1"/>
                  <a:gd name="f36" fmla="*/ f27 1 69"/>
                  <a:gd name="f37" fmla="*/ f28 1 131"/>
                  <a:gd name="f38" fmla="*/ f29 1 69"/>
                  <a:gd name="f39" fmla="*/ f30 1 131"/>
                  <a:gd name="f40" fmla="*/ f31 1 69"/>
                  <a:gd name="f41" fmla="*/ f32 1 69"/>
                  <a:gd name="f42" fmla="*/ f33 1 131"/>
                  <a:gd name="f43" fmla="*/ f34 1 131"/>
                  <a:gd name="f44" fmla="*/ 0 1 f25"/>
                  <a:gd name="f45" fmla="*/ f19 1 f25"/>
                  <a:gd name="f46" fmla="*/ 0 1 f26"/>
                  <a:gd name="f47" fmla="*/ f20 1 f26"/>
                  <a:gd name="f48" fmla="*/ f36 1 f25"/>
                  <a:gd name="f49" fmla="*/ f37 1 f26"/>
                  <a:gd name="f50" fmla="*/ f38 1 f25"/>
                  <a:gd name="f51" fmla="*/ f39 1 f26"/>
                  <a:gd name="f52" fmla="*/ f40 1 f25"/>
                  <a:gd name="f53" fmla="*/ f41 1 f25"/>
                  <a:gd name="f54" fmla="*/ f42 1 f26"/>
                  <a:gd name="f55" fmla="*/ f43 1 f26"/>
                  <a:gd name="f56" fmla="*/ f44 f16 1"/>
                  <a:gd name="f57" fmla="*/ f45 f16 1"/>
                  <a:gd name="f58" fmla="*/ f47 f17 1"/>
                  <a:gd name="f59" fmla="*/ f46 f17 1"/>
                  <a:gd name="f60" fmla="*/ f48 f16 1"/>
                  <a:gd name="f61" fmla="*/ f49 f17 1"/>
                  <a:gd name="f62" fmla="*/ f50 f16 1"/>
                  <a:gd name="f63" fmla="*/ f51 f17 1"/>
                  <a:gd name="f64" fmla="*/ f52 f16 1"/>
                  <a:gd name="f65" fmla="*/ f53 f16 1"/>
                  <a:gd name="f66" fmla="*/ f54 f17 1"/>
                  <a:gd name="f67" fmla="*/ f55 f1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5">
                    <a:pos x="f60" y="f61"/>
                  </a:cxn>
                  <a:cxn ang="f35">
                    <a:pos x="f62" y="f63"/>
                  </a:cxn>
                  <a:cxn ang="f35">
                    <a:pos x="f64" y="f63"/>
                  </a:cxn>
                  <a:cxn ang="f35">
                    <a:pos x="f65" y="f61"/>
                  </a:cxn>
                  <a:cxn ang="f35">
                    <a:pos x="f65" y="f66"/>
                  </a:cxn>
                  <a:cxn ang="f35">
                    <a:pos x="f64" y="f67"/>
                  </a:cxn>
                  <a:cxn ang="f35">
                    <a:pos x="f62" y="f67"/>
                  </a:cxn>
                  <a:cxn ang="f35">
                    <a:pos x="f60" y="f66"/>
                  </a:cxn>
                  <a:cxn ang="f35">
                    <a:pos x="f60" y="f61"/>
                  </a:cxn>
                </a:cxnLst>
                <a:rect l="f56" t="f59" r="f57" b="f58"/>
                <a:pathLst>
                  <a:path w="69" h="131">
                    <a:moveTo>
                      <a:pt x="f6" y="f8"/>
                    </a:moveTo>
                    <a:cubicBezTo>
                      <a:pt x="f6" y="f9"/>
                      <a:pt x="f10" y="f7"/>
                      <a:pt x="f11" y="f7"/>
                    </a:cubicBezTo>
                    <a:cubicBezTo>
                      <a:pt x="f12" y="f7"/>
                      <a:pt x="f12" y="f7"/>
                      <a:pt x="f12" y="f7"/>
                    </a:cubicBezTo>
                    <a:cubicBezTo>
                      <a:pt x="f13" y="f7"/>
                      <a:pt x="f5" y="f9"/>
                      <a:pt x="f5" y="f8"/>
                    </a:cubicBezTo>
                    <a:cubicBezTo>
                      <a:pt x="f5" y="f14"/>
                      <a:pt x="f5" y="f14"/>
                      <a:pt x="f5" y="f14"/>
                    </a:cubicBezTo>
                    <a:cubicBezTo>
                      <a:pt x="f5" y="f13"/>
                      <a:pt x="f13" y="f5"/>
                      <a:pt x="f12" y="f5"/>
                    </a:cubicBezTo>
                    <a:cubicBezTo>
                      <a:pt x="f11" y="f5"/>
                      <a:pt x="f11" y="f5"/>
                      <a:pt x="f11" y="f5"/>
                    </a:cubicBezTo>
                    <a:cubicBezTo>
                      <a:pt x="f10" y="f5"/>
                      <a:pt x="f6" y="f13"/>
                      <a:pt x="f6" y="f14"/>
                    </a:cubicBezTo>
                    <a:lnTo>
                      <a:pt x="f6" y="f8"/>
                    </a:lnTo>
                    <a:close/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9D6CDF31-AE7C-48B9-8CA6-6521DB32E575}"/>
                  </a:ext>
                </a:extLst>
              </p:cNvPr>
              <p:cNvSpPr/>
              <p:nvPr/>
            </p:nvSpPr>
            <p:spPr>
              <a:xfrm flipH="1" flipV="1">
                <a:off x="5682026" y="3697147"/>
                <a:ext cx="227347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val f6"/>
                  <a:gd name="f13" fmla="*/ f7 f0 1"/>
                  <a:gd name="f14" fmla="*/ f8 f0 1"/>
                  <a:gd name="f15" fmla="?: f9 f3 1"/>
                  <a:gd name="f16" fmla="?: f10 f4 1"/>
                  <a:gd name="f17" fmla="?: f11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*/ f27 f26 1"/>
                  <a:gd name="f33" fmla="*/ f28 f26 1"/>
                  <a:gd name="f34" fmla="*/ f12 f26 1"/>
                  <a:gd name="f35" fmla="*/ f29 f26 1"/>
                  <a:gd name="f36" fmla="*/ f30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34" y="f34"/>
                  </a:cxn>
                  <a:cxn ang="f25">
                    <a:pos x="f35" y="f36"/>
                  </a:cxn>
                </a:cxnLst>
                <a:rect l="f31" t="f31" r="f32" b="f33"/>
                <a:pathLst>
                  <a:path>
                    <a:moveTo>
                      <a:pt x="f34" y="f34"/>
                    </a:moveTo>
                    <a:lnTo>
                      <a:pt x="f35" y="f36"/>
                    </a:ln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41" name="Line 10">
                <a:extLst>
                  <a:ext uri="{FF2B5EF4-FFF2-40B4-BE49-F238E27FC236}">
                    <a16:creationId xmlns:a16="http://schemas.microsoft.com/office/drawing/2014/main" id="{A511F9C9-4222-47D6-987A-3797E19E6ECC}"/>
                  </a:ext>
                </a:extLst>
              </p:cNvPr>
              <p:cNvSpPr/>
              <p:nvPr/>
            </p:nvSpPr>
            <p:spPr>
              <a:xfrm>
                <a:off x="5682026" y="3386471"/>
                <a:ext cx="227347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val f6"/>
                  <a:gd name="f13" fmla="*/ f7 f0 1"/>
                  <a:gd name="f14" fmla="*/ f8 f0 1"/>
                  <a:gd name="f15" fmla="?: f9 f3 1"/>
                  <a:gd name="f16" fmla="?: f10 f4 1"/>
                  <a:gd name="f17" fmla="?: f11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*/ f27 f26 1"/>
                  <a:gd name="f33" fmla="*/ f28 f26 1"/>
                  <a:gd name="f34" fmla="*/ f12 f26 1"/>
                  <a:gd name="f35" fmla="*/ f29 f26 1"/>
                  <a:gd name="f36" fmla="*/ f30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34" y="f34"/>
                  </a:cxn>
                  <a:cxn ang="f25">
                    <a:pos x="f35" y="f36"/>
                  </a:cxn>
                </a:cxnLst>
                <a:rect l="f31" t="f31" r="f32" b="f33"/>
                <a:pathLst>
                  <a:path>
                    <a:moveTo>
                      <a:pt x="f34" y="f34"/>
                    </a:moveTo>
                    <a:lnTo>
                      <a:pt x="f35" y="f36"/>
                    </a:ln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383E6CFF-BC86-4A0C-8202-060EFA04018A}"/>
              </a:ext>
            </a:extLst>
          </p:cNvPr>
          <p:cNvSpPr txBox="1">
            <a:spLocks/>
          </p:cNvSpPr>
          <p:nvPr/>
        </p:nvSpPr>
        <p:spPr>
          <a:xfrm>
            <a:off x="448214" y="444473"/>
            <a:ext cx="5538061" cy="7212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89642" rIns="0" bIns="89642" anchor="ctr" anchorCtr="0" compatLnSpc="1">
            <a:noAutofit/>
          </a:bodyPr>
          <a:lstStyle>
            <a:lvl1pPr marL="0" marR="0" lvl="0" indent="0" algn="l" defTabSz="932742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200" b="0" i="0" u="none" strike="noStrike" kern="0" cap="all" spc="120" baseline="0">
                <a:solidFill>
                  <a:srgbClr val="000000"/>
                </a:solidFill>
                <a:uFillTx/>
                <a:latin typeface="Segoe UI"/>
                <a:ea typeface="Segoe UI Black" pitchFamily="34"/>
                <a:cs typeface="Segoe UI Black" pitchFamily="34"/>
              </a:defRPr>
            </a:lvl1pPr>
          </a:lstStyle>
          <a:p>
            <a:pPr defTabSz="914367">
              <a:defRPr/>
            </a:pPr>
            <a:r>
              <a:rPr lang="en-US" sz="2745" spc="118" dirty="0">
                <a:solidFill>
                  <a:srgbClr val="505050"/>
                </a:solidFill>
              </a:rPr>
              <a:t>In the past, the firewall was the </a:t>
            </a:r>
            <a:r>
              <a:rPr lang="en-US" sz="2745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SECURITY PERIMETER</a:t>
            </a:r>
            <a:endParaRPr lang="en-US" sz="2745" b="1" spc="118" dirty="0">
              <a:solidFill>
                <a:srgbClr val="505050"/>
              </a:solidFill>
            </a:endParaRPr>
          </a:p>
        </p:txBody>
      </p:sp>
      <p:sp>
        <p:nvSpPr>
          <p:cNvPr id="18" name="inner mask"/>
          <p:cNvSpPr/>
          <p:nvPr/>
        </p:nvSpPr>
        <p:spPr>
          <a:xfrm>
            <a:off x="6730330" y="1409335"/>
            <a:ext cx="4708174" cy="4708168"/>
          </a:xfrm>
          <a:prstGeom prst="donut">
            <a:avLst>
              <a:gd name="adj" fmla="val 7988"/>
            </a:avLst>
          </a:prstGeom>
          <a:solidFill>
            <a:srgbClr val="F8F8F8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765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7C989BD-509C-4D8B-85E6-D7C21D074F55}"/>
              </a:ext>
            </a:extLst>
          </p:cNvPr>
          <p:cNvSpPr/>
          <p:nvPr/>
        </p:nvSpPr>
        <p:spPr bwMode="auto">
          <a:xfrm>
            <a:off x="8113103" y="2792105"/>
            <a:ext cx="1942626" cy="1942626"/>
          </a:xfrm>
          <a:prstGeom prst="ellipse">
            <a:avLst/>
          </a:prstGeom>
          <a:solidFill>
            <a:srgbClr val="F8F8F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5" name="inner mask">
            <a:extLst>
              <a:ext uri="{FF2B5EF4-FFF2-40B4-BE49-F238E27FC236}">
                <a16:creationId xmlns:a16="http://schemas.microsoft.com/office/drawing/2014/main" id="{175A4AB2-1B50-4074-B095-7F167A643BAE}"/>
              </a:ext>
            </a:extLst>
          </p:cNvPr>
          <p:cNvSpPr/>
          <p:nvPr/>
        </p:nvSpPr>
        <p:spPr>
          <a:xfrm>
            <a:off x="5451954" y="698807"/>
            <a:ext cx="5460378" cy="5460371"/>
          </a:xfrm>
          <a:prstGeom prst="donut">
            <a:avLst>
              <a:gd name="adj" fmla="val 2896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765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2" name="Rectangle 216">
            <a:extLst>
              <a:ext uri="{FF2B5EF4-FFF2-40B4-BE49-F238E27FC236}">
                <a16:creationId xmlns:a16="http://schemas.microsoft.com/office/drawing/2014/main" id="{8B98BE7D-43D9-4246-A64A-D58BB3681F3A}"/>
              </a:ext>
            </a:extLst>
          </p:cNvPr>
          <p:cNvSpPr/>
          <p:nvPr/>
        </p:nvSpPr>
        <p:spPr>
          <a:xfrm>
            <a:off x="7090983" y="3891597"/>
            <a:ext cx="894488" cy="36207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89642" tIns="44821" rIns="89642" bIns="44821" anchor="t" anchorCtr="0" compatLnSpc="1">
            <a:spAutoFit/>
          </a:bodyPr>
          <a:lstStyle/>
          <a:p>
            <a:pPr defTabSz="91436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>
                <a:solidFill>
                  <a:srgbClr val="353535"/>
                </a:solidFill>
                <a:latin typeface="Segoe UI Semilight"/>
              </a:rPr>
              <a:t>devices</a:t>
            </a:r>
          </a:p>
        </p:txBody>
      </p:sp>
      <p:grpSp>
        <p:nvGrpSpPr>
          <p:cNvPr id="103" name="Group 217">
            <a:extLst>
              <a:ext uri="{FF2B5EF4-FFF2-40B4-BE49-F238E27FC236}">
                <a16:creationId xmlns:a16="http://schemas.microsoft.com/office/drawing/2014/main" id="{0BBD8903-D178-41DD-B237-CB74B9C119AF}"/>
              </a:ext>
            </a:extLst>
          </p:cNvPr>
          <p:cNvGrpSpPr/>
          <p:nvPr/>
        </p:nvGrpSpPr>
        <p:grpSpPr>
          <a:xfrm>
            <a:off x="7090015" y="2980784"/>
            <a:ext cx="896425" cy="896425"/>
            <a:chOff x="5144304" y="3040059"/>
            <a:chExt cx="914400" cy="914400"/>
          </a:xfrm>
        </p:grpSpPr>
        <p:sp>
          <p:nvSpPr>
            <p:cNvPr id="104" name="Oval 219">
              <a:extLst>
                <a:ext uri="{FF2B5EF4-FFF2-40B4-BE49-F238E27FC236}">
                  <a16:creationId xmlns:a16="http://schemas.microsoft.com/office/drawing/2014/main" id="{341AC96D-E941-4AAC-B730-C700A631B6A3}"/>
                </a:ext>
              </a:extLst>
            </p:cNvPr>
            <p:cNvSpPr/>
            <p:nvPr/>
          </p:nvSpPr>
          <p:spPr>
            <a:xfrm>
              <a:off x="5144304" y="3040059"/>
              <a:ext cx="914400" cy="9144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0078D7"/>
            </a:solidFill>
            <a:ln cap="flat">
              <a:noFill/>
              <a:prstDash val="solid"/>
            </a:ln>
          </p:spPr>
          <p:txBody>
            <a:bodyPr vert="horz" wrap="square" lIns="179285" tIns="143428" rIns="179285" bIns="143428" anchor="t" anchorCtr="1" compatLnSpc="1">
              <a:noAutofit/>
            </a:bodyPr>
            <a:lstStyle/>
            <a:p>
              <a:pPr algn="ctr" defTabSz="914098">
                <a:lnSpc>
                  <a:spcPct val="90000"/>
                </a:lnSpc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353">
                <a:solidFill>
                  <a:srgbClr val="000000"/>
                </a:solidFill>
                <a:latin typeface="Segoe UI Semilight"/>
                <a:ea typeface="Segoe UI" pitchFamily="34"/>
                <a:cs typeface="Segoe UI" pitchFamily="34"/>
              </a:endParaRPr>
            </a:p>
          </p:txBody>
        </p:sp>
        <p:grpSp>
          <p:nvGrpSpPr>
            <p:cNvPr id="105" name="Group 220">
              <a:extLst>
                <a:ext uri="{FF2B5EF4-FFF2-40B4-BE49-F238E27FC236}">
                  <a16:creationId xmlns:a16="http://schemas.microsoft.com/office/drawing/2014/main" id="{8FF17C27-21B6-49B9-AFDE-71E9B2BF3A1A}"/>
                </a:ext>
              </a:extLst>
            </p:cNvPr>
            <p:cNvGrpSpPr/>
            <p:nvPr/>
          </p:nvGrpSpPr>
          <p:grpSpPr>
            <a:xfrm>
              <a:off x="5293644" y="3236409"/>
              <a:ext cx="615729" cy="521701"/>
              <a:chOff x="5293644" y="3236409"/>
              <a:chExt cx="615729" cy="521701"/>
            </a:xfrm>
          </p:grpSpPr>
          <p:sp>
            <p:nvSpPr>
              <p:cNvPr id="106" name="Freeform 5">
                <a:extLst>
                  <a:ext uri="{FF2B5EF4-FFF2-40B4-BE49-F238E27FC236}">
                    <a16:creationId xmlns:a16="http://schemas.microsoft.com/office/drawing/2014/main" id="{7DC7C998-6839-4BA6-8051-3446EB80F1D3}"/>
                  </a:ext>
                </a:extLst>
              </p:cNvPr>
              <p:cNvSpPr/>
              <p:nvPr/>
            </p:nvSpPr>
            <p:spPr>
              <a:xfrm>
                <a:off x="5494940" y="3627982"/>
                <a:ext cx="157487" cy="7854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8"/>
                  <a:gd name="f7" fmla="val 24"/>
                  <a:gd name="f8" fmla="val 42"/>
                  <a:gd name="f9" fmla="val 11"/>
                  <a:gd name="f10" fmla="val 22"/>
                  <a:gd name="f11" fmla="val 47"/>
                  <a:gd name="f12" fmla="val 23"/>
                  <a:gd name="f13" fmla="val 45"/>
                  <a:gd name="f14" fmla="val 3"/>
                  <a:gd name="f15" fmla="val 1"/>
                  <a:gd name="f16" fmla="val 6"/>
                  <a:gd name="f17" fmla="+- 0 0 -90"/>
                  <a:gd name="f18" fmla="*/ f3 1 48"/>
                  <a:gd name="f19" fmla="*/ f4 1 24"/>
                  <a:gd name="f20" fmla="val f5"/>
                  <a:gd name="f21" fmla="val f6"/>
                  <a:gd name="f22" fmla="val f7"/>
                  <a:gd name="f23" fmla="*/ f17 f0 1"/>
                  <a:gd name="f24" fmla="+- f22 0 f20"/>
                  <a:gd name="f25" fmla="+- f21 0 f20"/>
                  <a:gd name="f26" fmla="*/ f23 1 f2"/>
                  <a:gd name="f27" fmla="*/ f25 1 48"/>
                  <a:gd name="f28" fmla="*/ f24 1 24"/>
                  <a:gd name="f29" fmla="*/ 42 f25 1"/>
                  <a:gd name="f30" fmla="*/ 0 f24 1"/>
                  <a:gd name="f31" fmla="*/ 11 f24 1"/>
                  <a:gd name="f32" fmla="*/ 48 f25 1"/>
                  <a:gd name="f33" fmla="*/ 22 f24 1"/>
                  <a:gd name="f34" fmla="*/ 45 f25 1"/>
                  <a:gd name="f35" fmla="*/ 23 f24 1"/>
                  <a:gd name="f36" fmla="*/ 3 f25 1"/>
                  <a:gd name="f37" fmla="*/ 0 f25 1"/>
                  <a:gd name="f38" fmla="*/ 6 f25 1"/>
                  <a:gd name="f39" fmla="+- f26 0 f1"/>
                  <a:gd name="f40" fmla="*/ f29 1 48"/>
                  <a:gd name="f41" fmla="*/ f30 1 24"/>
                  <a:gd name="f42" fmla="*/ f31 1 24"/>
                  <a:gd name="f43" fmla="*/ f32 1 48"/>
                  <a:gd name="f44" fmla="*/ f33 1 24"/>
                  <a:gd name="f45" fmla="*/ f34 1 48"/>
                  <a:gd name="f46" fmla="*/ f35 1 24"/>
                  <a:gd name="f47" fmla="*/ f36 1 48"/>
                  <a:gd name="f48" fmla="*/ f37 1 48"/>
                  <a:gd name="f49" fmla="*/ f38 1 48"/>
                  <a:gd name="f50" fmla="*/ 0 1 f27"/>
                  <a:gd name="f51" fmla="*/ f21 1 f27"/>
                  <a:gd name="f52" fmla="*/ 0 1 f28"/>
                  <a:gd name="f53" fmla="*/ f22 1 f28"/>
                  <a:gd name="f54" fmla="*/ f40 1 f27"/>
                  <a:gd name="f55" fmla="*/ f41 1 f28"/>
                  <a:gd name="f56" fmla="*/ f42 1 f28"/>
                  <a:gd name="f57" fmla="*/ f43 1 f27"/>
                  <a:gd name="f58" fmla="*/ f44 1 f28"/>
                  <a:gd name="f59" fmla="*/ f45 1 f27"/>
                  <a:gd name="f60" fmla="*/ f46 1 f28"/>
                  <a:gd name="f61" fmla="*/ f47 1 f27"/>
                  <a:gd name="f62" fmla="*/ f48 1 f27"/>
                  <a:gd name="f63" fmla="*/ f49 1 f27"/>
                  <a:gd name="f64" fmla="*/ f50 f18 1"/>
                  <a:gd name="f65" fmla="*/ f51 f18 1"/>
                  <a:gd name="f66" fmla="*/ f53 f19 1"/>
                  <a:gd name="f67" fmla="*/ f52 f19 1"/>
                  <a:gd name="f68" fmla="*/ f54 f18 1"/>
                  <a:gd name="f69" fmla="*/ f55 f19 1"/>
                  <a:gd name="f70" fmla="*/ f56 f19 1"/>
                  <a:gd name="f71" fmla="*/ f57 f18 1"/>
                  <a:gd name="f72" fmla="*/ f58 f19 1"/>
                  <a:gd name="f73" fmla="*/ f59 f18 1"/>
                  <a:gd name="f74" fmla="*/ f60 f19 1"/>
                  <a:gd name="f75" fmla="*/ f61 f18 1"/>
                  <a:gd name="f76" fmla="*/ f62 f18 1"/>
                  <a:gd name="f77" fmla="*/ f63 f1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9">
                    <a:pos x="f68" y="f69"/>
                  </a:cxn>
                  <a:cxn ang="f39">
                    <a:pos x="f68" y="f70"/>
                  </a:cxn>
                  <a:cxn ang="f39">
                    <a:pos x="f71" y="f72"/>
                  </a:cxn>
                  <a:cxn ang="f39">
                    <a:pos x="f73" y="f74"/>
                  </a:cxn>
                  <a:cxn ang="f39">
                    <a:pos x="f75" y="f74"/>
                  </a:cxn>
                  <a:cxn ang="f39">
                    <a:pos x="f76" y="f72"/>
                  </a:cxn>
                  <a:cxn ang="f39">
                    <a:pos x="f77" y="f70"/>
                  </a:cxn>
                  <a:cxn ang="f39">
                    <a:pos x="f77" y="f69"/>
                  </a:cxn>
                </a:cxnLst>
                <a:rect l="f64" t="f67" r="f65" b="f66"/>
                <a:pathLst>
                  <a:path w="48" h="24">
                    <a:moveTo>
                      <a:pt x="f8" y="f5"/>
                    </a:moveTo>
                    <a:cubicBezTo>
                      <a:pt x="f8" y="f9"/>
                      <a:pt x="f8" y="f9"/>
                      <a:pt x="f8" y="f9"/>
                    </a:cubicBezTo>
                    <a:cubicBezTo>
                      <a:pt x="f6" y="f10"/>
                      <a:pt x="f6" y="f10"/>
                      <a:pt x="f6" y="f10"/>
                    </a:cubicBezTo>
                    <a:cubicBezTo>
                      <a:pt x="f6" y="f7"/>
                      <a:pt x="f11" y="f12"/>
                      <a:pt x="f13" y="f12"/>
                    </a:cubicBezTo>
                    <a:cubicBezTo>
                      <a:pt x="f14" y="f12"/>
                      <a:pt x="f14" y="f12"/>
                      <a:pt x="f14" y="f12"/>
                    </a:cubicBezTo>
                    <a:cubicBezTo>
                      <a:pt x="f15" y="f12"/>
                      <a:pt x="f5" y="f7"/>
                      <a:pt x="f5" y="f10"/>
                    </a:cubicBezTo>
                    <a:cubicBezTo>
                      <a:pt x="f16" y="f9"/>
                      <a:pt x="f16" y="f9"/>
                      <a:pt x="f16" y="f9"/>
                    </a:cubicBezTo>
                    <a:cubicBezTo>
                      <a:pt x="f16" y="f5"/>
                      <a:pt x="f16" y="f5"/>
                      <a:pt x="f16" y="f5"/>
                    </a:cubicBez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7" name="Freeform 6">
                <a:extLst>
                  <a:ext uri="{FF2B5EF4-FFF2-40B4-BE49-F238E27FC236}">
                    <a16:creationId xmlns:a16="http://schemas.microsoft.com/office/drawing/2014/main" id="{BBD8A73B-125F-48AB-8E72-DD597C74538A}"/>
                  </a:ext>
                </a:extLst>
              </p:cNvPr>
              <p:cNvSpPr/>
              <p:nvPr/>
            </p:nvSpPr>
            <p:spPr>
              <a:xfrm>
                <a:off x="5293644" y="3236409"/>
                <a:ext cx="554153" cy="39274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8"/>
                  <a:gd name="f7" fmla="val 120"/>
                  <a:gd name="f8" fmla="val 118"/>
                  <a:gd name="f9" fmla="val 10"/>
                  <a:gd name="f10" fmla="val 4"/>
                  <a:gd name="f11" fmla="val 115"/>
                  <a:gd name="f12" fmla="val 110"/>
                  <a:gd name="f13" fmla="val 158"/>
                  <a:gd name="f14" fmla="val 164"/>
                  <a:gd name="f15" fmla="val 29"/>
                  <a:gd name="f16" fmla="+- 0 0 -90"/>
                  <a:gd name="f17" fmla="*/ f3 1 168"/>
                  <a:gd name="f18" fmla="*/ f4 1 120"/>
                  <a:gd name="f19" fmla="val f5"/>
                  <a:gd name="f20" fmla="val f6"/>
                  <a:gd name="f21" fmla="val f7"/>
                  <a:gd name="f22" fmla="*/ f16 f0 1"/>
                  <a:gd name="f23" fmla="+- f21 0 f19"/>
                  <a:gd name="f24" fmla="+- f20 0 f19"/>
                  <a:gd name="f25" fmla="*/ f22 1 f2"/>
                  <a:gd name="f26" fmla="*/ f24 1 168"/>
                  <a:gd name="f27" fmla="*/ f23 1 120"/>
                  <a:gd name="f28" fmla="*/ 118 f24 1"/>
                  <a:gd name="f29" fmla="*/ 120 f23 1"/>
                  <a:gd name="f30" fmla="*/ 10 f24 1"/>
                  <a:gd name="f31" fmla="*/ 0 f24 1"/>
                  <a:gd name="f32" fmla="*/ 110 f23 1"/>
                  <a:gd name="f33" fmla="*/ 10 f23 1"/>
                  <a:gd name="f34" fmla="*/ 0 f23 1"/>
                  <a:gd name="f35" fmla="*/ 158 f24 1"/>
                  <a:gd name="f36" fmla="*/ 168 f24 1"/>
                  <a:gd name="f37" fmla="*/ 29 f23 1"/>
                  <a:gd name="f38" fmla="+- f25 0 f1"/>
                  <a:gd name="f39" fmla="*/ f28 1 168"/>
                  <a:gd name="f40" fmla="*/ f29 1 120"/>
                  <a:gd name="f41" fmla="*/ f30 1 168"/>
                  <a:gd name="f42" fmla="*/ f31 1 168"/>
                  <a:gd name="f43" fmla="*/ f32 1 120"/>
                  <a:gd name="f44" fmla="*/ f33 1 120"/>
                  <a:gd name="f45" fmla="*/ f34 1 120"/>
                  <a:gd name="f46" fmla="*/ f35 1 168"/>
                  <a:gd name="f47" fmla="*/ f36 1 168"/>
                  <a:gd name="f48" fmla="*/ f37 1 120"/>
                  <a:gd name="f49" fmla="*/ 0 1 f26"/>
                  <a:gd name="f50" fmla="*/ f20 1 f26"/>
                  <a:gd name="f51" fmla="*/ 0 1 f27"/>
                  <a:gd name="f52" fmla="*/ f21 1 f27"/>
                  <a:gd name="f53" fmla="*/ f39 1 f26"/>
                  <a:gd name="f54" fmla="*/ f40 1 f27"/>
                  <a:gd name="f55" fmla="*/ f41 1 f26"/>
                  <a:gd name="f56" fmla="*/ f42 1 f26"/>
                  <a:gd name="f57" fmla="*/ f43 1 f27"/>
                  <a:gd name="f58" fmla="*/ f44 1 f27"/>
                  <a:gd name="f59" fmla="*/ f45 1 f27"/>
                  <a:gd name="f60" fmla="*/ f46 1 f26"/>
                  <a:gd name="f61" fmla="*/ f47 1 f26"/>
                  <a:gd name="f62" fmla="*/ f48 1 f27"/>
                  <a:gd name="f63" fmla="*/ f49 f17 1"/>
                  <a:gd name="f64" fmla="*/ f50 f17 1"/>
                  <a:gd name="f65" fmla="*/ f52 f18 1"/>
                  <a:gd name="f66" fmla="*/ f51 f18 1"/>
                  <a:gd name="f67" fmla="*/ f53 f17 1"/>
                  <a:gd name="f68" fmla="*/ f54 f18 1"/>
                  <a:gd name="f69" fmla="*/ f55 f17 1"/>
                  <a:gd name="f70" fmla="*/ f56 f17 1"/>
                  <a:gd name="f71" fmla="*/ f57 f18 1"/>
                  <a:gd name="f72" fmla="*/ f58 f18 1"/>
                  <a:gd name="f73" fmla="*/ f59 f18 1"/>
                  <a:gd name="f74" fmla="*/ f60 f17 1"/>
                  <a:gd name="f75" fmla="*/ f61 f17 1"/>
                  <a:gd name="f76" fmla="*/ f62 f1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8">
                    <a:pos x="f67" y="f68"/>
                  </a:cxn>
                  <a:cxn ang="f38">
                    <a:pos x="f69" y="f68"/>
                  </a:cxn>
                  <a:cxn ang="f38">
                    <a:pos x="f70" y="f71"/>
                  </a:cxn>
                  <a:cxn ang="f38">
                    <a:pos x="f70" y="f72"/>
                  </a:cxn>
                  <a:cxn ang="f38">
                    <a:pos x="f69" y="f73"/>
                  </a:cxn>
                  <a:cxn ang="f38">
                    <a:pos x="f74" y="f73"/>
                  </a:cxn>
                  <a:cxn ang="f38">
                    <a:pos x="f75" y="f72"/>
                  </a:cxn>
                  <a:cxn ang="f38">
                    <a:pos x="f75" y="f76"/>
                  </a:cxn>
                </a:cxnLst>
                <a:rect l="f63" t="f66" r="f64" b="f65"/>
                <a:pathLst>
                  <a:path w="168" h="120">
                    <a:moveTo>
                      <a:pt x="f8" y="f7"/>
                    </a:moveTo>
                    <a:cubicBezTo>
                      <a:pt x="f9" y="f7"/>
                      <a:pt x="f9" y="f7"/>
                      <a:pt x="f9" y="f7"/>
                    </a:cubicBezTo>
                    <a:cubicBezTo>
                      <a:pt x="f10" y="f7"/>
                      <a:pt x="f5" y="f11"/>
                      <a:pt x="f5" y="f12"/>
                    </a:cubicBezTo>
                    <a:cubicBezTo>
                      <a:pt x="f5" y="f9"/>
                      <a:pt x="f5" y="f9"/>
                      <a:pt x="f5" y="f9"/>
                    </a:cubicBezTo>
                    <a:cubicBezTo>
                      <a:pt x="f5" y="f10"/>
                      <a:pt x="f10" y="f5"/>
                      <a:pt x="f9" y="f5"/>
                    </a:cubicBezTo>
                    <a:cubicBezTo>
                      <a:pt x="f13" y="f5"/>
                      <a:pt x="f13" y="f5"/>
                      <a:pt x="f13" y="f5"/>
                    </a:cubicBezTo>
                    <a:cubicBezTo>
                      <a:pt x="f14" y="f5"/>
                      <a:pt x="f6" y="f10"/>
                      <a:pt x="f6" y="f9"/>
                    </a:cubicBezTo>
                    <a:cubicBezTo>
                      <a:pt x="f6" y="f15"/>
                      <a:pt x="f6" y="f15"/>
                      <a:pt x="f6" y="f15"/>
                    </a:cubicBez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8" name="Freeform 7">
                <a:extLst>
                  <a:ext uri="{FF2B5EF4-FFF2-40B4-BE49-F238E27FC236}">
                    <a16:creationId xmlns:a16="http://schemas.microsoft.com/office/drawing/2014/main" id="{7630E2DF-53CF-4EA6-81D7-FCF20A8F6E7E}"/>
                  </a:ext>
                </a:extLst>
              </p:cNvPr>
              <p:cNvSpPr/>
              <p:nvPr/>
            </p:nvSpPr>
            <p:spPr>
              <a:xfrm>
                <a:off x="5300749" y="3558808"/>
                <a:ext cx="381277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381277"/>
                  <a:gd name="f7" fmla="val 212612"/>
                  <a:gd name="f8" fmla="+- 0 0 -90"/>
                  <a:gd name="f9" fmla="*/ f3 1 381277"/>
                  <a:gd name="f10" fmla="*/ f4 1 0"/>
                  <a:gd name="f11" fmla="val f5"/>
                  <a:gd name="f12" fmla="val f6"/>
                  <a:gd name="f13" fmla="*/ f8 f0 1"/>
                  <a:gd name="f14" fmla="+- f11 0 f11"/>
                  <a:gd name="f15" fmla="+- f12 0 f11"/>
                  <a:gd name="f16" fmla="*/ f13 1 f2"/>
                  <a:gd name="f17" fmla="*/ f15 1 381277"/>
                  <a:gd name="f18" fmla="*/ f14 1 0"/>
                  <a:gd name="f19" fmla="+- f16 0 f1"/>
                  <a:gd name="f20" fmla="*/ 0 1 f17"/>
                  <a:gd name="f21" fmla="*/ 0 1 f18"/>
                  <a:gd name="f22" fmla="*/ 212612 1 f17"/>
                  <a:gd name="f23" fmla="*/ 381277 1 f17"/>
                  <a:gd name="f24" fmla="*/ 1 1 f18"/>
                  <a:gd name="f25" fmla="*/ f20 f9 1"/>
                  <a:gd name="f26" fmla="*/ f23 f9 1"/>
                  <a:gd name="f27" fmla="*/ f24 f10 1"/>
                  <a:gd name="f28" fmla="*/ f21 f10 1"/>
                  <a:gd name="f29" fmla="*/ f22 f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9">
                    <a:pos x="f25" y="f28"/>
                  </a:cxn>
                  <a:cxn ang="f19">
                    <a:pos x="f29" y="f28"/>
                  </a:cxn>
                  <a:cxn ang="f19">
                    <a:pos x="f26" y="f28"/>
                  </a:cxn>
                </a:cxnLst>
                <a:rect l="f25" t="f28" r="f26" b="f27"/>
                <a:pathLst>
                  <a:path w="381277">
                    <a:moveTo>
                      <a:pt x="f5" y="f5"/>
                    </a:moveTo>
                    <a:lnTo>
                      <a:pt x="f7" y="f5"/>
                    </a:lnTo>
                    <a:lnTo>
                      <a:pt x="f6" y="f5"/>
                    </a:ln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09" name="Freeform 8">
                <a:extLst>
                  <a:ext uri="{FF2B5EF4-FFF2-40B4-BE49-F238E27FC236}">
                    <a16:creationId xmlns:a16="http://schemas.microsoft.com/office/drawing/2014/main" id="{1B3D7E38-6A1C-47D8-A1C3-960D495A4095}"/>
                  </a:ext>
                </a:extLst>
              </p:cNvPr>
              <p:cNvSpPr/>
              <p:nvPr/>
            </p:nvSpPr>
            <p:spPr>
              <a:xfrm>
                <a:off x="5682026" y="3330199"/>
                <a:ext cx="227347" cy="42791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69"/>
                  <a:gd name="f7" fmla="val 131"/>
                  <a:gd name="f8" fmla="val 118"/>
                  <a:gd name="f9" fmla="val 126"/>
                  <a:gd name="f10" fmla="val 64"/>
                  <a:gd name="f11" fmla="val 56"/>
                  <a:gd name="f12" fmla="val 12"/>
                  <a:gd name="f13" fmla="val 4"/>
                  <a:gd name="f14" fmla="val 13"/>
                  <a:gd name="f15" fmla="+- 0 0 -90"/>
                  <a:gd name="f16" fmla="*/ f3 1 69"/>
                  <a:gd name="f17" fmla="*/ f4 1 131"/>
                  <a:gd name="f18" fmla="val f5"/>
                  <a:gd name="f19" fmla="val f6"/>
                  <a:gd name="f20" fmla="val f7"/>
                  <a:gd name="f21" fmla="*/ f15 f0 1"/>
                  <a:gd name="f22" fmla="+- f20 0 f18"/>
                  <a:gd name="f23" fmla="+- f19 0 f18"/>
                  <a:gd name="f24" fmla="*/ f21 1 f2"/>
                  <a:gd name="f25" fmla="*/ f23 1 69"/>
                  <a:gd name="f26" fmla="*/ f22 1 131"/>
                  <a:gd name="f27" fmla="*/ 69 f23 1"/>
                  <a:gd name="f28" fmla="*/ 118 f22 1"/>
                  <a:gd name="f29" fmla="*/ 56 f23 1"/>
                  <a:gd name="f30" fmla="*/ 131 f22 1"/>
                  <a:gd name="f31" fmla="*/ 12 f23 1"/>
                  <a:gd name="f32" fmla="*/ 0 f23 1"/>
                  <a:gd name="f33" fmla="*/ 13 f22 1"/>
                  <a:gd name="f34" fmla="*/ 0 f22 1"/>
                  <a:gd name="f35" fmla="+- f24 0 f1"/>
                  <a:gd name="f36" fmla="*/ f27 1 69"/>
                  <a:gd name="f37" fmla="*/ f28 1 131"/>
                  <a:gd name="f38" fmla="*/ f29 1 69"/>
                  <a:gd name="f39" fmla="*/ f30 1 131"/>
                  <a:gd name="f40" fmla="*/ f31 1 69"/>
                  <a:gd name="f41" fmla="*/ f32 1 69"/>
                  <a:gd name="f42" fmla="*/ f33 1 131"/>
                  <a:gd name="f43" fmla="*/ f34 1 131"/>
                  <a:gd name="f44" fmla="*/ 0 1 f25"/>
                  <a:gd name="f45" fmla="*/ f19 1 f25"/>
                  <a:gd name="f46" fmla="*/ 0 1 f26"/>
                  <a:gd name="f47" fmla="*/ f20 1 f26"/>
                  <a:gd name="f48" fmla="*/ f36 1 f25"/>
                  <a:gd name="f49" fmla="*/ f37 1 f26"/>
                  <a:gd name="f50" fmla="*/ f38 1 f25"/>
                  <a:gd name="f51" fmla="*/ f39 1 f26"/>
                  <a:gd name="f52" fmla="*/ f40 1 f25"/>
                  <a:gd name="f53" fmla="*/ f41 1 f25"/>
                  <a:gd name="f54" fmla="*/ f42 1 f26"/>
                  <a:gd name="f55" fmla="*/ f43 1 f26"/>
                  <a:gd name="f56" fmla="*/ f44 f16 1"/>
                  <a:gd name="f57" fmla="*/ f45 f16 1"/>
                  <a:gd name="f58" fmla="*/ f47 f17 1"/>
                  <a:gd name="f59" fmla="*/ f46 f17 1"/>
                  <a:gd name="f60" fmla="*/ f48 f16 1"/>
                  <a:gd name="f61" fmla="*/ f49 f17 1"/>
                  <a:gd name="f62" fmla="*/ f50 f16 1"/>
                  <a:gd name="f63" fmla="*/ f51 f17 1"/>
                  <a:gd name="f64" fmla="*/ f52 f16 1"/>
                  <a:gd name="f65" fmla="*/ f53 f16 1"/>
                  <a:gd name="f66" fmla="*/ f54 f17 1"/>
                  <a:gd name="f67" fmla="*/ f55 f1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5">
                    <a:pos x="f60" y="f61"/>
                  </a:cxn>
                  <a:cxn ang="f35">
                    <a:pos x="f62" y="f63"/>
                  </a:cxn>
                  <a:cxn ang="f35">
                    <a:pos x="f64" y="f63"/>
                  </a:cxn>
                  <a:cxn ang="f35">
                    <a:pos x="f65" y="f61"/>
                  </a:cxn>
                  <a:cxn ang="f35">
                    <a:pos x="f65" y="f66"/>
                  </a:cxn>
                  <a:cxn ang="f35">
                    <a:pos x="f64" y="f67"/>
                  </a:cxn>
                  <a:cxn ang="f35">
                    <a:pos x="f62" y="f67"/>
                  </a:cxn>
                  <a:cxn ang="f35">
                    <a:pos x="f60" y="f66"/>
                  </a:cxn>
                  <a:cxn ang="f35">
                    <a:pos x="f60" y="f61"/>
                  </a:cxn>
                </a:cxnLst>
                <a:rect l="f56" t="f59" r="f57" b="f58"/>
                <a:pathLst>
                  <a:path w="69" h="131">
                    <a:moveTo>
                      <a:pt x="f6" y="f8"/>
                    </a:moveTo>
                    <a:cubicBezTo>
                      <a:pt x="f6" y="f9"/>
                      <a:pt x="f10" y="f7"/>
                      <a:pt x="f11" y="f7"/>
                    </a:cubicBezTo>
                    <a:cubicBezTo>
                      <a:pt x="f12" y="f7"/>
                      <a:pt x="f12" y="f7"/>
                      <a:pt x="f12" y="f7"/>
                    </a:cubicBezTo>
                    <a:cubicBezTo>
                      <a:pt x="f13" y="f7"/>
                      <a:pt x="f5" y="f9"/>
                      <a:pt x="f5" y="f8"/>
                    </a:cubicBezTo>
                    <a:cubicBezTo>
                      <a:pt x="f5" y="f14"/>
                      <a:pt x="f5" y="f14"/>
                      <a:pt x="f5" y="f14"/>
                    </a:cubicBezTo>
                    <a:cubicBezTo>
                      <a:pt x="f5" y="f13"/>
                      <a:pt x="f13" y="f5"/>
                      <a:pt x="f12" y="f5"/>
                    </a:cubicBezTo>
                    <a:cubicBezTo>
                      <a:pt x="f11" y="f5"/>
                      <a:pt x="f11" y="f5"/>
                      <a:pt x="f11" y="f5"/>
                    </a:cubicBezTo>
                    <a:cubicBezTo>
                      <a:pt x="f10" y="f5"/>
                      <a:pt x="f6" y="f13"/>
                      <a:pt x="f6" y="f14"/>
                    </a:cubicBezTo>
                    <a:lnTo>
                      <a:pt x="f6" y="f8"/>
                    </a:lnTo>
                    <a:close/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0" name="Line 9">
                <a:extLst>
                  <a:ext uri="{FF2B5EF4-FFF2-40B4-BE49-F238E27FC236}">
                    <a16:creationId xmlns:a16="http://schemas.microsoft.com/office/drawing/2014/main" id="{850F372F-FCFD-4B74-BF2F-131593558104}"/>
                  </a:ext>
                </a:extLst>
              </p:cNvPr>
              <p:cNvSpPr/>
              <p:nvPr/>
            </p:nvSpPr>
            <p:spPr>
              <a:xfrm flipH="1" flipV="1">
                <a:off x="5682026" y="3697147"/>
                <a:ext cx="227347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val f6"/>
                  <a:gd name="f13" fmla="*/ f7 f0 1"/>
                  <a:gd name="f14" fmla="*/ f8 f0 1"/>
                  <a:gd name="f15" fmla="?: f9 f3 1"/>
                  <a:gd name="f16" fmla="?: f10 f4 1"/>
                  <a:gd name="f17" fmla="?: f11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*/ f27 f26 1"/>
                  <a:gd name="f33" fmla="*/ f28 f26 1"/>
                  <a:gd name="f34" fmla="*/ f12 f26 1"/>
                  <a:gd name="f35" fmla="*/ f29 f26 1"/>
                  <a:gd name="f36" fmla="*/ f30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34" y="f34"/>
                  </a:cxn>
                  <a:cxn ang="f25">
                    <a:pos x="f35" y="f36"/>
                  </a:cxn>
                </a:cxnLst>
                <a:rect l="f31" t="f31" r="f32" b="f33"/>
                <a:pathLst>
                  <a:path>
                    <a:moveTo>
                      <a:pt x="f34" y="f34"/>
                    </a:moveTo>
                    <a:lnTo>
                      <a:pt x="f35" y="f36"/>
                    </a:ln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111" name="Line 10">
                <a:extLst>
                  <a:ext uri="{FF2B5EF4-FFF2-40B4-BE49-F238E27FC236}">
                    <a16:creationId xmlns:a16="http://schemas.microsoft.com/office/drawing/2014/main" id="{267C27E3-C6E8-416B-A6B0-6C4949DE44F0}"/>
                  </a:ext>
                </a:extLst>
              </p:cNvPr>
              <p:cNvSpPr/>
              <p:nvPr/>
            </p:nvSpPr>
            <p:spPr>
              <a:xfrm>
                <a:off x="5682026" y="3386471"/>
                <a:ext cx="227347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val f6"/>
                  <a:gd name="f13" fmla="*/ f7 f0 1"/>
                  <a:gd name="f14" fmla="*/ f8 f0 1"/>
                  <a:gd name="f15" fmla="?: f9 f3 1"/>
                  <a:gd name="f16" fmla="?: f10 f4 1"/>
                  <a:gd name="f17" fmla="?: f11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*/ f27 f26 1"/>
                  <a:gd name="f33" fmla="*/ f28 f26 1"/>
                  <a:gd name="f34" fmla="*/ f12 f26 1"/>
                  <a:gd name="f35" fmla="*/ f29 f26 1"/>
                  <a:gd name="f36" fmla="*/ f30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34" y="f34"/>
                  </a:cxn>
                  <a:cxn ang="f25">
                    <a:pos x="f35" y="f36"/>
                  </a:cxn>
                </a:cxnLst>
                <a:rect l="f31" t="f31" r="f32" b="f33"/>
                <a:pathLst>
                  <a:path>
                    <a:moveTo>
                      <a:pt x="f34" y="f34"/>
                    </a:moveTo>
                    <a:lnTo>
                      <a:pt x="f35" y="f36"/>
                    </a:ln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112" name="Rectangle 250">
            <a:extLst>
              <a:ext uri="{FF2B5EF4-FFF2-40B4-BE49-F238E27FC236}">
                <a16:creationId xmlns:a16="http://schemas.microsoft.com/office/drawing/2014/main" id="{9F2B1B4A-66F1-4945-B9D5-A13CDD2D639C}"/>
              </a:ext>
            </a:extLst>
          </p:cNvPr>
          <p:cNvSpPr/>
          <p:nvPr/>
        </p:nvSpPr>
        <p:spPr>
          <a:xfrm>
            <a:off x="9651630" y="3891597"/>
            <a:ext cx="610052" cy="36207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89642" tIns="44821" rIns="89642" bIns="44821" anchor="t" anchorCtr="0" compatLnSpc="1">
            <a:spAutoFit/>
          </a:bodyPr>
          <a:lstStyle/>
          <a:p>
            <a:pPr defTabSz="91436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>
                <a:solidFill>
                  <a:srgbClr val="353535"/>
                </a:solidFill>
                <a:latin typeface="Segoe UI Semilight"/>
              </a:rPr>
              <a:t>data</a:t>
            </a:r>
          </a:p>
        </p:txBody>
      </p:sp>
      <p:sp>
        <p:nvSpPr>
          <p:cNvPr id="113" name="Rectangle 251">
            <a:extLst>
              <a:ext uri="{FF2B5EF4-FFF2-40B4-BE49-F238E27FC236}">
                <a16:creationId xmlns:a16="http://schemas.microsoft.com/office/drawing/2014/main" id="{0208D418-7E9E-47E6-BD51-0C32B71B6678}"/>
              </a:ext>
            </a:extLst>
          </p:cNvPr>
          <p:cNvSpPr/>
          <p:nvPr/>
        </p:nvSpPr>
        <p:spPr>
          <a:xfrm>
            <a:off x="5986274" y="3889939"/>
            <a:ext cx="685487" cy="36207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89642" tIns="44821" rIns="89642" bIns="44821" anchor="t" anchorCtr="0" compatLnSpc="1">
            <a:spAutoFit/>
          </a:bodyPr>
          <a:lstStyle/>
          <a:p>
            <a:pPr defTabSz="91436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>
                <a:solidFill>
                  <a:srgbClr val="353535"/>
                </a:solidFill>
                <a:latin typeface="Segoe UI Semilight"/>
              </a:rPr>
              <a:t>users</a:t>
            </a:r>
          </a:p>
        </p:txBody>
      </p:sp>
      <p:sp>
        <p:nvSpPr>
          <p:cNvPr id="114" name="Rectangle 261">
            <a:extLst>
              <a:ext uri="{FF2B5EF4-FFF2-40B4-BE49-F238E27FC236}">
                <a16:creationId xmlns:a16="http://schemas.microsoft.com/office/drawing/2014/main" id="{B49C157A-5D05-4B6B-BD7F-A4EA8682BAE6}"/>
              </a:ext>
            </a:extLst>
          </p:cNvPr>
          <p:cNvSpPr/>
          <p:nvPr/>
        </p:nvSpPr>
        <p:spPr>
          <a:xfrm>
            <a:off x="8423563" y="3891597"/>
            <a:ext cx="647765" cy="36207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89642" tIns="44821" rIns="89642" bIns="44821" anchor="t" anchorCtr="0" compatLnSpc="1">
            <a:spAutoFit/>
          </a:bodyPr>
          <a:lstStyle/>
          <a:p>
            <a:pPr defTabSz="91436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65">
                <a:solidFill>
                  <a:srgbClr val="353535"/>
                </a:solidFill>
                <a:latin typeface="Segoe UI Semilight"/>
              </a:rPr>
              <a:t>apps</a:t>
            </a:r>
          </a:p>
        </p:txBody>
      </p:sp>
      <p:sp>
        <p:nvSpPr>
          <p:cNvPr id="115" name="Oval 263">
            <a:extLst>
              <a:ext uri="{FF2B5EF4-FFF2-40B4-BE49-F238E27FC236}">
                <a16:creationId xmlns:a16="http://schemas.microsoft.com/office/drawing/2014/main" id="{9D7D0AA3-3CB6-4999-AD10-295E9DBDD5E5}"/>
              </a:ext>
            </a:extLst>
          </p:cNvPr>
          <p:cNvSpPr/>
          <p:nvPr/>
        </p:nvSpPr>
        <p:spPr>
          <a:xfrm>
            <a:off x="8299230" y="2975334"/>
            <a:ext cx="896425" cy="8964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0078D7"/>
          </a:solidFill>
          <a:ln cap="flat">
            <a:noFill/>
            <a:prstDash val="solid"/>
          </a:ln>
        </p:spPr>
        <p:txBody>
          <a:bodyPr vert="horz" wrap="square" lIns="175762" tIns="140604" rIns="175762" bIns="140604" anchor="t" anchorCtr="1" compatLnSpc="1">
            <a:noAutofit/>
          </a:bodyPr>
          <a:lstStyle/>
          <a:p>
            <a:pPr algn="ctr" defTabSz="896090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5294">
              <a:solidFill>
                <a:srgbClr val="000000"/>
              </a:solidFill>
              <a:latin typeface="Segoe UI Semilight"/>
              <a:ea typeface="Segoe UI" pitchFamily="34"/>
              <a:cs typeface="Segoe UI" pitchFamily="34"/>
            </a:endParaRPr>
          </a:p>
        </p:txBody>
      </p:sp>
      <p:grpSp>
        <p:nvGrpSpPr>
          <p:cNvPr id="116" name="Group 264">
            <a:extLst>
              <a:ext uri="{FF2B5EF4-FFF2-40B4-BE49-F238E27FC236}">
                <a16:creationId xmlns:a16="http://schemas.microsoft.com/office/drawing/2014/main" id="{C7A4866E-9008-4D70-9EF2-B91289F2F2F7}"/>
              </a:ext>
            </a:extLst>
          </p:cNvPr>
          <p:cNvGrpSpPr/>
          <p:nvPr/>
        </p:nvGrpSpPr>
        <p:grpSpPr>
          <a:xfrm>
            <a:off x="8478515" y="3158465"/>
            <a:ext cx="537855" cy="530145"/>
            <a:chOff x="6560646" y="3221303"/>
            <a:chExt cx="548640" cy="540776"/>
          </a:xfrm>
        </p:grpSpPr>
        <p:sp>
          <p:nvSpPr>
            <p:cNvPr id="117" name="Freeform 44">
              <a:extLst>
                <a:ext uri="{FF2B5EF4-FFF2-40B4-BE49-F238E27FC236}">
                  <a16:creationId xmlns:a16="http://schemas.microsoft.com/office/drawing/2014/main" id="{F85EB1CF-448B-42AD-8567-A33191118F93}"/>
                </a:ext>
              </a:extLst>
            </p:cNvPr>
            <p:cNvSpPr/>
            <p:nvPr/>
          </p:nvSpPr>
          <p:spPr>
            <a:xfrm>
              <a:off x="6560646" y="3221303"/>
              <a:ext cx="201643" cy="21997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2"/>
                <a:gd name="f7" fmla="val 76"/>
                <a:gd name="f8" fmla="val 79"/>
                <a:gd name="f9" fmla="val 6"/>
                <a:gd name="f10" fmla="val 2"/>
                <a:gd name="f11" fmla="val 5"/>
                <a:gd name="f12" fmla="+- 0 0 -90"/>
                <a:gd name="f13" fmla="*/ f3 1 82"/>
                <a:gd name="f14" fmla="*/ f4 1 82"/>
                <a:gd name="f15" fmla="val f5"/>
                <a:gd name="f16" fmla="val f6"/>
                <a:gd name="f17" fmla="*/ f12 f0 1"/>
                <a:gd name="f18" fmla="+- f16 0 f15"/>
                <a:gd name="f19" fmla="*/ f17 1 f2"/>
                <a:gd name="f20" fmla="*/ f18 1 82"/>
                <a:gd name="f21" fmla="*/ 82 f18 1"/>
                <a:gd name="f22" fmla="*/ 76 f18 1"/>
                <a:gd name="f23" fmla="*/ 6 f18 1"/>
                <a:gd name="f24" fmla="*/ 0 f18 1"/>
                <a:gd name="f25" fmla="*/ 5 f18 1"/>
                <a:gd name="f26" fmla="+- f19 0 f1"/>
                <a:gd name="f27" fmla="*/ f21 1 82"/>
                <a:gd name="f28" fmla="*/ f22 1 82"/>
                <a:gd name="f29" fmla="*/ f23 1 82"/>
                <a:gd name="f30" fmla="*/ f24 1 82"/>
                <a:gd name="f31" fmla="*/ f25 1 82"/>
                <a:gd name="f32" fmla="*/ 0 1 f20"/>
                <a:gd name="f33" fmla="*/ f16 1 f20"/>
                <a:gd name="f34" fmla="*/ f27 1 f20"/>
                <a:gd name="f35" fmla="*/ f28 1 f20"/>
                <a:gd name="f36" fmla="*/ f29 1 f20"/>
                <a:gd name="f37" fmla="*/ f30 1 f20"/>
                <a:gd name="f38" fmla="*/ f31 1 f20"/>
                <a:gd name="f39" fmla="*/ f32 f13 1"/>
                <a:gd name="f40" fmla="*/ f33 f13 1"/>
                <a:gd name="f41" fmla="*/ f33 f14 1"/>
                <a:gd name="f42" fmla="*/ f32 f14 1"/>
                <a:gd name="f43" fmla="*/ f34 f13 1"/>
                <a:gd name="f44" fmla="*/ f35 f14 1"/>
                <a:gd name="f45" fmla="*/ f35 f13 1"/>
                <a:gd name="f46" fmla="*/ f34 f14 1"/>
                <a:gd name="f47" fmla="*/ f36 f13 1"/>
                <a:gd name="f48" fmla="*/ f37 f13 1"/>
                <a:gd name="f49" fmla="*/ f38 f14 1"/>
                <a:gd name="f50" fmla="*/ f37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43" y="f44"/>
                </a:cxn>
                <a:cxn ang="f26">
                  <a:pos x="f45" y="f46"/>
                </a:cxn>
                <a:cxn ang="f26">
                  <a:pos x="f47" y="f46"/>
                </a:cxn>
                <a:cxn ang="f26">
                  <a:pos x="f48" y="f44"/>
                </a:cxn>
                <a:cxn ang="f26">
                  <a:pos x="f48" y="f49"/>
                </a:cxn>
                <a:cxn ang="f26">
                  <a:pos x="f47" y="f50"/>
                </a:cxn>
                <a:cxn ang="f26">
                  <a:pos x="f45" y="f50"/>
                </a:cxn>
                <a:cxn ang="f26">
                  <a:pos x="f43" y="f49"/>
                </a:cxn>
                <a:cxn ang="f26">
                  <a:pos x="f43" y="f44"/>
                </a:cxn>
              </a:cxnLst>
              <a:rect l="f39" t="f42" r="f40" b="f41"/>
              <a:pathLst>
                <a:path w="82" h="82">
                  <a:moveTo>
                    <a:pt x="f6" y="f7"/>
                  </a:moveTo>
                  <a:cubicBezTo>
                    <a:pt x="f6" y="f8"/>
                    <a:pt x="f8" y="f6"/>
                    <a:pt x="f7" y="f6"/>
                  </a:cubicBezTo>
                  <a:cubicBezTo>
                    <a:pt x="f9" y="f6"/>
                    <a:pt x="f9" y="f6"/>
                    <a:pt x="f9" y="f6"/>
                  </a:cubicBezTo>
                  <a:cubicBezTo>
                    <a:pt x="f10" y="f6"/>
                    <a:pt x="f5" y="f8"/>
                    <a:pt x="f5" y="f7"/>
                  </a:cubicBezTo>
                  <a:cubicBezTo>
                    <a:pt x="f5" y="f11"/>
                    <a:pt x="f5" y="f11"/>
                    <a:pt x="f5" y="f11"/>
                  </a:cubicBezTo>
                  <a:cubicBezTo>
                    <a:pt x="f5" y="f10"/>
                    <a:pt x="f10" y="f5"/>
                    <a:pt x="f9" y="f5"/>
                  </a:cubicBezTo>
                  <a:cubicBezTo>
                    <a:pt x="f7" y="f5"/>
                    <a:pt x="f7" y="f5"/>
                    <a:pt x="f7" y="f5"/>
                  </a:cubicBezTo>
                  <a:cubicBezTo>
                    <a:pt x="f8" y="f5"/>
                    <a:pt x="f6" y="f10"/>
                    <a:pt x="f6" y="f11"/>
                  </a:cubicBezTo>
                  <a:lnTo>
                    <a:pt x="f6" y="f7"/>
                  </a:lnTo>
                  <a:close/>
                </a:path>
              </a:pathLst>
            </a:custGeom>
            <a:solidFill>
              <a:srgbClr val="FFFFFF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26" tIns="45717" rIns="91426" bIns="45717" anchor="t" anchorCtr="0" compatLnSpc="1">
              <a:noAutofit/>
            </a:bodyPr>
            <a:lstStyle/>
            <a:p>
              <a:pPr defTabSz="91436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2050"/>
                </a:solidFill>
                <a:latin typeface="Segoe UI Semilight"/>
              </a:endParaRPr>
            </a:p>
          </p:txBody>
        </p:sp>
        <p:sp>
          <p:nvSpPr>
            <p:cNvPr id="118" name="Freeform 45">
              <a:extLst>
                <a:ext uri="{FF2B5EF4-FFF2-40B4-BE49-F238E27FC236}">
                  <a16:creationId xmlns:a16="http://schemas.microsoft.com/office/drawing/2014/main" id="{6AA48132-14BE-40E9-956D-9BC316BD084B}"/>
                </a:ext>
              </a:extLst>
            </p:cNvPr>
            <p:cNvSpPr/>
            <p:nvPr/>
          </p:nvSpPr>
          <p:spPr>
            <a:xfrm>
              <a:off x="6560646" y="3477947"/>
              <a:ext cx="201643" cy="10999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2"/>
                <a:gd name="f7" fmla="val 41"/>
                <a:gd name="f8" fmla="val 38"/>
                <a:gd name="f9" fmla="val 39"/>
                <a:gd name="f10" fmla="val 79"/>
                <a:gd name="f11" fmla="val 76"/>
                <a:gd name="f12" fmla="val 6"/>
                <a:gd name="f13" fmla="val 2"/>
                <a:gd name="f14" fmla="val 3"/>
                <a:gd name="f15" fmla="val 1"/>
                <a:gd name="f16" fmla="+- 0 0 -90"/>
                <a:gd name="f17" fmla="*/ f3 1 82"/>
                <a:gd name="f18" fmla="*/ f4 1 41"/>
                <a:gd name="f19" fmla="val f5"/>
                <a:gd name="f20" fmla="val f6"/>
                <a:gd name="f21" fmla="val f7"/>
                <a:gd name="f22" fmla="*/ f16 f0 1"/>
                <a:gd name="f23" fmla="+- f21 0 f19"/>
                <a:gd name="f24" fmla="+- f20 0 f19"/>
                <a:gd name="f25" fmla="*/ f22 1 f2"/>
                <a:gd name="f26" fmla="*/ f24 1 82"/>
                <a:gd name="f27" fmla="*/ f23 1 41"/>
                <a:gd name="f28" fmla="*/ 82 f24 1"/>
                <a:gd name="f29" fmla="*/ 38 f23 1"/>
                <a:gd name="f30" fmla="*/ 76 f24 1"/>
                <a:gd name="f31" fmla="*/ 41 f23 1"/>
                <a:gd name="f32" fmla="*/ 6 f24 1"/>
                <a:gd name="f33" fmla="*/ 0 f24 1"/>
                <a:gd name="f34" fmla="*/ 3 f23 1"/>
                <a:gd name="f35" fmla="*/ 0 f23 1"/>
                <a:gd name="f36" fmla="+- f25 0 f1"/>
                <a:gd name="f37" fmla="*/ f28 1 82"/>
                <a:gd name="f38" fmla="*/ f29 1 41"/>
                <a:gd name="f39" fmla="*/ f30 1 82"/>
                <a:gd name="f40" fmla="*/ f31 1 41"/>
                <a:gd name="f41" fmla="*/ f32 1 82"/>
                <a:gd name="f42" fmla="*/ f33 1 82"/>
                <a:gd name="f43" fmla="*/ f34 1 41"/>
                <a:gd name="f44" fmla="*/ f35 1 41"/>
                <a:gd name="f45" fmla="*/ 0 1 f26"/>
                <a:gd name="f46" fmla="*/ f20 1 f26"/>
                <a:gd name="f47" fmla="*/ 0 1 f27"/>
                <a:gd name="f48" fmla="*/ f21 1 f27"/>
                <a:gd name="f49" fmla="*/ f37 1 f26"/>
                <a:gd name="f50" fmla="*/ f38 1 f27"/>
                <a:gd name="f51" fmla="*/ f39 1 f26"/>
                <a:gd name="f52" fmla="*/ f40 1 f27"/>
                <a:gd name="f53" fmla="*/ f41 1 f26"/>
                <a:gd name="f54" fmla="*/ f42 1 f26"/>
                <a:gd name="f55" fmla="*/ f43 1 f27"/>
                <a:gd name="f56" fmla="*/ f44 1 f27"/>
                <a:gd name="f57" fmla="*/ f45 f17 1"/>
                <a:gd name="f58" fmla="*/ f46 f17 1"/>
                <a:gd name="f59" fmla="*/ f48 f18 1"/>
                <a:gd name="f60" fmla="*/ f47 f18 1"/>
                <a:gd name="f61" fmla="*/ f49 f17 1"/>
                <a:gd name="f62" fmla="*/ f50 f18 1"/>
                <a:gd name="f63" fmla="*/ f51 f17 1"/>
                <a:gd name="f64" fmla="*/ f52 f18 1"/>
                <a:gd name="f65" fmla="*/ f53 f17 1"/>
                <a:gd name="f66" fmla="*/ f54 f17 1"/>
                <a:gd name="f67" fmla="*/ f55 f18 1"/>
                <a:gd name="f68" fmla="*/ f56 f1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6">
                  <a:pos x="f61" y="f62"/>
                </a:cxn>
                <a:cxn ang="f36">
                  <a:pos x="f63" y="f64"/>
                </a:cxn>
                <a:cxn ang="f36">
                  <a:pos x="f65" y="f64"/>
                </a:cxn>
                <a:cxn ang="f36">
                  <a:pos x="f66" y="f62"/>
                </a:cxn>
                <a:cxn ang="f36">
                  <a:pos x="f66" y="f67"/>
                </a:cxn>
                <a:cxn ang="f36">
                  <a:pos x="f65" y="f68"/>
                </a:cxn>
                <a:cxn ang="f36">
                  <a:pos x="f63" y="f68"/>
                </a:cxn>
                <a:cxn ang="f36">
                  <a:pos x="f61" y="f67"/>
                </a:cxn>
                <a:cxn ang="f36">
                  <a:pos x="f61" y="f62"/>
                </a:cxn>
              </a:cxnLst>
              <a:rect l="f57" t="f60" r="f58" b="f59"/>
              <a:pathLst>
                <a:path w="82" h="41">
                  <a:moveTo>
                    <a:pt x="f6" y="f8"/>
                  </a:moveTo>
                  <a:cubicBezTo>
                    <a:pt x="f6" y="f9"/>
                    <a:pt x="f10" y="f7"/>
                    <a:pt x="f11" y="f7"/>
                  </a:cubicBezTo>
                  <a:cubicBezTo>
                    <a:pt x="f12" y="f7"/>
                    <a:pt x="f12" y="f7"/>
                    <a:pt x="f12" y="f7"/>
                  </a:cubicBezTo>
                  <a:cubicBezTo>
                    <a:pt x="f13" y="f7"/>
                    <a:pt x="f5" y="f9"/>
                    <a:pt x="f5" y="f8"/>
                  </a:cubicBezTo>
                  <a:cubicBezTo>
                    <a:pt x="f5" y="f14"/>
                    <a:pt x="f5" y="f14"/>
                    <a:pt x="f5" y="f14"/>
                  </a:cubicBezTo>
                  <a:cubicBezTo>
                    <a:pt x="f5" y="f15"/>
                    <a:pt x="f13" y="f5"/>
                    <a:pt x="f12" y="f5"/>
                  </a:cubicBezTo>
                  <a:cubicBezTo>
                    <a:pt x="f11" y="f5"/>
                    <a:pt x="f11" y="f5"/>
                    <a:pt x="f11" y="f5"/>
                  </a:cubicBezTo>
                  <a:cubicBezTo>
                    <a:pt x="f10" y="f5"/>
                    <a:pt x="f6" y="f15"/>
                    <a:pt x="f6" y="f14"/>
                  </a:cubicBezTo>
                  <a:lnTo>
                    <a:pt x="f6" y="f8"/>
                  </a:lnTo>
                  <a:close/>
                </a:path>
              </a:pathLst>
            </a:custGeom>
            <a:noFill/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26" tIns="45717" rIns="91426" bIns="45717" anchor="t" anchorCtr="0" compatLnSpc="1">
              <a:noAutofit/>
            </a:bodyPr>
            <a:lstStyle/>
            <a:p>
              <a:pPr defTabSz="91436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2050"/>
                </a:solidFill>
                <a:latin typeface="Segoe UI Semilight"/>
              </a:endParaRPr>
            </a:p>
          </p:txBody>
        </p:sp>
        <p:sp>
          <p:nvSpPr>
            <p:cNvPr id="119" name="Freeform 46">
              <a:extLst>
                <a:ext uri="{FF2B5EF4-FFF2-40B4-BE49-F238E27FC236}">
                  <a16:creationId xmlns:a16="http://schemas.microsoft.com/office/drawing/2014/main" id="{68C3A3FE-5D5D-4EE3-86E3-9702595FF13C}"/>
                </a:ext>
              </a:extLst>
            </p:cNvPr>
            <p:cNvSpPr/>
            <p:nvPr/>
          </p:nvSpPr>
          <p:spPr>
            <a:xfrm>
              <a:off x="6798957" y="3221303"/>
              <a:ext cx="310329" cy="3666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6"/>
                <a:gd name="f7" fmla="val 137"/>
                <a:gd name="f8" fmla="val 127"/>
                <a:gd name="f9" fmla="val 133"/>
                <a:gd name="f10" fmla="val 122"/>
                <a:gd name="f11" fmla="val 117"/>
                <a:gd name="f12" fmla="val 9"/>
                <a:gd name="f13" fmla="val 4"/>
                <a:gd name="f14" fmla="+- 0 0 -90"/>
                <a:gd name="f15" fmla="*/ f3 1 126"/>
                <a:gd name="f16" fmla="*/ f4 1 137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126"/>
                <a:gd name="f25" fmla="*/ f21 1 137"/>
                <a:gd name="f26" fmla="*/ 126 f22 1"/>
                <a:gd name="f27" fmla="*/ 127 f21 1"/>
                <a:gd name="f28" fmla="*/ 117 f22 1"/>
                <a:gd name="f29" fmla="*/ 137 f21 1"/>
                <a:gd name="f30" fmla="*/ 9 f22 1"/>
                <a:gd name="f31" fmla="*/ 0 f22 1"/>
                <a:gd name="f32" fmla="*/ 9 f21 1"/>
                <a:gd name="f33" fmla="*/ 0 f21 1"/>
                <a:gd name="f34" fmla="+- f23 0 f1"/>
                <a:gd name="f35" fmla="*/ f26 1 126"/>
                <a:gd name="f36" fmla="*/ f27 1 137"/>
                <a:gd name="f37" fmla="*/ f28 1 126"/>
                <a:gd name="f38" fmla="*/ f29 1 137"/>
                <a:gd name="f39" fmla="*/ f30 1 126"/>
                <a:gd name="f40" fmla="*/ f31 1 126"/>
                <a:gd name="f41" fmla="*/ f32 1 137"/>
                <a:gd name="f42" fmla="*/ f33 1 137"/>
                <a:gd name="f43" fmla="*/ 0 1 f24"/>
                <a:gd name="f44" fmla="*/ f18 1 f24"/>
                <a:gd name="f45" fmla="*/ 0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126" h="137">
                  <a:moveTo>
                    <a:pt x="f6" y="f8"/>
                  </a:moveTo>
                  <a:cubicBezTo>
                    <a:pt x="f6" y="f9"/>
                    <a:pt x="f10" y="f7"/>
                    <a:pt x="f11" y="f7"/>
                  </a:cubicBezTo>
                  <a:cubicBezTo>
                    <a:pt x="f12" y="f7"/>
                    <a:pt x="f12" y="f7"/>
                    <a:pt x="f12" y="f7"/>
                  </a:cubicBezTo>
                  <a:cubicBezTo>
                    <a:pt x="f13" y="f7"/>
                    <a:pt x="f5" y="f9"/>
                    <a:pt x="f5" y="f8"/>
                  </a:cubicBezTo>
                  <a:cubicBezTo>
                    <a:pt x="f5" y="f12"/>
                    <a:pt x="f5" y="f12"/>
                    <a:pt x="f5" y="f12"/>
                  </a:cubicBezTo>
                  <a:cubicBezTo>
                    <a:pt x="f5" y="f13"/>
                    <a:pt x="f13" y="f5"/>
                    <a:pt x="f12" y="f5"/>
                  </a:cubicBezTo>
                  <a:cubicBezTo>
                    <a:pt x="f11" y="f5"/>
                    <a:pt x="f11" y="f5"/>
                    <a:pt x="f11" y="f5"/>
                  </a:cubicBezTo>
                  <a:cubicBezTo>
                    <a:pt x="f10" y="f5"/>
                    <a:pt x="f6" y="f13"/>
                    <a:pt x="f6" y="f12"/>
                  </a:cubicBezTo>
                  <a:lnTo>
                    <a:pt x="f6" y="f8"/>
                  </a:lnTo>
                  <a:close/>
                </a:path>
              </a:pathLst>
            </a:custGeom>
            <a:noFill/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26" tIns="45717" rIns="91426" bIns="45717" anchor="t" anchorCtr="0" compatLnSpc="1">
              <a:noAutofit/>
            </a:bodyPr>
            <a:lstStyle/>
            <a:p>
              <a:pPr defTabSz="91436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2050"/>
                </a:solidFill>
                <a:latin typeface="Segoe UI Semilight"/>
              </a:endParaRPr>
            </a:p>
          </p:txBody>
        </p:sp>
        <p:sp>
          <p:nvSpPr>
            <p:cNvPr id="120" name="Freeform 47">
              <a:extLst>
                <a:ext uri="{FF2B5EF4-FFF2-40B4-BE49-F238E27FC236}">
                  <a16:creationId xmlns:a16="http://schemas.microsoft.com/office/drawing/2014/main" id="{D9B4D7B1-F8F8-42CB-B1DA-952B0E88C6E7}"/>
                </a:ext>
              </a:extLst>
            </p:cNvPr>
            <p:cNvSpPr/>
            <p:nvPr/>
          </p:nvSpPr>
          <p:spPr>
            <a:xfrm>
              <a:off x="6560646" y="3631137"/>
              <a:ext cx="548640" cy="13094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23"/>
                <a:gd name="f7" fmla="val 49"/>
                <a:gd name="f8" fmla="val 46"/>
                <a:gd name="f9" fmla="val 48"/>
                <a:gd name="f10" fmla="val 216"/>
                <a:gd name="f11" fmla="val 208"/>
                <a:gd name="f12" fmla="val 15"/>
                <a:gd name="f13" fmla="val 7"/>
                <a:gd name="f14" fmla="val 3"/>
                <a:gd name="f15" fmla="val 1"/>
                <a:gd name="f16" fmla="+- 0 0 -90"/>
                <a:gd name="f17" fmla="*/ f3 1 223"/>
                <a:gd name="f18" fmla="*/ f4 1 49"/>
                <a:gd name="f19" fmla="val f5"/>
                <a:gd name="f20" fmla="val f6"/>
                <a:gd name="f21" fmla="val f7"/>
                <a:gd name="f22" fmla="*/ f16 f0 1"/>
                <a:gd name="f23" fmla="+- f21 0 f19"/>
                <a:gd name="f24" fmla="+- f20 0 f19"/>
                <a:gd name="f25" fmla="*/ f22 1 f2"/>
                <a:gd name="f26" fmla="*/ f24 1 223"/>
                <a:gd name="f27" fmla="*/ f23 1 49"/>
                <a:gd name="f28" fmla="*/ 223 f24 1"/>
                <a:gd name="f29" fmla="*/ 46 f23 1"/>
                <a:gd name="f30" fmla="*/ 208 f24 1"/>
                <a:gd name="f31" fmla="*/ 49 f23 1"/>
                <a:gd name="f32" fmla="*/ 15 f24 1"/>
                <a:gd name="f33" fmla="*/ 0 f24 1"/>
                <a:gd name="f34" fmla="*/ 3 f23 1"/>
                <a:gd name="f35" fmla="*/ 0 f23 1"/>
                <a:gd name="f36" fmla="+- f25 0 f1"/>
                <a:gd name="f37" fmla="*/ f28 1 223"/>
                <a:gd name="f38" fmla="*/ f29 1 49"/>
                <a:gd name="f39" fmla="*/ f30 1 223"/>
                <a:gd name="f40" fmla="*/ f31 1 49"/>
                <a:gd name="f41" fmla="*/ f32 1 223"/>
                <a:gd name="f42" fmla="*/ f33 1 223"/>
                <a:gd name="f43" fmla="*/ f34 1 49"/>
                <a:gd name="f44" fmla="*/ f35 1 49"/>
                <a:gd name="f45" fmla="*/ 0 1 f26"/>
                <a:gd name="f46" fmla="*/ f20 1 f26"/>
                <a:gd name="f47" fmla="*/ 0 1 f27"/>
                <a:gd name="f48" fmla="*/ f21 1 f27"/>
                <a:gd name="f49" fmla="*/ f37 1 f26"/>
                <a:gd name="f50" fmla="*/ f38 1 f27"/>
                <a:gd name="f51" fmla="*/ f39 1 f26"/>
                <a:gd name="f52" fmla="*/ f40 1 f27"/>
                <a:gd name="f53" fmla="*/ f41 1 f26"/>
                <a:gd name="f54" fmla="*/ f42 1 f26"/>
                <a:gd name="f55" fmla="*/ f43 1 f27"/>
                <a:gd name="f56" fmla="*/ f44 1 f27"/>
                <a:gd name="f57" fmla="*/ f45 f17 1"/>
                <a:gd name="f58" fmla="*/ f46 f17 1"/>
                <a:gd name="f59" fmla="*/ f48 f18 1"/>
                <a:gd name="f60" fmla="*/ f47 f18 1"/>
                <a:gd name="f61" fmla="*/ f49 f17 1"/>
                <a:gd name="f62" fmla="*/ f50 f18 1"/>
                <a:gd name="f63" fmla="*/ f51 f17 1"/>
                <a:gd name="f64" fmla="*/ f52 f18 1"/>
                <a:gd name="f65" fmla="*/ f53 f17 1"/>
                <a:gd name="f66" fmla="*/ f54 f17 1"/>
                <a:gd name="f67" fmla="*/ f55 f18 1"/>
                <a:gd name="f68" fmla="*/ f56 f1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6">
                  <a:pos x="f61" y="f62"/>
                </a:cxn>
                <a:cxn ang="f36">
                  <a:pos x="f63" y="f64"/>
                </a:cxn>
                <a:cxn ang="f36">
                  <a:pos x="f65" y="f64"/>
                </a:cxn>
                <a:cxn ang="f36">
                  <a:pos x="f66" y="f62"/>
                </a:cxn>
                <a:cxn ang="f36">
                  <a:pos x="f66" y="f67"/>
                </a:cxn>
                <a:cxn ang="f36">
                  <a:pos x="f65" y="f68"/>
                </a:cxn>
                <a:cxn ang="f36">
                  <a:pos x="f63" y="f68"/>
                </a:cxn>
                <a:cxn ang="f36">
                  <a:pos x="f61" y="f67"/>
                </a:cxn>
                <a:cxn ang="f36">
                  <a:pos x="f61" y="f62"/>
                </a:cxn>
              </a:cxnLst>
              <a:rect l="f57" t="f60" r="f58" b="f59"/>
              <a:pathLst>
                <a:path w="223" h="49">
                  <a:moveTo>
                    <a:pt x="f6" y="f8"/>
                  </a:moveTo>
                  <a:cubicBezTo>
                    <a:pt x="f6" y="f9"/>
                    <a:pt x="f10" y="f7"/>
                    <a:pt x="f11" y="f7"/>
                  </a:cubicBezTo>
                  <a:cubicBezTo>
                    <a:pt x="f12" y="f7"/>
                    <a:pt x="f12" y="f7"/>
                    <a:pt x="f12" y="f7"/>
                  </a:cubicBezTo>
                  <a:cubicBezTo>
                    <a:pt x="f13" y="f7"/>
                    <a:pt x="f5" y="f9"/>
                    <a:pt x="f5" y="f8"/>
                  </a:cubicBezTo>
                  <a:cubicBezTo>
                    <a:pt x="f5" y="f14"/>
                    <a:pt x="f5" y="f14"/>
                    <a:pt x="f5" y="f14"/>
                  </a:cubicBezTo>
                  <a:cubicBezTo>
                    <a:pt x="f5" y="f15"/>
                    <a:pt x="f13" y="f5"/>
                    <a:pt x="f12" y="f5"/>
                  </a:cubicBezTo>
                  <a:cubicBezTo>
                    <a:pt x="f11" y="f5"/>
                    <a:pt x="f11" y="f5"/>
                    <a:pt x="f11" y="f5"/>
                  </a:cubicBezTo>
                  <a:cubicBezTo>
                    <a:pt x="f10" y="f5"/>
                    <a:pt x="f6" y="f15"/>
                    <a:pt x="f6" y="f14"/>
                  </a:cubicBezTo>
                  <a:lnTo>
                    <a:pt x="f6" y="f8"/>
                  </a:lnTo>
                  <a:close/>
                </a:path>
              </a:pathLst>
            </a:custGeom>
            <a:noFill/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26" tIns="45717" rIns="91426" bIns="45717" anchor="t" anchorCtr="0" compatLnSpc="1">
              <a:noAutofit/>
            </a:bodyPr>
            <a:lstStyle/>
            <a:p>
              <a:pPr defTabSz="91436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>
                <a:solidFill>
                  <a:srgbClr val="002050"/>
                </a:solidFill>
                <a:latin typeface="Segoe UI Semilight"/>
              </a:endParaRPr>
            </a:p>
          </p:txBody>
        </p:sp>
      </p:grpSp>
      <p:grpSp>
        <p:nvGrpSpPr>
          <p:cNvPr id="121" name="Group 252">
            <a:extLst>
              <a:ext uri="{FF2B5EF4-FFF2-40B4-BE49-F238E27FC236}">
                <a16:creationId xmlns:a16="http://schemas.microsoft.com/office/drawing/2014/main" id="{62A356CA-3932-4E58-93BD-E418945125B0}"/>
              </a:ext>
            </a:extLst>
          </p:cNvPr>
          <p:cNvGrpSpPr/>
          <p:nvPr/>
        </p:nvGrpSpPr>
        <p:grpSpPr>
          <a:xfrm>
            <a:off x="5880801" y="2973666"/>
            <a:ext cx="896425" cy="896425"/>
            <a:chOff x="3910843" y="3032799"/>
            <a:chExt cx="914400" cy="914400"/>
          </a:xfrm>
        </p:grpSpPr>
        <p:sp>
          <p:nvSpPr>
            <p:cNvPr id="122" name="Oval 253">
              <a:extLst>
                <a:ext uri="{FF2B5EF4-FFF2-40B4-BE49-F238E27FC236}">
                  <a16:creationId xmlns:a16="http://schemas.microsoft.com/office/drawing/2014/main" id="{B99EE48A-4FF8-47F1-A4B4-85A17C080B7C}"/>
                </a:ext>
              </a:extLst>
            </p:cNvPr>
            <p:cNvSpPr/>
            <p:nvPr/>
          </p:nvSpPr>
          <p:spPr>
            <a:xfrm>
              <a:off x="3910843" y="3032799"/>
              <a:ext cx="914400" cy="9144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0078D7"/>
            </a:solidFill>
            <a:ln cap="flat">
              <a:noFill/>
              <a:prstDash val="solid"/>
            </a:ln>
          </p:spPr>
          <p:txBody>
            <a:bodyPr vert="horz" wrap="square" lIns="175762" tIns="140604" rIns="175762" bIns="140604" anchor="t" anchorCtr="1" compatLnSpc="1">
              <a:noAutofit/>
            </a:bodyPr>
            <a:lstStyle/>
            <a:p>
              <a:pPr algn="ctr" defTabSz="896090">
                <a:lnSpc>
                  <a:spcPct val="90000"/>
                </a:lnSpc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5294">
                <a:solidFill>
                  <a:srgbClr val="000000"/>
                </a:solidFill>
                <a:latin typeface="Segoe UI Semilight"/>
                <a:ea typeface="Segoe UI" pitchFamily="34"/>
                <a:cs typeface="Segoe UI" pitchFamily="34"/>
              </a:endParaRPr>
            </a:p>
          </p:txBody>
        </p:sp>
        <p:grpSp>
          <p:nvGrpSpPr>
            <p:cNvPr id="123" name="Group 254">
              <a:extLst>
                <a:ext uri="{FF2B5EF4-FFF2-40B4-BE49-F238E27FC236}">
                  <a16:creationId xmlns:a16="http://schemas.microsoft.com/office/drawing/2014/main" id="{C1B1646F-CCB1-4773-B053-D90719AC663C}"/>
                </a:ext>
              </a:extLst>
            </p:cNvPr>
            <p:cNvGrpSpPr/>
            <p:nvPr/>
          </p:nvGrpSpPr>
          <p:grpSpPr>
            <a:xfrm>
              <a:off x="4105619" y="3283162"/>
              <a:ext cx="509247" cy="417908"/>
              <a:chOff x="4105619" y="3283162"/>
              <a:chExt cx="509247" cy="417908"/>
            </a:xfrm>
          </p:grpSpPr>
          <p:sp>
            <p:nvSpPr>
              <p:cNvPr id="124" name="Oval 5">
                <a:extLst>
                  <a:ext uri="{FF2B5EF4-FFF2-40B4-BE49-F238E27FC236}">
                    <a16:creationId xmlns:a16="http://schemas.microsoft.com/office/drawing/2014/main" id="{7E64775C-C621-4CDD-90AD-4157C66F5A9A}"/>
                  </a:ext>
                </a:extLst>
              </p:cNvPr>
              <p:cNvSpPr/>
              <p:nvPr/>
            </p:nvSpPr>
            <p:spPr>
              <a:xfrm>
                <a:off x="4123029" y="3283162"/>
                <a:ext cx="134928" cy="133648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89642" tIns="44821" rIns="89642" bIns="44821" anchor="t" anchorCtr="1" compatLnSpc="1">
                <a:noAutofit/>
              </a:bodyPr>
              <a:lstStyle/>
              <a:p>
                <a:pPr algn="ctr"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25" name="Oval 6">
                <a:extLst>
                  <a:ext uri="{FF2B5EF4-FFF2-40B4-BE49-F238E27FC236}">
                    <a16:creationId xmlns:a16="http://schemas.microsoft.com/office/drawing/2014/main" id="{0ABFB1DD-BD68-4612-8C6F-D65305068E66}"/>
                  </a:ext>
                </a:extLst>
              </p:cNvPr>
              <p:cNvSpPr/>
              <p:nvPr/>
            </p:nvSpPr>
            <p:spPr>
              <a:xfrm>
                <a:off x="4462528" y="3283162"/>
                <a:ext cx="134928" cy="133648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89642" tIns="44821" rIns="89642" bIns="44821" anchor="t" anchorCtr="1" compatLnSpc="1">
                <a:noAutofit/>
              </a:bodyPr>
              <a:lstStyle/>
              <a:p>
                <a:pPr algn="ctr"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26" name="Freeform 7">
                <a:extLst>
                  <a:ext uri="{FF2B5EF4-FFF2-40B4-BE49-F238E27FC236}">
                    <a16:creationId xmlns:a16="http://schemas.microsoft.com/office/drawing/2014/main" id="{38E3F9C1-0160-4D12-A5C2-627EDF32D768}"/>
                  </a:ext>
                </a:extLst>
              </p:cNvPr>
              <p:cNvSpPr/>
              <p:nvPr/>
            </p:nvSpPr>
            <p:spPr>
              <a:xfrm>
                <a:off x="4105619" y="3416801"/>
                <a:ext cx="169749" cy="8273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0"/>
                  <a:gd name="f7" fmla="val 20"/>
                  <a:gd name="f8" fmla="val 9"/>
                  <a:gd name="f9" fmla="val 31"/>
                  <a:gd name="f10" fmla="+- 0 0 -90"/>
                  <a:gd name="f11" fmla="*/ f3 1 40"/>
                  <a:gd name="f12" fmla="*/ f4 1 20"/>
                  <a:gd name="f13" fmla="val f5"/>
                  <a:gd name="f14" fmla="val f6"/>
                  <a:gd name="f15" fmla="val f7"/>
                  <a:gd name="f16" fmla="*/ f10 f0 1"/>
                  <a:gd name="f17" fmla="+- f15 0 f13"/>
                  <a:gd name="f18" fmla="+- f14 0 f13"/>
                  <a:gd name="f19" fmla="*/ f16 1 f2"/>
                  <a:gd name="f20" fmla="*/ f18 1 40"/>
                  <a:gd name="f21" fmla="*/ f17 1 20"/>
                  <a:gd name="f22" fmla="*/ 40 f18 1"/>
                  <a:gd name="f23" fmla="*/ 20 f17 1"/>
                  <a:gd name="f24" fmla="*/ 20 f18 1"/>
                  <a:gd name="f25" fmla="*/ 0 f17 1"/>
                  <a:gd name="f26" fmla="*/ 0 f18 1"/>
                  <a:gd name="f27" fmla="+- f19 0 f1"/>
                  <a:gd name="f28" fmla="*/ f22 1 40"/>
                  <a:gd name="f29" fmla="*/ f23 1 20"/>
                  <a:gd name="f30" fmla="*/ f24 1 40"/>
                  <a:gd name="f31" fmla="*/ f25 1 20"/>
                  <a:gd name="f32" fmla="*/ f26 1 40"/>
                  <a:gd name="f33" fmla="*/ 0 1 f20"/>
                  <a:gd name="f34" fmla="*/ f14 1 f20"/>
                  <a:gd name="f35" fmla="*/ 0 1 f21"/>
                  <a:gd name="f36" fmla="*/ f15 1 f21"/>
                  <a:gd name="f37" fmla="*/ f28 1 f20"/>
                  <a:gd name="f38" fmla="*/ f29 1 f21"/>
                  <a:gd name="f39" fmla="*/ f30 1 f20"/>
                  <a:gd name="f40" fmla="*/ f31 1 f21"/>
                  <a:gd name="f41" fmla="*/ f32 1 f20"/>
                  <a:gd name="f42" fmla="*/ f33 f11 1"/>
                  <a:gd name="f43" fmla="*/ f34 f11 1"/>
                  <a:gd name="f44" fmla="*/ f36 f12 1"/>
                  <a:gd name="f45" fmla="*/ f35 f12 1"/>
                  <a:gd name="f46" fmla="*/ f37 f11 1"/>
                  <a:gd name="f47" fmla="*/ f38 f12 1"/>
                  <a:gd name="f48" fmla="*/ f39 f11 1"/>
                  <a:gd name="f49" fmla="*/ f40 f12 1"/>
                  <a:gd name="f50" fmla="*/ f4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7">
                    <a:pos x="f46" y="f47"/>
                  </a:cxn>
                  <a:cxn ang="f27">
                    <a:pos x="f48" y="f49"/>
                  </a:cxn>
                  <a:cxn ang="f27">
                    <a:pos x="f50" y="f47"/>
                  </a:cxn>
                </a:cxnLst>
                <a:rect l="f42" t="f45" r="f43" b="f44"/>
                <a:pathLst>
                  <a:path w="40" h="20">
                    <a:moveTo>
                      <a:pt x="f6" y="f7"/>
                    </a:moveTo>
                    <a:cubicBezTo>
                      <a:pt x="f6" y="f8"/>
                      <a:pt x="f9" y="f5"/>
                      <a:pt x="f7" y="f5"/>
                    </a:cubicBezTo>
                    <a:cubicBezTo>
                      <a:pt x="f8" y="f5"/>
                      <a:pt x="f5" y="f8"/>
                      <a:pt x="f5" y="f7"/>
                    </a:cubicBez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89642" tIns="44821" rIns="89642" bIns="44821" anchor="t" anchorCtr="1" compatLnSpc="1">
                <a:noAutofit/>
              </a:bodyPr>
              <a:lstStyle/>
              <a:p>
                <a:pPr algn="ctr"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27" name="Oval 8">
                <a:extLst>
                  <a:ext uri="{FF2B5EF4-FFF2-40B4-BE49-F238E27FC236}">
                    <a16:creationId xmlns:a16="http://schemas.microsoft.com/office/drawing/2014/main" id="{920148B5-3C70-4019-869D-C8946924465E}"/>
                  </a:ext>
                </a:extLst>
              </p:cNvPr>
              <p:cNvSpPr/>
              <p:nvPr/>
            </p:nvSpPr>
            <p:spPr>
              <a:xfrm>
                <a:off x="4275368" y="3416801"/>
                <a:ext cx="169749" cy="167591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89642" tIns="44821" rIns="89642" bIns="44821" anchor="t" anchorCtr="1" compatLnSpc="1">
                <a:noAutofit/>
              </a:bodyPr>
              <a:lstStyle/>
              <a:p>
                <a:pPr algn="ctr"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28" name="Freeform 9">
                <a:extLst>
                  <a:ext uri="{FF2B5EF4-FFF2-40B4-BE49-F238E27FC236}">
                    <a16:creationId xmlns:a16="http://schemas.microsoft.com/office/drawing/2014/main" id="{31416935-3BCB-4980-B90E-C62004A7FAE2}"/>
                  </a:ext>
                </a:extLst>
              </p:cNvPr>
              <p:cNvSpPr/>
              <p:nvPr/>
            </p:nvSpPr>
            <p:spPr>
              <a:xfrm>
                <a:off x="4240548" y="3584393"/>
                <a:ext cx="239389" cy="11667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56"/>
                  <a:gd name="f7" fmla="val 28"/>
                  <a:gd name="f8" fmla="val 13"/>
                  <a:gd name="f9" fmla="val 44"/>
                  <a:gd name="f10" fmla="val 12"/>
                  <a:gd name="f11" fmla="+- 0 0 -90"/>
                  <a:gd name="f12" fmla="*/ f3 1 56"/>
                  <a:gd name="f13" fmla="*/ f4 1 28"/>
                  <a:gd name="f14" fmla="val f5"/>
                  <a:gd name="f15" fmla="val f6"/>
                  <a:gd name="f16" fmla="val f7"/>
                  <a:gd name="f17" fmla="*/ f11 f0 1"/>
                  <a:gd name="f18" fmla="+- f16 0 f14"/>
                  <a:gd name="f19" fmla="+- f15 0 f14"/>
                  <a:gd name="f20" fmla="*/ f17 1 f2"/>
                  <a:gd name="f21" fmla="*/ f19 1 56"/>
                  <a:gd name="f22" fmla="*/ f18 1 28"/>
                  <a:gd name="f23" fmla="*/ 56 f19 1"/>
                  <a:gd name="f24" fmla="*/ 28 f18 1"/>
                  <a:gd name="f25" fmla="*/ 28 f19 1"/>
                  <a:gd name="f26" fmla="*/ 0 f18 1"/>
                  <a:gd name="f27" fmla="*/ 0 f19 1"/>
                  <a:gd name="f28" fmla="+- f20 0 f1"/>
                  <a:gd name="f29" fmla="*/ f23 1 56"/>
                  <a:gd name="f30" fmla="*/ f24 1 28"/>
                  <a:gd name="f31" fmla="*/ f25 1 56"/>
                  <a:gd name="f32" fmla="*/ f26 1 28"/>
                  <a:gd name="f33" fmla="*/ f27 1 56"/>
                  <a:gd name="f34" fmla="*/ 0 1 f21"/>
                  <a:gd name="f35" fmla="*/ f15 1 f21"/>
                  <a:gd name="f36" fmla="*/ 0 1 f22"/>
                  <a:gd name="f37" fmla="*/ f16 1 f22"/>
                  <a:gd name="f38" fmla="*/ f29 1 f21"/>
                  <a:gd name="f39" fmla="*/ f30 1 f22"/>
                  <a:gd name="f40" fmla="*/ f31 1 f21"/>
                  <a:gd name="f41" fmla="*/ f32 1 f22"/>
                  <a:gd name="f42" fmla="*/ f33 1 f21"/>
                  <a:gd name="f43" fmla="*/ f34 f12 1"/>
                  <a:gd name="f44" fmla="*/ f35 f12 1"/>
                  <a:gd name="f45" fmla="*/ f37 f13 1"/>
                  <a:gd name="f46" fmla="*/ f36 f13 1"/>
                  <a:gd name="f47" fmla="*/ f38 f12 1"/>
                  <a:gd name="f48" fmla="*/ f39 f13 1"/>
                  <a:gd name="f49" fmla="*/ f40 f12 1"/>
                  <a:gd name="f50" fmla="*/ f41 f13 1"/>
                  <a:gd name="f51" fmla="*/ f42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47" y="f48"/>
                  </a:cxn>
                  <a:cxn ang="f28">
                    <a:pos x="f49" y="f50"/>
                  </a:cxn>
                  <a:cxn ang="f28">
                    <a:pos x="f51" y="f48"/>
                  </a:cxn>
                </a:cxnLst>
                <a:rect l="f43" t="f46" r="f44" b="f45"/>
                <a:pathLst>
                  <a:path w="56" h="28">
                    <a:moveTo>
                      <a:pt x="f6" y="f7"/>
                    </a:moveTo>
                    <a:cubicBezTo>
                      <a:pt x="f6" y="f8"/>
                      <a:pt x="f9" y="f5"/>
                      <a:pt x="f7" y="f5"/>
                    </a:cubicBezTo>
                    <a:cubicBezTo>
                      <a:pt x="f10" y="f5"/>
                      <a:pt x="f5" y="f8"/>
                      <a:pt x="f5" y="f7"/>
                    </a:cubicBez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89642" tIns="44821" rIns="89642" bIns="44821" anchor="t" anchorCtr="1" compatLnSpc="1">
                <a:noAutofit/>
              </a:bodyPr>
              <a:lstStyle/>
              <a:p>
                <a:pPr algn="ctr"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29" name="Freeform 10">
                <a:extLst>
                  <a:ext uri="{FF2B5EF4-FFF2-40B4-BE49-F238E27FC236}">
                    <a16:creationId xmlns:a16="http://schemas.microsoft.com/office/drawing/2014/main" id="{16FA37FD-9C2A-4BB3-A4F1-35280DF570B4}"/>
                  </a:ext>
                </a:extLst>
              </p:cNvPr>
              <p:cNvSpPr/>
              <p:nvPr/>
            </p:nvSpPr>
            <p:spPr>
              <a:xfrm>
                <a:off x="4445117" y="3416801"/>
                <a:ext cx="169749" cy="8273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0"/>
                  <a:gd name="f7" fmla="val 20"/>
                  <a:gd name="f8" fmla="val 9"/>
                  <a:gd name="f9" fmla="val 31"/>
                  <a:gd name="f10" fmla="+- 0 0 -90"/>
                  <a:gd name="f11" fmla="*/ f3 1 40"/>
                  <a:gd name="f12" fmla="*/ f4 1 20"/>
                  <a:gd name="f13" fmla="val f5"/>
                  <a:gd name="f14" fmla="val f6"/>
                  <a:gd name="f15" fmla="val f7"/>
                  <a:gd name="f16" fmla="*/ f10 f0 1"/>
                  <a:gd name="f17" fmla="+- f15 0 f13"/>
                  <a:gd name="f18" fmla="+- f14 0 f13"/>
                  <a:gd name="f19" fmla="*/ f16 1 f2"/>
                  <a:gd name="f20" fmla="*/ f18 1 40"/>
                  <a:gd name="f21" fmla="*/ f17 1 20"/>
                  <a:gd name="f22" fmla="*/ 40 f18 1"/>
                  <a:gd name="f23" fmla="*/ 20 f17 1"/>
                  <a:gd name="f24" fmla="*/ 20 f18 1"/>
                  <a:gd name="f25" fmla="*/ 0 f17 1"/>
                  <a:gd name="f26" fmla="*/ 0 f18 1"/>
                  <a:gd name="f27" fmla="+- f19 0 f1"/>
                  <a:gd name="f28" fmla="*/ f22 1 40"/>
                  <a:gd name="f29" fmla="*/ f23 1 20"/>
                  <a:gd name="f30" fmla="*/ f24 1 40"/>
                  <a:gd name="f31" fmla="*/ f25 1 20"/>
                  <a:gd name="f32" fmla="*/ f26 1 40"/>
                  <a:gd name="f33" fmla="*/ 0 1 f20"/>
                  <a:gd name="f34" fmla="*/ f14 1 f20"/>
                  <a:gd name="f35" fmla="*/ 0 1 f21"/>
                  <a:gd name="f36" fmla="*/ f15 1 f21"/>
                  <a:gd name="f37" fmla="*/ f28 1 f20"/>
                  <a:gd name="f38" fmla="*/ f29 1 f21"/>
                  <a:gd name="f39" fmla="*/ f30 1 f20"/>
                  <a:gd name="f40" fmla="*/ f31 1 f21"/>
                  <a:gd name="f41" fmla="*/ f32 1 f20"/>
                  <a:gd name="f42" fmla="*/ f33 f11 1"/>
                  <a:gd name="f43" fmla="*/ f34 f11 1"/>
                  <a:gd name="f44" fmla="*/ f36 f12 1"/>
                  <a:gd name="f45" fmla="*/ f35 f12 1"/>
                  <a:gd name="f46" fmla="*/ f37 f11 1"/>
                  <a:gd name="f47" fmla="*/ f38 f12 1"/>
                  <a:gd name="f48" fmla="*/ f39 f11 1"/>
                  <a:gd name="f49" fmla="*/ f40 f12 1"/>
                  <a:gd name="f50" fmla="*/ f4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7">
                    <a:pos x="f46" y="f47"/>
                  </a:cxn>
                  <a:cxn ang="f27">
                    <a:pos x="f48" y="f49"/>
                  </a:cxn>
                  <a:cxn ang="f27">
                    <a:pos x="f50" y="f47"/>
                  </a:cxn>
                </a:cxnLst>
                <a:rect l="f42" t="f45" r="f43" b="f44"/>
                <a:pathLst>
                  <a:path w="40" h="20">
                    <a:moveTo>
                      <a:pt x="f6" y="f7"/>
                    </a:moveTo>
                    <a:cubicBezTo>
                      <a:pt x="f6" y="f8"/>
                      <a:pt x="f9" y="f5"/>
                      <a:pt x="f7" y="f5"/>
                    </a:cubicBezTo>
                    <a:cubicBezTo>
                      <a:pt x="f8" y="f5"/>
                      <a:pt x="f5" y="f8"/>
                      <a:pt x="f5" y="f7"/>
                    </a:cubicBez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89642" tIns="44821" rIns="89642" bIns="44821" anchor="t" anchorCtr="1" compatLnSpc="1">
                <a:noAutofit/>
              </a:bodyPr>
              <a:lstStyle/>
              <a:p>
                <a:pPr algn="ctr"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765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30" name="Group 235">
            <a:extLst>
              <a:ext uri="{FF2B5EF4-FFF2-40B4-BE49-F238E27FC236}">
                <a16:creationId xmlns:a16="http://schemas.microsoft.com/office/drawing/2014/main" id="{4C77DE59-94E3-46E6-8A8C-9C0B31430FC5}"/>
              </a:ext>
            </a:extLst>
          </p:cNvPr>
          <p:cNvGrpSpPr/>
          <p:nvPr/>
        </p:nvGrpSpPr>
        <p:grpSpPr>
          <a:xfrm>
            <a:off x="9508443" y="2975334"/>
            <a:ext cx="896425" cy="896425"/>
            <a:chOff x="7611227" y="3034500"/>
            <a:chExt cx="914400" cy="914400"/>
          </a:xfrm>
        </p:grpSpPr>
        <p:sp>
          <p:nvSpPr>
            <p:cNvPr id="131" name="Oval 236">
              <a:extLst>
                <a:ext uri="{FF2B5EF4-FFF2-40B4-BE49-F238E27FC236}">
                  <a16:creationId xmlns:a16="http://schemas.microsoft.com/office/drawing/2014/main" id="{77616650-C2CB-46AC-83A4-B189FCF31B6C}"/>
                </a:ext>
              </a:extLst>
            </p:cNvPr>
            <p:cNvSpPr/>
            <p:nvPr/>
          </p:nvSpPr>
          <p:spPr>
            <a:xfrm>
              <a:off x="7611227" y="3034500"/>
              <a:ext cx="914400" cy="9144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0078D7"/>
            </a:solidFill>
            <a:ln cap="flat">
              <a:noFill/>
              <a:prstDash val="solid"/>
            </a:ln>
          </p:spPr>
          <p:txBody>
            <a:bodyPr vert="horz" wrap="square" lIns="179285" tIns="143428" rIns="179285" bIns="143428" anchor="t" anchorCtr="1" compatLnSpc="1">
              <a:noAutofit/>
            </a:bodyPr>
            <a:lstStyle/>
            <a:p>
              <a:pPr algn="ctr" defTabSz="914098">
                <a:lnSpc>
                  <a:spcPct val="90000"/>
                </a:lnSpc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353">
                <a:solidFill>
                  <a:srgbClr val="000000"/>
                </a:solidFill>
                <a:latin typeface="Segoe UI Semilight"/>
                <a:ea typeface="Segoe UI" pitchFamily="34"/>
                <a:cs typeface="Segoe UI" pitchFamily="34"/>
              </a:endParaRPr>
            </a:p>
          </p:txBody>
        </p:sp>
        <p:grpSp>
          <p:nvGrpSpPr>
            <p:cNvPr id="132" name="Group 237">
              <a:extLst>
                <a:ext uri="{FF2B5EF4-FFF2-40B4-BE49-F238E27FC236}">
                  <a16:creationId xmlns:a16="http://schemas.microsoft.com/office/drawing/2014/main" id="{F109B5A0-C6E3-4B33-86EF-A057E5B355A8}"/>
                </a:ext>
              </a:extLst>
            </p:cNvPr>
            <p:cNvGrpSpPr/>
            <p:nvPr/>
          </p:nvGrpSpPr>
          <p:grpSpPr>
            <a:xfrm>
              <a:off x="7839827" y="3188869"/>
              <a:ext cx="457200" cy="605661"/>
              <a:chOff x="7839827" y="3188869"/>
              <a:chExt cx="457200" cy="605661"/>
            </a:xfrm>
          </p:grpSpPr>
          <p:sp>
            <p:nvSpPr>
              <p:cNvPr id="175" name="Freeform 29">
                <a:extLst>
                  <a:ext uri="{FF2B5EF4-FFF2-40B4-BE49-F238E27FC236}">
                    <a16:creationId xmlns:a16="http://schemas.microsoft.com/office/drawing/2014/main" id="{61221DE7-A272-415C-BF54-7E4A4754E0C3}"/>
                  </a:ext>
                </a:extLst>
              </p:cNvPr>
              <p:cNvSpPr/>
              <p:nvPr/>
            </p:nvSpPr>
            <p:spPr>
              <a:xfrm>
                <a:off x="7839827" y="3188869"/>
                <a:ext cx="457200" cy="60566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72"/>
                  <a:gd name="f7" fmla="val 228"/>
                  <a:gd name="f8" fmla="val 13"/>
                  <a:gd name="f9" fmla="val 6"/>
                  <a:gd name="f10" fmla="val 5"/>
                  <a:gd name="f11" fmla="val 12"/>
                  <a:gd name="f12" fmla="val 216"/>
                  <a:gd name="f13" fmla="val 223"/>
                  <a:gd name="f14" fmla="val 159"/>
                  <a:gd name="f15" fmla="val 166"/>
                  <a:gd name="f16" fmla="val 59"/>
                  <a:gd name="f17" fmla="val 110"/>
                  <a:gd name="f18" fmla="+- 0 0 -90"/>
                  <a:gd name="f19" fmla="*/ f3 1 172"/>
                  <a:gd name="f20" fmla="*/ f4 1 228"/>
                  <a:gd name="f21" fmla="val f5"/>
                  <a:gd name="f22" fmla="val f6"/>
                  <a:gd name="f23" fmla="val f7"/>
                  <a:gd name="f24" fmla="*/ f18 f0 1"/>
                  <a:gd name="f25" fmla="+- f23 0 f21"/>
                  <a:gd name="f26" fmla="+- f22 0 f21"/>
                  <a:gd name="f27" fmla="*/ f24 1 f2"/>
                  <a:gd name="f28" fmla="*/ f26 1 172"/>
                  <a:gd name="f29" fmla="*/ f25 1 228"/>
                  <a:gd name="f30" fmla="*/ 13 f26 1"/>
                  <a:gd name="f31" fmla="*/ 0 f25 1"/>
                  <a:gd name="f32" fmla="*/ 0 f26 1"/>
                  <a:gd name="f33" fmla="*/ 12 f25 1"/>
                  <a:gd name="f34" fmla="*/ 216 f25 1"/>
                  <a:gd name="f35" fmla="*/ 228 f25 1"/>
                  <a:gd name="f36" fmla="*/ 159 f26 1"/>
                  <a:gd name="f37" fmla="*/ 172 f26 1"/>
                  <a:gd name="f38" fmla="*/ 59 f25 1"/>
                  <a:gd name="f39" fmla="*/ 110 f26 1"/>
                  <a:gd name="f40" fmla="+- f27 0 f1"/>
                  <a:gd name="f41" fmla="*/ f30 1 172"/>
                  <a:gd name="f42" fmla="*/ f31 1 228"/>
                  <a:gd name="f43" fmla="*/ f32 1 172"/>
                  <a:gd name="f44" fmla="*/ f33 1 228"/>
                  <a:gd name="f45" fmla="*/ f34 1 228"/>
                  <a:gd name="f46" fmla="*/ f35 1 228"/>
                  <a:gd name="f47" fmla="*/ f36 1 172"/>
                  <a:gd name="f48" fmla="*/ f37 1 172"/>
                  <a:gd name="f49" fmla="*/ f38 1 228"/>
                  <a:gd name="f50" fmla="*/ f39 1 172"/>
                  <a:gd name="f51" fmla="*/ 0 1 f28"/>
                  <a:gd name="f52" fmla="*/ f22 1 f28"/>
                  <a:gd name="f53" fmla="*/ 0 1 f29"/>
                  <a:gd name="f54" fmla="*/ f23 1 f29"/>
                  <a:gd name="f55" fmla="*/ f41 1 f28"/>
                  <a:gd name="f56" fmla="*/ f42 1 f29"/>
                  <a:gd name="f57" fmla="*/ f43 1 f28"/>
                  <a:gd name="f58" fmla="*/ f44 1 f29"/>
                  <a:gd name="f59" fmla="*/ f45 1 f29"/>
                  <a:gd name="f60" fmla="*/ f46 1 f29"/>
                  <a:gd name="f61" fmla="*/ f47 1 f28"/>
                  <a:gd name="f62" fmla="*/ f48 1 f28"/>
                  <a:gd name="f63" fmla="*/ f49 1 f29"/>
                  <a:gd name="f64" fmla="*/ f50 1 f28"/>
                  <a:gd name="f65" fmla="*/ f51 f19 1"/>
                  <a:gd name="f66" fmla="*/ f52 f19 1"/>
                  <a:gd name="f67" fmla="*/ f54 f20 1"/>
                  <a:gd name="f68" fmla="*/ f53 f20 1"/>
                  <a:gd name="f69" fmla="*/ f55 f19 1"/>
                  <a:gd name="f70" fmla="*/ f56 f20 1"/>
                  <a:gd name="f71" fmla="*/ f57 f19 1"/>
                  <a:gd name="f72" fmla="*/ f58 f20 1"/>
                  <a:gd name="f73" fmla="*/ f59 f20 1"/>
                  <a:gd name="f74" fmla="*/ f60 f20 1"/>
                  <a:gd name="f75" fmla="*/ f61 f19 1"/>
                  <a:gd name="f76" fmla="*/ f62 f19 1"/>
                  <a:gd name="f77" fmla="*/ f63 f20 1"/>
                  <a:gd name="f78" fmla="*/ f64 f1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0">
                    <a:pos x="f69" y="f70"/>
                  </a:cxn>
                  <a:cxn ang="f40">
                    <a:pos x="f71" y="f72"/>
                  </a:cxn>
                  <a:cxn ang="f40">
                    <a:pos x="f71" y="f73"/>
                  </a:cxn>
                  <a:cxn ang="f40">
                    <a:pos x="f69" y="f74"/>
                  </a:cxn>
                  <a:cxn ang="f40">
                    <a:pos x="f75" y="f74"/>
                  </a:cxn>
                  <a:cxn ang="f40">
                    <a:pos x="f76" y="f73"/>
                  </a:cxn>
                  <a:cxn ang="f40">
                    <a:pos x="f76" y="f77"/>
                  </a:cxn>
                  <a:cxn ang="f40">
                    <a:pos x="f78" y="f70"/>
                  </a:cxn>
                  <a:cxn ang="f40">
                    <a:pos x="f69" y="f70"/>
                  </a:cxn>
                </a:cxnLst>
                <a:rect l="f65" t="f68" r="f66" b="f67"/>
                <a:pathLst>
                  <a:path w="172" h="228">
                    <a:moveTo>
                      <a:pt x="f8" y="f5"/>
                    </a:moveTo>
                    <a:cubicBezTo>
                      <a:pt x="f9" y="f5"/>
                      <a:pt x="f5" y="f10"/>
                      <a:pt x="f5" y="f11"/>
                    </a:cubicBezTo>
                    <a:cubicBezTo>
                      <a:pt x="f5" y="f12"/>
                      <a:pt x="f5" y="f12"/>
                      <a:pt x="f5" y="f12"/>
                    </a:cubicBezTo>
                    <a:cubicBezTo>
                      <a:pt x="f5" y="f13"/>
                      <a:pt x="f9" y="f7"/>
                      <a:pt x="f8" y="f7"/>
                    </a:cubicBezTo>
                    <a:cubicBezTo>
                      <a:pt x="f14" y="f7"/>
                      <a:pt x="f14" y="f7"/>
                      <a:pt x="f14" y="f7"/>
                    </a:cubicBezTo>
                    <a:cubicBezTo>
                      <a:pt x="f15" y="f7"/>
                      <a:pt x="f6" y="f13"/>
                      <a:pt x="f6" y="f12"/>
                    </a:cubicBezTo>
                    <a:cubicBezTo>
                      <a:pt x="f6" y="f16"/>
                      <a:pt x="f6" y="f16"/>
                      <a:pt x="f6" y="f16"/>
                    </a:cubicBezTo>
                    <a:cubicBezTo>
                      <a:pt x="f17" y="f5"/>
                      <a:pt x="f17" y="f5"/>
                      <a:pt x="f17" y="f5"/>
                    </a:cubicBezTo>
                    <a:lnTo>
                      <a:pt x="f8" y="f5"/>
                    </a:lnTo>
                    <a:close/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" name="Freeform 30">
                <a:extLst>
                  <a:ext uri="{FF2B5EF4-FFF2-40B4-BE49-F238E27FC236}">
                    <a16:creationId xmlns:a16="http://schemas.microsoft.com/office/drawing/2014/main" id="{9116DE67-F034-4B6A-9E0A-405E0BBC2A70}"/>
                  </a:ext>
                </a:extLst>
              </p:cNvPr>
              <p:cNvSpPr/>
              <p:nvPr/>
            </p:nvSpPr>
            <p:spPr>
              <a:xfrm>
                <a:off x="8132792" y="3188869"/>
                <a:ext cx="156472" cy="15475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59"/>
                  <a:gd name="f7" fmla="val 58"/>
                  <a:gd name="f8" fmla="val 13"/>
                  <a:gd name="f9" fmla="val 6"/>
                  <a:gd name="f10" fmla="val 52"/>
                  <a:gd name="f11" fmla="val 45"/>
                  <a:gd name="f12" fmla="+- 0 0 -90"/>
                  <a:gd name="f13" fmla="*/ f3 1 59"/>
                  <a:gd name="f14" fmla="*/ f4 1 58"/>
                  <a:gd name="f15" fmla="val f5"/>
                  <a:gd name="f16" fmla="val f6"/>
                  <a:gd name="f17" fmla="val f7"/>
                  <a:gd name="f18" fmla="*/ f12 f0 1"/>
                  <a:gd name="f19" fmla="+- f17 0 f15"/>
                  <a:gd name="f20" fmla="+- f16 0 f15"/>
                  <a:gd name="f21" fmla="*/ f18 1 f2"/>
                  <a:gd name="f22" fmla="*/ f20 1 59"/>
                  <a:gd name="f23" fmla="*/ f19 1 58"/>
                  <a:gd name="f24" fmla="*/ 59 f20 1"/>
                  <a:gd name="f25" fmla="*/ 58 f19 1"/>
                  <a:gd name="f26" fmla="*/ 13 f20 1"/>
                  <a:gd name="f27" fmla="*/ 0 f20 1"/>
                  <a:gd name="f28" fmla="*/ 45 f19 1"/>
                  <a:gd name="f29" fmla="*/ 0 f19 1"/>
                  <a:gd name="f30" fmla="+- f21 0 f1"/>
                  <a:gd name="f31" fmla="*/ f24 1 59"/>
                  <a:gd name="f32" fmla="*/ f25 1 58"/>
                  <a:gd name="f33" fmla="*/ f26 1 59"/>
                  <a:gd name="f34" fmla="*/ f27 1 59"/>
                  <a:gd name="f35" fmla="*/ f28 1 58"/>
                  <a:gd name="f36" fmla="*/ f29 1 58"/>
                  <a:gd name="f37" fmla="*/ 0 1 f22"/>
                  <a:gd name="f38" fmla="*/ f16 1 f22"/>
                  <a:gd name="f39" fmla="*/ 0 1 f23"/>
                  <a:gd name="f40" fmla="*/ f17 1 f23"/>
                  <a:gd name="f41" fmla="*/ f31 1 f22"/>
                  <a:gd name="f42" fmla="*/ f32 1 f23"/>
                  <a:gd name="f43" fmla="*/ f33 1 f22"/>
                  <a:gd name="f44" fmla="*/ f34 1 f22"/>
                  <a:gd name="f45" fmla="*/ f35 1 f23"/>
                  <a:gd name="f46" fmla="*/ f36 1 f23"/>
                  <a:gd name="f47" fmla="*/ f37 f13 1"/>
                  <a:gd name="f48" fmla="*/ f38 f13 1"/>
                  <a:gd name="f49" fmla="*/ f40 f14 1"/>
                  <a:gd name="f50" fmla="*/ f39 f14 1"/>
                  <a:gd name="f51" fmla="*/ f41 f13 1"/>
                  <a:gd name="f52" fmla="*/ f42 f14 1"/>
                  <a:gd name="f53" fmla="*/ f43 f13 1"/>
                  <a:gd name="f54" fmla="*/ f44 f13 1"/>
                  <a:gd name="f55" fmla="*/ f45 f14 1"/>
                  <a:gd name="f56" fmla="*/ f46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0">
                    <a:pos x="f51" y="f52"/>
                  </a:cxn>
                  <a:cxn ang="f30">
                    <a:pos x="f53" y="f52"/>
                  </a:cxn>
                  <a:cxn ang="f30">
                    <a:pos x="f54" y="f55"/>
                  </a:cxn>
                  <a:cxn ang="f30">
                    <a:pos x="f54" y="f56"/>
                  </a:cxn>
                </a:cxnLst>
                <a:rect l="f47" t="f50" r="f48" b="f49"/>
                <a:pathLst>
                  <a:path w="59" h="58">
                    <a:moveTo>
                      <a:pt x="f6" y="f7"/>
                    </a:moveTo>
                    <a:cubicBezTo>
                      <a:pt x="f8" y="f7"/>
                      <a:pt x="f8" y="f7"/>
                      <a:pt x="f8" y="f7"/>
                    </a:cubicBezTo>
                    <a:cubicBezTo>
                      <a:pt x="f9" y="f7"/>
                      <a:pt x="f5" y="f10"/>
                      <a:pt x="f5" y="f11"/>
                    </a:cubicBezTo>
                    <a:cubicBezTo>
                      <a:pt x="f5" y="f5"/>
                      <a:pt x="f5" y="f5"/>
                      <a:pt x="f5" y="f5"/>
                    </a:cubicBez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6" name="Rectangle 31">
                <a:extLst>
                  <a:ext uri="{FF2B5EF4-FFF2-40B4-BE49-F238E27FC236}">
                    <a16:creationId xmlns:a16="http://schemas.microsoft.com/office/drawing/2014/main" id="{799A55A6-6E43-4D48-B949-0E841E1BCB86}"/>
                  </a:ext>
                </a:extLst>
              </p:cNvPr>
              <p:cNvSpPr/>
              <p:nvPr/>
            </p:nvSpPr>
            <p:spPr>
              <a:xfrm>
                <a:off x="7904192" y="3343622"/>
                <a:ext cx="71021" cy="177018"/>
              </a:xfrm>
              <a:prstGeom prst="rect">
                <a:avLst/>
              </a:pr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7" name="Rectangle 32">
                <a:extLst>
                  <a:ext uri="{FF2B5EF4-FFF2-40B4-BE49-F238E27FC236}">
                    <a16:creationId xmlns:a16="http://schemas.microsoft.com/office/drawing/2014/main" id="{CD7D6D17-5CE9-4F70-8003-8E41C3D14B8F}"/>
                  </a:ext>
                </a:extLst>
              </p:cNvPr>
              <p:cNvSpPr/>
              <p:nvPr/>
            </p:nvSpPr>
            <p:spPr>
              <a:xfrm>
                <a:off x="8012942" y="3395953"/>
                <a:ext cx="53263" cy="124696"/>
              </a:xfrm>
              <a:prstGeom prst="rect">
                <a:avLst/>
              </a:pr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8" name="Rectangle 33">
                <a:extLst>
                  <a:ext uri="{FF2B5EF4-FFF2-40B4-BE49-F238E27FC236}">
                    <a16:creationId xmlns:a16="http://schemas.microsoft.com/office/drawing/2014/main" id="{3B1D1A0A-9B17-41F4-9812-D20F729CB013}"/>
                  </a:ext>
                </a:extLst>
              </p:cNvPr>
              <p:cNvSpPr/>
              <p:nvPr/>
            </p:nvSpPr>
            <p:spPr>
              <a:xfrm>
                <a:off x="8102827" y="3433800"/>
                <a:ext cx="45500" cy="86840"/>
              </a:xfrm>
              <a:prstGeom prst="rect">
                <a:avLst/>
              </a:pr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9" name="Freeform 34">
                <a:extLst>
                  <a:ext uri="{FF2B5EF4-FFF2-40B4-BE49-F238E27FC236}">
                    <a16:creationId xmlns:a16="http://schemas.microsoft.com/office/drawing/2014/main" id="{5D7E2B65-05C8-472C-9637-08CF2C49B9D7}"/>
                  </a:ext>
                </a:extLst>
              </p:cNvPr>
              <p:cNvSpPr/>
              <p:nvPr/>
            </p:nvSpPr>
            <p:spPr>
              <a:xfrm>
                <a:off x="8184949" y="3486131"/>
                <a:ext cx="43278" cy="3450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39"/>
                  <a:gd name="f7" fmla="val 31"/>
                  <a:gd name="f8" fmla="val 36"/>
                  <a:gd name="f9" fmla="+- 0 0 -90"/>
                  <a:gd name="f10" fmla="*/ f3 1 39"/>
                  <a:gd name="f11" fmla="*/ f4 1 31"/>
                  <a:gd name="f12" fmla="val f5"/>
                  <a:gd name="f13" fmla="val f6"/>
                  <a:gd name="f14" fmla="val f7"/>
                  <a:gd name="f15" fmla="*/ f9 f0 1"/>
                  <a:gd name="f16" fmla="+- f14 0 f12"/>
                  <a:gd name="f17" fmla="+- f13 0 f12"/>
                  <a:gd name="f18" fmla="*/ f15 1 f2"/>
                  <a:gd name="f19" fmla="*/ f17 1 39"/>
                  <a:gd name="f20" fmla="*/ f16 1 31"/>
                  <a:gd name="f21" fmla="*/ 36 f17 1"/>
                  <a:gd name="f22" fmla="*/ 0 f16 1"/>
                  <a:gd name="f23" fmla="*/ 39 f17 1"/>
                  <a:gd name="f24" fmla="*/ 31 f16 1"/>
                  <a:gd name="f25" fmla="*/ 0 f17 1"/>
                  <a:gd name="f26" fmla="+- f18 0 f1"/>
                  <a:gd name="f27" fmla="*/ f21 1 39"/>
                  <a:gd name="f28" fmla="*/ f22 1 31"/>
                  <a:gd name="f29" fmla="*/ f23 1 39"/>
                  <a:gd name="f30" fmla="*/ f24 1 31"/>
                  <a:gd name="f31" fmla="*/ f25 1 39"/>
                  <a:gd name="f32" fmla="*/ 0 1 f19"/>
                  <a:gd name="f33" fmla="*/ f13 1 f19"/>
                  <a:gd name="f34" fmla="*/ 0 1 f20"/>
                  <a:gd name="f35" fmla="*/ f14 1 f20"/>
                  <a:gd name="f36" fmla="*/ f27 1 f19"/>
                  <a:gd name="f37" fmla="*/ f28 1 f20"/>
                  <a:gd name="f38" fmla="*/ f29 1 f19"/>
                  <a:gd name="f39" fmla="*/ f30 1 f20"/>
                  <a:gd name="f40" fmla="*/ f31 1 f19"/>
                  <a:gd name="f41" fmla="*/ f32 f10 1"/>
                  <a:gd name="f42" fmla="*/ f33 f10 1"/>
                  <a:gd name="f43" fmla="*/ f35 f11 1"/>
                  <a:gd name="f44" fmla="*/ f34 f11 1"/>
                  <a:gd name="f45" fmla="*/ f36 f10 1"/>
                  <a:gd name="f46" fmla="*/ f37 f11 1"/>
                  <a:gd name="f47" fmla="*/ f38 f10 1"/>
                  <a:gd name="f48" fmla="*/ f39 f11 1"/>
                  <a:gd name="f49" fmla="*/ f40 f1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6">
                    <a:pos x="f45" y="f46"/>
                  </a:cxn>
                  <a:cxn ang="f26">
                    <a:pos x="f47" y="f46"/>
                  </a:cxn>
                  <a:cxn ang="f26">
                    <a:pos x="f47" y="f48"/>
                  </a:cxn>
                  <a:cxn ang="f26">
                    <a:pos x="f49" y="f48"/>
                  </a:cxn>
                  <a:cxn ang="f26">
                    <a:pos x="f49" y="f46"/>
                  </a:cxn>
                  <a:cxn ang="f26">
                    <a:pos x="f45" y="f46"/>
                  </a:cxn>
                </a:cxnLst>
                <a:rect l="f41" t="f44" r="f42" b="f43"/>
                <a:pathLst>
                  <a:path w="39" h="31">
                    <a:moveTo>
                      <a:pt x="f8" y="f5"/>
                    </a:moveTo>
                    <a:lnTo>
                      <a:pt x="f6" y="f5"/>
                    </a:lnTo>
                    <a:lnTo>
                      <a:pt x="f6" y="f7"/>
                    </a:lnTo>
                    <a:lnTo>
                      <a:pt x="f5" y="f7"/>
                    </a:lnTo>
                    <a:lnTo>
                      <a:pt x="f5" y="f5"/>
                    </a:lnTo>
                    <a:lnTo>
                      <a:pt x="f8" y="f5"/>
                    </a:lnTo>
                    <a:close/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90" name="Line 35">
                <a:extLst>
                  <a:ext uri="{FF2B5EF4-FFF2-40B4-BE49-F238E27FC236}">
                    <a16:creationId xmlns:a16="http://schemas.microsoft.com/office/drawing/2014/main" id="{5AF4625A-4C0A-43B1-ABEA-2E6FF8F8CBFF}"/>
                  </a:ext>
                </a:extLst>
              </p:cNvPr>
              <p:cNvSpPr/>
              <p:nvPr/>
            </p:nvSpPr>
            <p:spPr>
              <a:xfrm flipH="1">
                <a:off x="7904192" y="3585216"/>
                <a:ext cx="122072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val f6"/>
                  <a:gd name="f13" fmla="*/ f7 f0 1"/>
                  <a:gd name="f14" fmla="*/ f8 f0 1"/>
                  <a:gd name="f15" fmla="?: f9 f3 1"/>
                  <a:gd name="f16" fmla="?: f10 f4 1"/>
                  <a:gd name="f17" fmla="?: f11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*/ f27 f26 1"/>
                  <a:gd name="f33" fmla="*/ f28 f26 1"/>
                  <a:gd name="f34" fmla="*/ f12 f26 1"/>
                  <a:gd name="f35" fmla="*/ f29 f26 1"/>
                  <a:gd name="f36" fmla="*/ f30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34" y="f34"/>
                  </a:cxn>
                  <a:cxn ang="f25">
                    <a:pos x="f35" y="f36"/>
                  </a:cxn>
                </a:cxnLst>
                <a:rect l="f31" t="f31" r="f32" b="f33"/>
                <a:pathLst>
                  <a:path>
                    <a:moveTo>
                      <a:pt x="f34" y="f34"/>
                    </a:moveTo>
                    <a:lnTo>
                      <a:pt x="f35" y="f36"/>
                    </a:ln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91" name="Line 36">
                <a:extLst>
                  <a:ext uri="{FF2B5EF4-FFF2-40B4-BE49-F238E27FC236}">
                    <a16:creationId xmlns:a16="http://schemas.microsoft.com/office/drawing/2014/main" id="{BAF96F58-A540-4B3A-AF22-CF00A9590241}"/>
                  </a:ext>
                </a:extLst>
              </p:cNvPr>
              <p:cNvSpPr/>
              <p:nvPr/>
            </p:nvSpPr>
            <p:spPr>
              <a:xfrm flipH="1">
                <a:off x="7904192" y="3650906"/>
                <a:ext cx="92107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val f6"/>
                  <a:gd name="f13" fmla="*/ f7 f0 1"/>
                  <a:gd name="f14" fmla="*/ f8 f0 1"/>
                  <a:gd name="f15" fmla="?: f9 f3 1"/>
                  <a:gd name="f16" fmla="?: f10 f4 1"/>
                  <a:gd name="f17" fmla="?: f11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*/ f27 f26 1"/>
                  <a:gd name="f33" fmla="*/ f28 f26 1"/>
                  <a:gd name="f34" fmla="*/ f12 f26 1"/>
                  <a:gd name="f35" fmla="*/ f29 f26 1"/>
                  <a:gd name="f36" fmla="*/ f30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34" y="f34"/>
                  </a:cxn>
                  <a:cxn ang="f25">
                    <a:pos x="f35" y="f36"/>
                  </a:cxn>
                </a:cxnLst>
                <a:rect l="f31" t="f31" r="f32" b="f33"/>
                <a:pathLst>
                  <a:path>
                    <a:moveTo>
                      <a:pt x="f34" y="f34"/>
                    </a:moveTo>
                    <a:lnTo>
                      <a:pt x="f35" y="f36"/>
                    </a:ln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92" name="Line 37">
                <a:extLst>
                  <a:ext uri="{FF2B5EF4-FFF2-40B4-BE49-F238E27FC236}">
                    <a16:creationId xmlns:a16="http://schemas.microsoft.com/office/drawing/2014/main" id="{9E443DDE-0BB1-4BED-81ED-D93CFDC4352D}"/>
                  </a:ext>
                </a:extLst>
              </p:cNvPr>
              <p:cNvSpPr/>
              <p:nvPr/>
            </p:nvSpPr>
            <p:spPr>
              <a:xfrm flipH="1">
                <a:off x="7904192" y="3712143"/>
                <a:ext cx="122072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val f6"/>
                  <a:gd name="f13" fmla="*/ f7 f0 1"/>
                  <a:gd name="f14" fmla="*/ f8 f0 1"/>
                  <a:gd name="f15" fmla="?: f9 f3 1"/>
                  <a:gd name="f16" fmla="?: f10 f4 1"/>
                  <a:gd name="f17" fmla="?: f11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*/ f27 f26 1"/>
                  <a:gd name="f33" fmla="*/ f28 f26 1"/>
                  <a:gd name="f34" fmla="*/ f12 f26 1"/>
                  <a:gd name="f35" fmla="*/ f29 f26 1"/>
                  <a:gd name="f36" fmla="*/ f30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34" y="f34"/>
                  </a:cxn>
                  <a:cxn ang="f25">
                    <a:pos x="f35" y="f36"/>
                  </a:cxn>
                </a:cxnLst>
                <a:rect l="f31" t="f31" r="f32" b="f33"/>
                <a:pathLst>
                  <a:path>
                    <a:moveTo>
                      <a:pt x="f34" y="f34"/>
                    </a:moveTo>
                    <a:lnTo>
                      <a:pt x="f35" y="f36"/>
                    </a:ln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93" name="Line 38">
                <a:extLst>
                  <a:ext uri="{FF2B5EF4-FFF2-40B4-BE49-F238E27FC236}">
                    <a16:creationId xmlns:a16="http://schemas.microsoft.com/office/drawing/2014/main" id="{89F0B067-01C9-4414-B7CE-6BE76C39F174}"/>
                  </a:ext>
                </a:extLst>
              </p:cNvPr>
              <p:cNvSpPr/>
              <p:nvPr/>
            </p:nvSpPr>
            <p:spPr>
              <a:xfrm flipH="1">
                <a:off x="8108377" y="3585216"/>
                <a:ext cx="122072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val f6"/>
                  <a:gd name="f13" fmla="*/ f7 f0 1"/>
                  <a:gd name="f14" fmla="*/ f8 f0 1"/>
                  <a:gd name="f15" fmla="?: f9 f3 1"/>
                  <a:gd name="f16" fmla="?: f10 f4 1"/>
                  <a:gd name="f17" fmla="?: f11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*/ f27 f26 1"/>
                  <a:gd name="f33" fmla="*/ f28 f26 1"/>
                  <a:gd name="f34" fmla="*/ f12 f26 1"/>
                  <a:gd name="f35" fmla="*/ f29 f26 1"/>
                  <a:gd name="f36" fmla="*/ f30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34" y="f34"/>
                  </a:cxn>
                  <a:cxn ang="f25">
                    <a:pos x="f35" y="f36"/>
                  </a:cxn>
                </a:cxnLst>
                <a:rect l="f31" t="f31" r="f32" b="f33"/>
                <a:pathLst>
                  <a:path>
                    <a:moveTo>
                      <a:pt x="f34" y="f34"/>
                    </a:moveTo>
                    <a:lnTo>
                      <a:pt x="f35" y="f36"/>
                    </a:ln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94" name="Line 39">
                <a:extLst>
                  <a:ext uri="{FF2B5EF4-FFF2-40B4-BE49-F238E27FC236}">
                    <a16:creationId xmlns:a16="http://schemas.microsoft.com/office/drawing/2014/main" id="{8DCBACCC-BDFA-42B8-A055-7E6765331972}"/>
                  </a:ext>
                </a:extLst>
              </p:cNvPr>
              <p:cNvSpPr/>
              <p:nvPr/>
            </p:nvSpPr>
            <p:spPr>
              <a:xfrm flipH="1">
                <a:off x="8108377" y="3650906"/>
                <a:ext cx="93213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val f6"/>
                  <a:gd name="f13" fmla="*/ f7 f0 1"/>
                  <a:gd name="f14" fmla="*/ f8 f0 1"/>
                  <a:gd name="f15" fmla="?: f9 f3 1"/>
                  <a:gd name="f16" fmla="?: f10 f4 1"/>
                  <a:gd name="f17" fmla="?: f11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*/ f27 f26 1"/>
                  <a:gd name="f33" fmla="*/ f28 f26 1"/>
                  <a:gd name="f34" fmla="*/ f12 f26 1"/>
                  <a:gd name="f35" fmla="*/ f29 f26 1"/>
                  <a:gd name="f36" fmla="*/ f30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34" y="f34"/>
                  </a:cxn>
                  <a:cxn ang="f25">
                    <a:pos x="f35" y="f36"/>
                  </a:cxn>
                </a:cxnLst>
                <a:rect l="f31" t="f31" r="f32" b="f33"/>
                <a:pathLst>
                  <a:path>
                    <a:moveTo>
                      <a:pt x="f34" y="f34"/>
                    </a:moveTo>
                    <a:lnTo>
                      <a:pt x="f35" y="f36"/>
                    </a:ln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95" name="Line 40">
                <a:extLst>
                  <a:ext uri="{FF2B5EF4-FFF2-40B4-BE49-F238E27FC236}">
                    <a16:creationId xmlns:a16="http://schemas.microsoft.com/office/drawing/2014/main" id="{4B30B336-C22F-4D7F-978B-522B2157CD58}"/>
                  </a:ext>
                </a:extLst>
              </p:cNvPr>
              <p:cNvSpPr/>
              <p:nvPr/>
            </p:nvSpPr>
            <p:spPr>
              <a:xfrm flipH="1">
                <a:off x="8108377" y="3712143"/>
                <a:ext cx="122072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val f6"/>
                  <a:gd name="f13" fmla="*/ f7 f0 1"/>
                  <a:gd name="f14" fmla="*/ f8 f0 1"/>
                  <a:gd name="f15" fmla="?: f9 f3 1"/>
                  <a:gd name="f16" fmla="?: f10 f4 1"/>
                  <a:gd name="f17" fmla="?: f11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*/ f27 f26 1"/>
                  <a:gd name="f33" fmla="*/ f28 f26 1"/>
                  <a:gd name="f34" fmla="*/ f12 f26 1"/>
                  <a:gd name="f35" fmla="*/ f29 f26 1"/>
                  <a:gd name="f36" fmla="*/ f30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34" y="f34"/>
                  </a:cxn>
                  <a:cxn ang="f25">
                    <a:pos x="f35" y="f36"/>
                  </a:cxn>
                </a:cxnLst>
                <a:rect l="f31" t="f31" r="f32" b="f33"/>
                <a:pathLst>
                  <a:path>
                    <a:moveTo>
                      <a:pt x="f34" y="f34"/>
                    </a:moveTo>
                    <a:lnTo>
                      <a:pt x="f35" y="f36"/>
                    </a:lnTo>
                  </a:path>
                </a:pathLst>
              </a:custGeom>
              <a:noFill/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26" tIns="45717" rIns="91426" bIns="45717" anchor="t" anchorCtr="0" compatLnSpc="1">
                <a:noAutofit/>
              </a:bodyPr>
              <a:lstStyle/>
              <a:p>
                <a:pPr defTabSz="914367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64" name="On-Premises Building">
            <a:extLst>
              <a:ext uri="{FF2B5EF4-FFF2-40B4-BE49-F238E27FC236}">
                <a16:creationId xmlns:a16="http://schemas.microsoft.com/office/drawing/2014/main" id="{3E10D93C-3424-4A9A-ABE8-2ABA970D0BA0}"/>
              </a:ext>
            </a:extLst>
          </p:cNvPr>
          <p:cNvGrpSpPr/>
          <p:nvPr/>
        </p:nvGrpSpPr>
        <p:grpSpPr>
          <a:xfrm>
            <a:off x="4318457" y="4146576"/>
            <a:ext cx="1562344" cy="2219753"/>
            <a:chOff x="2317171" y="4229228"/>
            <a:chExt cx="1593672" cy="2264264"/>
          </a:xfrm>
        </p:grpSpPr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11520B44-FEB7-475E-8C60-CA0063C64A76}"/>
                </a:ext>
              </a:extLst>
            </p:cNvPr>
            <p:cNvSpPr/>
            <p:nvPr/>
          </p:nvSpPr>
          <p:spPr>
            <a:xfrm>
              <a:off x="3290093" y="4229228"/>
              <a:ext cx="49112" cy="12538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0"/>
                <a:gd name="f7" fmla="val 51"/>
                <a:gd name="f8" fmla="val 10"/>
                <a:gd name="f9" fmla="val 16"/>
                <a:gd name="f10" fmla="val 4"/>
                <a:gd name="f11" fmla="val 33"/>
                <a:gd name="f12" fmla="val 1"/>
                <a:gd name="f13" fmla="val 49"/>
                <a:gd name="f14" fmla="val 48"/>
                <a:gd name="f15" fmla="val 46"/>
                <a:gd name="f16" fmla="val 2"/>
                <a:gd name="f17" fmla="val 45"/>
                <a:gd name="f18" fmla="val 44"/>
                <a:gd name="f19" fmla="val 43"/>
                <a:gd name="f20" fmla="val 3"/>
                <a:gd name="f21" fmla="val 41"/>
                <a:gd name="f22" fmla="val 39"/>
                <a:gd name="f23" fmla="val 36"/>
                <a:gd name="f24" fmla="val 35"/>
                <a:gd name="f25" fmla="val 34"/>
                <a:gd name="f26" fmla="val 5"/>
                <a:gd name="f27" fmla="val 32"/>
                <a:gd name="f28" fmla="val 6"/>
                <a:gd name="f29" fmla="val 29"/>
                <a:gd name="f30" fmla="val 7"/>
                <a:gd name="f31" fmla="val 27"/>
                <a:gd name="f32" fmla="val 26"/>
                <a:gd name="f33" fmla="val 25"/>
                <a:gd name="f34" fmla="val 8"/>
                <a:gd name="f35" fmla="val 23"/>
                <a:gd name="f36" fmla="val 9"/>
                <a:gd name="f37" fmla="val 11"/>
                <a:gd name="f38" fmla="val 18"/>
                <a:gd name="f39" fmla="val 17"/>
                <a:gd name="f40" fmla="val 12"/>
                <a:gd name="f41" fmla="val 14"/>
                <a:gd name="f42" fmla="val 15"/>
                <a:gd name="f43" fmla="+- 0 0 -90"/>
                <a:gd name="f44" fmla="*/ f3 1 20"/>
                <a:gd name="f45" fmla="*/ f4 1 51"/>
                <a:gd name="f46" fmla="val f5"/>
                <a:gd name="f47" fmla="val f6"/>
                <a:gd name="f48" fmla="val f7"/>
                <a:gd name="f49" fmla="*/ f43 f0 1"/>
                <a:gd name="f50" fmla="+- f48 0 f46"/>
                <a:gd name="f51" fmla="+- f47 0 f46"/>
                <a:gd name="f52" fmla="*/ f49 1 f2"/>
                <a:gd name="f53" fmla="*/ f51 1 20"/>
                <a:gd name="f54" fmla="*/ f50 1 51"/>
                <a:gd name="f55" fmla="*/ 20 f51 1"/>
                <a:gd name="f56" fmla="*/ 0 f50 1"/>
                <a:gd name="f57" fmla="*/ 0 f51 1"/>
                <a:gd name="f58" fmla="*/ 51 f50 1"/>
                <a:gd name="f59" fmla="*/ 1 f51 1"/>
                <a:gd name="f60" fmla="*/ 46 f50 1"/>
                <a:gd name="f61" fmla="*/ 2 f51 1"/>
                <a:gd name="f62" fmla="*/ 43 f50 1"/>
                <a:gd name="f63" fmla="*/ 4 f51 1"/>
                <a:gd name="f64" fmla="*/ 36 f50 1"/>
                <a:gd name="f65" fmla="*/ 34 f50 1"/>
                <a:gd name="f66" fmla="*/ 7 f51 1"/>
                <a:gd name="f67" fmla="*/ 27 f50 1"/>
                <a:gd name="f68" fmla="*/ 25 f50 1"/>
                <a:gd name="f69" fmla="*/ 11 f51 1"/>
                <a:gd name="f70" fmla="*/ 18 f50 1"/>
                <a:gd name="f71" fmla="*/ 17 f50 1"/>
                <a:gd name="f72" fmla="*/ 15 f51 1"/>
                <a:gd name="f73" fmla="*/ 8 f50 1"/>
                <a:gd name="f74" fmla="+- f52 0 f1"/>
                <a:gd name="f75" fmla="*/ f55 1 20"/>
                <a:gd name="f76" fmla="*/ f56 1 51"/>
                <a:gd name="f77" fmla="*/ f57 1 20"/>
                <a:gd name="f78" fmla="*/ f58 1 51"/>
                <a:gd name="f79" fmla="*/ f59 1 20"/>
                <a:gd name="f80" fmla="*/ f60 1 51"/>
                <a:gd name="f81" fmla="*/ f61 1 20"/>
                <a:gd name="f82" fmla="*/ f62 1 51"/>
                <a:gd name="f83" fmla="*/ f63 1 20"/>
                <a:gd name="f84" fmla="*/ f64 1 51"/>
                <a:gd name="f85" fmla="*/ f65 1 51"/>
                <a:gd name="f86" fmla="*/ f66 1 20"/>
                <a:gd name="f87" fmla="*/ f67 1 51"/>
                <a:gd name="f88" fmla="*/ f68 1 51"/>
                <a:gd name="f89" fmla="*/ f69 1 20"/>
                <a:gd name="f90" fmla="*/ f70 1 51"/>
                <a:gd name="f91" fmla="*/ f71 1 51"/>
                <a:gd name="f92" fmla="*/ f72 1 20"/>
                <a:gd name="f93" fmla="*/ f73 1 51"/>
                <a:gd name="f94" fmla="*/ 0 1 f53"/>
                <a:gd name="f95" fmla="*/ f47 1 f53"/>
                <a:gd name="f96" fmla="*/ 0 1 f54"/>
                <a:gd name="f97" fmla="*/ f48 1 f54"/>
                <a:gd name="f98" fmla="*/ f75 1 f53"/>
                <a:gd name="f99" fmla="*/ f76 1 f54"/>
                <a:gd name="f100" fmla="*/ f77 1 f53"/>
                <a:gd name="f101" fmla="*/ f78 1 f54"/>
                <a:gd name="f102" fmla="*/ f79 1 f53"/>
                <a:gd name="f103" fmla="*/ f80 1 f54"/>
                <a:gd name="f104" fmla="*/ f81 1 f53"/>
                <a:gd name="f105" fmla="*/ f82 1 f54"/>
                <a:gd name="f106" fmla="*/ f83 1 f53"/>
                <a:gd name="f107" fmla="*/ f84 1 f54"/>
                <a:gd name="f108" fmla="*/ f85 1 f54"/>
                <a:gd name="f109" fmla="*/ f86 1 f53"/>
                <a:gd name="f110" fmla="*/ f87 1 f54"/>
                <a:gd name="f111" fmla="*/ f88 1 f54"/>
                <a:gd name="f112" fmla="*/ f89 1 f53"/>
                <a:gd name="f113" fmla="*/ f90 1 f54"/>
                <a:gd name="f114" fmla="*/ f91 1 f54"/>
                <a:gd name="f115" fmla="*/ f92 1 f53"/>
                <a:gd name="f116" fmla="*/ f93 1 f54"/>
                <a:gd name="f117" fmla="*/ f94 f44 1"/>
                <a:gd name="f118" fmla="*/ f95 f44 1"/>
                <a:gd name="f119" fmla="*/ f97 f45 1"/>
                <a:gd name="f120" fmla="*/ f96 f45 1"/>
                <a:gd name="f121" fmla="*/ f98 f44 1"/>
                <a:gd name="f122" fmla="*/ f99 f45 1"/>
                <a:gd name="f123" fmla="*/ f100 f44 1"/>
                <a:gd name="f124" fmla="*/ f101 f45 1"/>
                <a:gd name="f125" fmla="*/ f102 f44 1"/>
                <a:gd name="f126" fmla="*/ f103 f45 1"/>
                <a:gd name="f127" fmla="*/ f104 f44 1"/>
                <a:gd name="f128" fmla="*/ f105 f45 1"/>
                <a:gd name="f129" fmla="*/ f106 f44 1"/>
                <a:gd name="f130" fmla="*/ f107 f45 1"/>
                <a:gd name="f131" fmla="*/ f108 f45 1"/>
                <a:gd name="f132" fmla="*/ f109 f44 1"/>
                <a:gd name="f133" fmla="*/ f110 f45 1"/>
                <a:gd name="f134" fmla="*/ f111 f45 1"/>
                <a:gd name="f135" fmla="*/ f112 f44 1"/>
                <a:gd name="f136" fmla="*/ f113 f45 1"/>
                <a:gd name="f137" fmla="*/ f114 f45 1"/>
                <a:gd name="f138" fmla="*/ f115 f44 1"/>
                <a:gd name="f139" fmla="*/ f116 f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4">
                  <a:pos x="f121" y="f122"/>
                </a:cxn>
                <a:cxn ang="f74">
                  <a:pos x="f123" y="f124"/>
                </a:cxn>
                <a:cxn ang="f74">
                  <a:pos x="f123" y="f124"/>
                </a:cxn>
                <a:cxn ang="f74">
                  <a:pos x="f125" y="f126"/>
                </a:cxn>
                <a:cxn ang="f74">
                  <a:pos x="f127" y="f128"/>
                </a:cxn>
                <a:cxn ang="f74">
                  <a:pos x="f129" y="f130"/>
                </a:cxn>
                <a:cxn ang="f74">
                  <a:pos x="f129" y="f131"/>
                </a:cxn>
                <a:cxn ang="f74">
                  <a:pos x="f132" y="f133"/>
                </a:cxn>
                <a:cxn ang="f74">
                  <a:pos x="f132" y="f134"/>
                </a:cxn>
                <a:cxn ang="f74">
                  <a:pos x="f135" y="f136"/>
                </a:cxn>
                <a:cxn ang="f74">
                  <a:pos x="f135" y="f137"/>
                </a:cxn>
                <a:cxn ang="f74">
                  <a:pos x="f138" y="f139"/>
                </a:cxn>
                <a:cxn ang="f74">
                  <a:pos x="f138" y="f139"/>
                </a:cxn>
                <a:cxn ang="f74">
                  <a:pos x="f121" y="f122"/>
                </a:cxn>
                <a:cxn ang="f74">
                  <a:pos x="f121" y="f122"/>
                </a:cxn>
                <a:cxn ang="f74">
                  <a:pos x="f121" y="f122"/>
                </a:cxn>
                <a:cxn ang="f74">
                  <a:pos x="f121" y="f122"/>
                </a:cxn>
              </a:cxnLst>
              <a:rect l="f117" t="f120" r="f118" b="f119"/>
              <a:pathLst>
                <a:path w="20" h="51">
                  <a:moveTo>
                    <a:pt x="f6" y="f5"/>
                  </a:moveTo>
                  <a:cubicBezTo>
                    <a:pt x="f8" y="f9"/>
                    <a:pt x="f10" y="f11"/>
                    <a:pt x="f5" y="f7"/>
                  </a:cubicBezTo>
                  <a:cubicBezTo>
                    <a:pt x="f5" y="f7"/>
                    <a:pt x="f5" y="f7"/>
                    <a:pt x="f5" y="f7"/>
                  </a:cubicBezTo>
                  <a:cubicBezTo>
                    <a:pt x="f12" y="f13"/>
                    <a:pt x="f12" y="f14"/>
                    <a:pt x="f12" y="f15"/>
                  </a:cubicBezTo>
                  <a:cubicBezTo>
                    <a:pt x="f16" y="f17"/>
                    <a:pt x="f16" y="f18"/>
                    <a:pt x="f16" y="f19"/>
                  </a:cubicBezTo>
                  <a:cubicBezTo>
                    <a:pt x="f20" y="f21"/>
                    <a:pt x="f20" y="f22"/>
                    <a:pt x="f10" y="f23"/>
                  </a:cubicBezTo>
                  <a:cubicBezTo>
                    <a:pt x="f10" y="f23"/>
                    <a:pt x="f10" y="f24"/>
                    <a:pt x="f10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0" y="f32"/>
                    <a:pt x="f30" y="f32"/>
                    <a:pt x="f30" y="f33"/>
                  </a:cubicBezTo>
                  <a:cubicBezTo>
                    <a:pt x="f34" y="f35"/>
                    <a:pt x="f36" y="f6"/>
                    <a:pt x="f37" y="f38"/>
                  </a:cubicBezTo>
                  <a:cubicBezTo>
                    <a:pt x="f37" y="f39"/>
                    <a:pt x="f37" y="f39"/>
                    <a:pt x="f37" y="f39"/>
                  </a:cubicBezTo>
                  <a:cubicBezTo>
                    <a:pt x="f40" y="f41"/>
                    <a:pt x="f41" y="f37"/>
                    <a:pt x="f42" y="f34"/>
                  </a:cubicBezTo>
                  <a:cubicBezTo>
                    <a:pt x="f42" y="f34"/>
                    <a:pt x="f42" y="f34"/>
                    <a:pt x="f42" y="f34"/>
                  </a:cubicBezTo>
                  <a:cubicBezTo>
                    <a:pt x="f39" y="f26"/>
                    <a:pt x="f38" y="f20"/>
                    <a:pt x="f6" y="f5"/>
                  </a:cubicBezTo>
                  <a:moveTo>
                    <a:pt x="f6" y="f5"/>
                  </a:moveTo>
                  <a:cubicBezTo>
                    <a:pt x="f6" y="f5"/>
                    <a:pt x="f6" y="f5"/>
                    <a:pt x="f6" y="f5"/>
                  </a:cubicBezTo>
                  <a:cubicBezTo>
                    <a:pt x="f6" y="f5"/>
                    <a:pt x="f6" y="f5"/>
                    <a:pt x="f6" y="f5"/>
                  </a:cubicBezTo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66" name="Rectangle 14">
              <a:extLst>
                <a:ext uri="{FF2B5EF4-FFF2-40B4-BE49-F238E27FC236}">
                  <a16:creationId xmlns:a16="http://schemas.microsoft.com/office/drawing/2014/main" id="{0ABA1C96-4B31-4417-B22D-ED61CA1D67E2}"/>
                </a:ext>
              </a:extLst>
            </p:cNvPr>
            <p:cNvSpPr/>
            <p:nvPr/>
          </p:nvSpPr>
          <p:spPr>
            <a:xfrm>
              <a:off x="2923291" y="4354619"/>
              <a:ext cx="987552" cy="2138873"/>
            </a:xfrm>
            <a:prstGeom prst="rect">
              <a:avLst/>
            </a:prstGeom>
            <a:solidFill>
              <a:srgbClr val="868686"/>
            </a:solidFill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67" name="Rectangle 15">
              <a:extLst>
                <a:ext uri="{FF2B5EF4-FFF2-40B4-BE49-F238E27FC236}">
                  <a16:creationId xmlns:a16="http://schemas.microsoft.com/office/drawing/2014/main" id="{E25648A7-E18B-4973-97DE-7E5104A95C59}"/>
                </a:ext>
              </a:extLst>
            </p:cNvPr>
            <p:cNvSpPr/>
            <p:nvPr/>
          </p:nvSpPr>
          <p:spPr>
            <a:xfrm>
              <a:off x="2923291" y="4354619"/>
              <a:ext cx="987552" cy="2138873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68" name="Rectangle 16">
              <a:extLst>
                <a:ext uri="{FF2B5EF4-FFF2-40B4-BE49-F238E27FC236}">
                  <a16:creationId xmlns:a16="http://schemas.microsoft.com/office/drawing/2014/main" id="{6A0C1228-8FE1-4C5B-9579-5E8F1F33A727}"/>
                </a:ext>
              </a:extLst>
            </p:cNvPr>
            <p:cNvSpPr/>
            <p:nvPr/>
          </p:nvSpPr>
          <p:spPr>
            <a:xfrm>
              <a:off x="3022567" y="5372328"/>
              <a:ext cx="794229" cy="128518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69" name="Rectangle 17">
              <a:extLst>
                <a:ext uri="{FF2B5EF4-FFF2-40B4-BE49-F238E27FC236}">
                  <a16:creationId xmlns:a16="http://schemas.microsoft.com/office/drawing/2014/main" id="{B9847188-EFC6-4006-BB86-781A51324761}"/>
                </a:ext>
              </a:extLst>
            </p:cNvPr>
            <p:cNvSpPr/>
            <p:nvPr/>
          </p:nvSpPr>
          <p:spPr>
            <a:xfrm>
              <a:off x="3022567" y="5372328"/>
              <a:ext cx="794229" cy="128518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70" name="Rectangle 18">
              <a:extLst>
                <a:ext uri="{FF2B5EF4-FFF2-40B4-BE49-F238E27FC236}">
                  <a16:creationId xmlns:a16="http://schemas.microsoft.com/office/drawing/2014/main" id="{C0BB9A5F-27CF-42DB-8224-0877F7C86B80}"/>
                </a:ext>
              </a:extLst>
            </p:cNvPr>
            <p:cNvSpPr/>
            <p:nvPr/>
          </p:nvSpPr>
          <p:spPr>
            <a:xfrm>
              <a:off x="3022567" y="5594893"/>
              <a:ext cx="794229" cy="126434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71" name="Rectangle 19">
              <a:extLst>
                <a:ext uri="{FF2B5EF4-FFF2-40B4-BE49-F238E27FC236}">
                  <a16:creationId xmlns:a16="http://schemas.microsoft.com/office/drawing/2014/main" id="{92FB0157-D7EE-4B50-992F-1CDEFB826EBB}"/>
                </a:ext>
              </a:extLst>
            </p:cNvPr>
            <p:cNvSpPr/>
            <p:nvPr/>
          </p:nvSpPr>
          <p:spPr>
            <a:xfrm>
              <a:off x="3022567" y="5594893"/>
              <a:ext cx="794229" cy="12643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72" name="Rectangle 20">
              <a:extLst>
                <a:ext uri="{FF2B5EF4-FFF2-40B4-BE49-F238E27FC236}">
                  <a16:creationId xmlns:a16="http://schemas.microsoft.com/office/drawing/2014/main" id="{EB96EAD6-773C-4F4A-B51D-BAF38CA8FAE1}"/>
                </a:ext>
              </a:extLst>
            </p:cNvPr>
            <p:cNvSpPr/>
            <p:nvPr/>
          </p:nvSpPr>
          <p:spPr>
            <a:xfrm>
              <a:off x="3022567" y="5815364"/>
              <a:ext cx="794229" cy="128518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73" name="Rectangle 21">
              <a:extLst>
                <a:ext uri="{FF2B5EF4-FFF2-40B4-BE49-F238E27FC236}">
                  <a16:creationId xmlns:a16="http://schemas.microsoft.com/office/drawing/2014/main" id="{B567AB81-E4F8-4AA6-A097-E0EFF9B46BF2}"/>
                </a:ext>
              </a:extLst>
            </p:cNvPr>
            <p:cNvSpPr/>
            <p:nvPr/>
          </p:nvSpPr>
          <p:spPr>
            <a:xfrm>
              <a:off x="3022567" y="5815364"/>
              <a:ext cx="794229" cy="128518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75" name="Rectangle 22">
              <a:extLst>
                <a:ext uri="{FF2B5EF4-FFF2-40B4-BE49-F238E27FC236}">
                  <a16:creationId xmlns:a16="http://schemas.microsoft.com/office/drawing/2014/main" id="{A67FE06A-E048-4A8A-BA4F-F7E43BC83D49}"/>
                </a:ext>
              </a:extLst>
            </p:cNvPr>
            <p:cNvSpPr/>
            <p:nvPr/>
          </p:nvSpPr>
          <p:spPr>
            <a:xfrm>
              <a:off x="3022567" y="6034783"/>
              <a:ext cx="794229" cy="129570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76" name="Rectangle 23">
              <a:extLst>
                <a:ext uri="{FF2B5EF4-FFF2-40B4-BE49-F238E27FC236}">
                  <a16:creationId xmlns:a16="http://schemas.microsoft.com/office/drawing/2014/main" id="{03509681-2AAC-42E6-B710-24C9E861FEC9}"/>
                </a:ext>
              </a:extLst>
            </p:cNvPr>
            <p:cNvSpPr/>
            <p:nvPr/>
          </p:nvSpPr>
          <p:spPr>
            <a:xfrm>
              <a:off x="3022567" y="6034783"/>
              <a:ext cx="794229" cy="129570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77" name="Rectangle 24">
              <a:extLst>
                <a:ext uri="{FF2B5EF4-FFF2-40B4-BE49-F238E27FC236}">
                  <a16:creationId xmlns:a16="http://schemas.microsoft.com/office/drawing/2014/main" id="{37ED4E2D-966A-44B0-9F94-CB960A497379}"/>
                </a:ext>
              </a:extLst>
            </p:cNvPr>
            <p:cNvSpPr/>
            <p:nvPr/>
          </p:nvSpPr>
          <p:spPr>
            <a:xfrm>
              <a:off x="3022567" y="4708830"/>
              <a:ext cx="794229" cy="128518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78" name="Rectangle 25">
              <a:extLst>
                <a:ext uri="{FF2B5EF4-FFF2-40B4-BE49-F238E27FC236}">
                  <a16:creationId xmlns:a16="http://schemas.microsoft.com/office/drawing/2014/main" id="{A37E6D84-2C42-46EB-956F-976EF37E6A4E}"/>
                </a:ext>
              </a:extLst>
            </p:cNvPr>
            <p:cNvSpPr/>
            <p:nvPr/>
          </p:nvSpPr>
          <p:spPr>
            <a:xfrm>
              <a:off x="3022567" y="4929301"/>
              <a:ext cx="794229" cy="128518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79" name="Rectangle 26">
              <a:extLst>
                <a:ext uri="{FF2B5EF4-FFF2-40B4-BE49-F238E27FC236}">
                  <a16:creationId xmlns:a16="http://schemas.microsoft.com/office/drawing/2014/main" id="{8434EE79-FD49-40FD-B876-4D33BF423DB5}"/>
                </a:ext>
              </a:extLst>
            </p:cNvPr>
            <p:cNvSpPr/>
            <p:nvPr/>
          </p:nvSpPr>
          <p:spPr>
            <a:xfrm>
              <a:off x="3022567" y="5151857"/>
              <a:ext cx="794229" cy="126434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80" name="Rectangle 27">
              <a:extLst>
                <a:ext uri="{FF2B5EF4-FFF2-40B4-BE49-F238E27FC236}">
                  <a16:creationId xmlns:a16="http://schemas.microsoft.com/office/drawing/2014/main" id="{52A74019-A399-4451-85BA-1236D7B957A3}"/>
                </a:ext>
              </a:extLst>
            </p:cNvPr>
            <p:cNvSpPr/>
            <p:nvPr/>
          </p:nvSpPr>
          <p:spPr>
            <a:xfrm>
              <a:off x="3022567" y="5151857"/>
              <a:ext cx="794229" cy="12643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81" name="Rectangle 28">
              <a:extLst>
                <a:ext uri="{FF2B5EF4-FFF2-40B4-BE49-F238E27FC236}">
                  <a16:creationId xmlns:a16="http://schemas.microsoft.com/office/drawing/2014/main" id="{CACDD2CA-EC2A-4687-963E-C04F39BC4794}"/>
                </a:ext>
              </a:extLst>
            </p:cNvPr>
            <p:cNvSpPr/>
            <p:nvPr/>
          </p:nvSpPr>
          <p:spPr>
            <a:xfrm>
              <a:off x="3022567" y="4488359"/>
              <a:ext cx="794229" cy="126434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5136429B-6E08-4066-ACA2-C394447D158D}"/>
                </a:ext>
              </a:extLst>
            </p:cNvPr>
            <p:cNvSpPr/>
            <p:nvPr/>
          </p:nvSpPr>
          <p:spPr>
            <a:xfrm>
              <a:off x="2923291" y="5151857"/>
              <a:ext cx="542376" cy="134162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9"/>
                <a:gd name="f7" fmla="val 1284"/>
                <a:gd name="f8" fmla="val 969"/>
                <a:gd name="f9" fmla="val 95"/>
                <a:gd name="f10" fmla="val 845"/>
                <a:gd name="f11" fmla="val 758"/>
                <a:gd name="f12" fmla="val 635"/>
                <a:gd name="f13" fmla="val 545"/>
                <a:gd name="f14" fmla="val 424"/>
                <a:gd name="f15" fmla="val 334"/>
                <a:gd name="f16" fmla="val 211"/>
                <a:gd name="f17" fmla="val 121"/>
                <a:gd name="f18" fmla="+- 0 0 -90"/>
                <a:gd name="f19" fmla="*/ f3 1 519"/>
                <a:gd name="f20" fmla="*/ f4 1 1284"/>
                <a:gd name="f21" fmla="val f5"/>
                <a:gd name="f22" fmla="val f6"/>
                <a:gd name="f23" fmla="val f7"/>
                <a:gd name="f24" fmla="*/ f18 f0 1"/>
                <a:gd name="f25" fmla="+- f23 0 f21"/>
                <a:gd name="f26" fmla="+- f22 0 f21"/>
                <a:gd name="f27" fmla="*/ f24 1 f2"/>
                <a:gd name="f28" fmla="*/ f26 1 519"/>
                <a:gd name="f29" fmla="*/ f25 1 1284"/>
                <a:gd name="f30" fmla="*/ 519 f26 1"/>
                <a:gd name="f31" fmla="*/ 0 f25 1"/>
                <a:gd name="f32" fmla="*/ 0 f26 1"/>
                <a:gd name="f33" fmla="*/ 1284 f25 1"/>
                <a:gd name="f34" fmla="*/ 969 f25 1"/>
                <a:gd name="f35" fmla="*/ 95 f26 1"/>
                <a:gd name="f36" fmla="*/ 845 f25 1"/>
                <a:gd name="f37" fmla="*/ 758 f25 1"/>
                <a:gd name="f38" fmla="*/ 635 f25 1"/>
                <a:gd name="f39" fmla="*/ 545 f25 1"/>
                <a:gd name="f40" fmla="*/ 424 f25 1"/>
                <a:gd name="f41" fmla="*/ 334 f25 1"/>
                <a:gd name="f42" fmla="*/ 211 f25 1"/>
                <a:gd name="f43" fmla="*/ 121 f25 1"/>
                <a:gd name="f44" fmla="+- f27 0 f1"/>
                <a:gd name="f45" fmla="*/ f30 1 519"/>
                <a:gd name="f46" fmla="*/ f31 1 1284"/>
                <a:gd name="f47" fmla="*/ f32 1 519"/>
                <a:gd name="f48" fmla="*/ f33 1 1284"/>
                <a:gd name="f49" fmla="*/ f34 1 1284"/>
                <a:gd name="f50" fmla="*/ f35 1 519"/>
                <a:gd name="f51" fmla="*/ f36 1 1284"/>
                <a:gd name="f52" fmla="*/ f37 1 1284"/>
                <a:gd name="f53" fmla="*/ f38 1 1284"/>
                <a:gd name="f54" fmla="*/ f39 1 1284"/>
                <a:gd name="f55" fmla="*/ f40 1 1284"/>
                <a:gd name="f56" fmla="*/ f41 1 1284"/>
                <a:gd name="f57" fmla="*/ f42 1 1284"/>
                <a:gd name="f58" fmla="*/ f43 1 1284"/>
                <a:gd name="f59" fmla="*/ 0 1 f28"/>
                <a:gd name="f60" fmla="*/ f22 1 f28"/>
                <a:gd name="f61" fmla="*/ 0 1 f29"/>
                <a:gd name="f62" fmla="*/ f23 1 f29"/>
                <a:gd name="f63" fmla="*/ f45 1 f28"/>
                <a:gd name="f64" fmla="*/ f46 1 f29"/>
                <a:gd name="f65" fmla="*/ f47 1 f28"/>
                <a:gd name="f66" fmla="*/ f48 1 f29"/>
                <a:gd name="f67" fmla="*/ f49 1 f29"/>
                <a:gd name="f68" fmla="*/ f50 1 f28"/>
                <a:gd name="f69" fmla="*/ f51 1 f29"/>
                <a:gd name="f70" fmla="*/ f52 1 f29"/>
                <a:gd name="f71" fmla="*/ f53 1 f29"/>
                <a:gd name="f72" fmla="*/ f54 1 f29"/>
                <a:gd name="f73" fmla="*/ f55 1 f29"/>
                <a:gd name="f74" fmla="*/ f56 1 f29"/>
                <a:gd name="f75" fmla="*/ f57 1 f29"/>
                <a:gd name="f76" fmla="*/ f58 1 f29"/>
                <a:gd name="f77" fmla="*/ f59 f19 1"/>
                <a:gd name="f78" fmla="*/ f60 f19 1"/>
                <a:gd name="f79" fmla="*/ f62 f20 1"/>
                <a:gd name="f80" fmla="*/ f61 f20 1"/>
                <a:gd name="f81" fmla="*/ f63 f19 1"/>
                <a:gd name="f82" fmla="*/ f64 f20 1"/>
                <a:gd name="f83" fmla="*/ f65 f19 1"/>
                <a:gd name="f84" fmla="*/ f66 f20 1"/>
                <a:gd name="f85" fmla="*/ f67 f20 1"/>
                <a:gd name="f86" fmla="*/ f68 f19 1"/>
                <a:gd name="f87" fmla="*/ f69 f20 1"/>
                <a:gd name="f88" fmla="*/ f70 f20 1"/>
                <a:gd name="f89" fmla="*/ f71 f20 1"/>
                <a:gd name="f90" fmla="*/ f72 f20 1"/>
                <a:gd name="f91" fmla="*/ f73 f20 1"/>
                <a:gd name="f92" fmla="*/ f74 f20 1"/>
                <a:gd name="f93" fmla="*/ f75 f20 1"/>
                <a:gd name="f94" fmla="*/ f76 f2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81" y="f82"/>
                </a:cxn>
                <a:cxn ang="f44">
                  <a:pos x="f83" y="f82"/>
                </a:cxn>
                <a:cxn ang="f44">
                  <a:pos x="f83" y="f84"/>
                </a:cxn>
                <a:cxn ang="f44">
                  <a:pos x="f81" y="f84"/>
                </a:cxn>
                <a:cxn ang="f44">
                  <a:pos x="f81" y="f85"/>
                </a:cxn>
                <a:cxn ang="f44">
                  <a:pos x="f86" y="f85"/>
                </a:cxn>
                <a:cxn ang="f44">
                  <a:pos x="f86" y="f87"/>
                </a:cxn>
                <a:cxn ang="f44">
                  <a:pos x="f81" y="f87"/>
                </a:cxn>
                <a:cxn ang="f44">
                  <a:pos x="f81" y="f88"/>
                </a:cxn>
                <a:cxn ang="f44">
                  <a:pos x="f86" y="f88"/>
                </a:cxn>
                <a:cxn ang="f44">
                  <a:pos x="f86" y="f89"/>
                </a:cxn>
                <a:cxn ang="f44">
                  <a:pos x="f81" y="f89"/>
                </a:cxn>
                <a:cxn ang="f44">
                  <a:pos x="f81" y="f90"/>
                </a:cxn>
                <a:cxn ang="f44">
                  <a:pos x="f86" y="f90"/>
                </a:cxn>
                <a:cxn ang="f44">
                  <a:pos x="f86" y="f91"/>
                </a:cxn>
                <a:cxn ang="f44">
                  <a:pos x="f81" y="f91"/>
                </a:cxn>
                <a:cxn ang="f44">
                  <a:pos x="f81" y="f92"/>
                </a:cxn>
                <a:cxn ang="f44">
                  <a:pos x="f86" y="f92"/>
                </a:cxn>
                <a:cxn ang="f44">
                  <a:pos x="f86" y="f93"/>
                </a:cxn>
                <a:cxn ang="f44">
                  <a:pos x="f81" y="f93"/>
                </a:cxn>
                <a:cxn ang="f44">
                  <a:pos x="f81" y="f94"/>
                </a:cxn>
                <a:cxn ang="f44">
                  <a:pos x="f86" y="f94"/>
                </a:cxn>
                <a:cxn ang="f44">
                  <a:pos x="f86" y="f82"/>
                </a:cxn>
                <a:cxn ang="f44">
                  <a:pos x="f81" y="f82"/>
                </a:cxn>
              </a:cxnLst>
              <a:rect l="f77" t="f80" r="f78" b="f79"/>
              <a:pathLst>
                <a:path w="519" h="1284">
                  <a:moveTo>
                    <a:pt x="f6" y="f5"/>
                  </a:moveTo>
                  <a:lnTo>
                    <a:pt x="f5" y="f5"/>
                  </a:lnTo>
                  <a:lnTo>
                    <a:pt x="f5" y="f7"/>
                  </a:lnTo>
                  <a:lnTo>
                    <a:pt x="f6" y="f7"/>
                  </a:lnTo>
                  <a:lnTo>
                    <a:pt x="f6" y="f8"/>
                  </a:lnTo>
                  <a:lnTo>
                    <a:pt x="f9" y="f8"/>
                  </a:lnTo>
                  <a:lnTo>
                    <a:pt x="f9" y="f10"/>
                  </a:lnTo>
                  <a:lnTo>
                    <a:pt x="f6" y="f10"/>
                  </a:lnTo>
                  <a:lnTo>
                    <a:pt x="f6" y="f11"/>
                  </a:lnTo>
                  <a:lnTo>
                    <a:pt x="f9" y="f11"/>
                  </a:lnTo>
                  <a:lnTo>
                    <a:pt x="f9" y="f12"/>
                  </a:lnTo>
                  <a:lnTo>
                    <a:pt x="f6" y="f12"/>
                  </a:lnTo>
                  <a:lnTo>
                    <a:pt x="f6" y="f13"/>
                  </a:lnTo>
                  <a:lnTo>
                    <a:pt x="f9" y="f13"/>
                  </a:lnTo>
                  <a:lnTo>
                    <a:pt x="f9" y="f14"/>
                  </a:lnTo>
                  <a:lnTo>
                    <a:pt x="f6" y="f14"/>
                  </a:lnTo>
                  <a:lnTo>
                    <a:pt x="f6" y="f15"/>
                  </a:lnTo>
                  <a:lnTo>
                    <a:pt x="f9" y="f15"/>
                  </a:lnTo>
                  <a:lnTo>
                    <a:pt x="f9" y="f16"/>
                  </a:lnTo>
                  <a:lnTo>
                    <a:pt x="f6" y="f16"/>
                  </a:lnTo>
                  <a:lnTo>
                    <a:pt x="f6" y="f17"/>
                  </a:lnTo>
                  <a:lnTo>
                    <a:pt x="f9" y="f17"/>
                  </a:lnTo>
                  <a:lnTo>
                    <a:pt x="f9" y="f5"/>
                  </a:lnTo>
                  <a:lnTo>
                    <a:pt x="f6" y="f5"/>
                  </a:lnTo>
                  <a:close/>
                </a:path>
              </a:pathLst>
            </a:custGeom>
            <a:solidFill>
              <a:srgbClr val="737373"/>
            </a:solidFill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7082CC9A-AE2F-41DC-AE58-9147341F6ECC}"/>
                </a:ext>
              </a:extLst>
            </p:cNvPr>
            <p:cNvSpPr/>
            <p:nvPr/>
          </p:nvSpPr>
          <p:spPr>
            <a:xfrm>
              <a:off x="2923291" y="5151857"/>
              <a:ext cx="542376" cy="134162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9"/>
                <a:gd name="f7" fmla="val 1284"/>
                <a:gd name="f8" fmla="val 969"/>
                <a:gd name="f9" fmla="val 95"/>
                <a:gd name="f10" fmla="val 845"/>
                <a:gd name="f11" fmla="val 758"/>
                <a:gd name="f12" fmla="val 635"/>
                <a:gd name="f13" fmla="val 545"/>
                <a:gd name="f14" fmla="val 424"/>
                <a:gd name="f15" fmla="val 334"/>
                <a:gd name="f16" fmla="val 211"/>
                <a:gd name="f17" fmla="val 121"/>
                <a:gd name="f18" fmla="+- 0 0 -90"/>
                <a:gd name="f19" fmla="*/ f3 1 519"/>
                <a:gd name="f20" fmla="*/ f4 1 1284"/>
                <a:gd name="f21" fmla="val f5"/>
                <a:gd name="f22" fmla="val f6"/>
                <a:gd name="f23" fmla="val f7"/>
                <a:gd name="f24" fmla="*/ f18 f0 1"/>
                <a:gd name="f25" fmla="+- f23 0 f21"/>
                <a:gd name="f26" fmla="+- f22 0 f21"/>
                <a:gd name="f27" fmla="*/ f24 1 f2"/>
                <a:gd name="f28" fmla="*/ f26 1 519"/>
                <a:gd name="f29" fmla="*/ f25 1 1284"/>
                <a:gd name="f30" fmla="*/ 519 f26 1"/>
                <a:gd name="f31" fmla="*/ 0 f25 1"/>
                <a:gd name="f32" fmla="*/ 0 f26 1"/>
                <a:gd name="f33" fmla="*/ 1284 f25 1"/>
                <a:gd name="f34" fmla="*/ 969 f25 1"/>
                <a:gd name="f35" fmla="*/ 95 f26 1"/>
                <a:gd name="f36" fmla="*/ 845 f25 1"/>
                <a:gd name="f37" fmla="*/ 758 f25 1"/>
                <a:gd name="f38" fmla="*/ 635 f25 1"/>
                <a:gd name="f39" fmla="*/ 545 f25 1"/>
                <a:gd name="f40" fmla="*/ 424 f25 1"/>
                <a:gd name="f41" fmla="*/ 334 f25 1"/>
                <a:gd name="f42" fmla="*/ 211 f25 1"/>
                <a:gd name="f43" fmla="*/ 121 f25 1"/>
                <a:gd name="f44" fmla="+- f27 0 f1"/>
                <a:gd name="f45" fmla="*/ f30 1 519"/>
                <a:gd name="f46" fmla="*/ f31 1 1284"/>
                <a:gd name="f47" fmla="*/ f32 1 519"/>
                <a:gd name="f48" fmla="*/ f33 1 1284"/>
                <a:gd name="f49" fmla="*/ f34 1 1284"/>
                <a:gd name="f50" fmla="*/ f35 1 519"/>
                <a:gd name="f51" fmla="*/ f36 1 1284"/>
                <a:gd name="f52" fmla="*/ f37 1 1284"/>
                <a:gd name="f53" fmla="*/ f38 1 1284"/>
                <a:gd name="f54" fmla="*/ f39 1 1284"/>
                <a:gd name="f55" fmla="*/ f40 1 1284"/>
                <a:gd name="f56" fmla="*/ f41 1 1284"/>
                <a:gd name="f57" fmla="*/ f42 1 1284"/>
                <a:gd name="f58" fmla="*/ f43 1 1284"/>
                <a:gd name="f59" fmla="*/ 0 1 f28"/>
                <a:gd name="f60" fmla="*/ f22 1 f28"/>
                <a:gd name="f61" fmla="*/ 0 1 f29"/>
                <a:gd name="f62" fmla="*/ f23 1 f29"/>
                <a:gd name="f63" fmla="*/ f45 1 f28"/>
                <a:gd name="f64" fmla="*/ f46 1 f29"/>
                <a:gd name="f65" fmla="*/ f47 1 f28"/>
                <a:gd name="f66" fmla="*/ f48 1 f29"/>
                <a:gd name="f67" fmla="*/ f49 1 f29"/>
                <a:gd name="f68" fmla="*/ f50 1 f28"/>
                <a:gd name="f69" fmla="*/ f51 1 f29"/>
                <a:gd name="f70" fmla="*/ f52 1 f29"/>
                <a:gd name="f71" fmla="*/ f53 1 f29"/>
                <a:gd name="f72" fmla="*/ f54 1 f29"/>
                <a:gd name="f73" fmla="*/ f55 1 f29"/>
                <a:gd name="f74" fmla="*/ f56 1 f29"/>
                <a:gd name="f75" fmla="*/ f57 1 f29"/>
                <a:gd name="f76" fmla="*/ f58 1 f29"/>
                <a:gd name="f77" fmla="*/ f59 f19 1"/>
                <a:gd name="f78" fmla="*/ f60 f19 1"/>
                <a:gd name="f79" fmla="*/ f62 f20 1"/>
                <a:gd name="f80" fmla="*/ f61 f20 1"/>
                <a:gd name="f81" fmla="*/ f63 f19 1"/>
                <a:gd name="f82" fmla="*/ f64 f20 1"/>
                <a:gd name="f83" fmla="*/ f65 f19 1"/>
                <a:gd name="f84" fmla="*/ f66 f20 1"/>
                <a:gd name="f85" fmla="*/ f67 f20 1"/>
                <a:gd name="f86" fmla="*/ f68 f19 1"/>
                <a:gd name="f87" fmla="*/ f69 f20 1"/>
                <a:gd name="f88" fmla="*/ f70 f20 1"/>
                <a:gd name="f89" fmla="*/ f71 f20 1"/>
                <a:gd name="f90" fmla="*/ f72 f20 1"/>
                <a:gd name="f91" fmla="*/ f73 f20 1"/>
                <a:gd name="f92" fmla="*/ f74 f20 1"/>
                <a:gd name="f93" fmla="*/ f75 f20 1"/>
                <a:gd name="f94" fmla="*/ f76 f2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81" y="f82"/>
                </a:cxn>
                <a:cxn ang="f44">
                  <a:pos x="f83" y="f82"/>
                </a:cxn>
                <a:cxn ang="f44">
                  <a:pos x="f83" y="f84"/>
                </a:cxn>
                <a:cxn ang="f44">
                  <a:pos x="f81" y="f84"/>
                </a:cxn>
                <a:cxn ang="f44">
                  <a:pos x="f81" y="f85"/>
                </a:cxn>
                <a:cxn ang="f44">
                  <a:pos x="f86" y="f85"/>
                </a:cxn>
                <a:cxn ang="f44">
                  <a:pos x="f86" y="f87"/>
                </a:cxn>
                <a:cxn ang="f44">
                  <a:pos x="f81" y="f87"/>
                </a:cxn>
                <a:cxn ang="f44">
                  <a:pos x="f81" y="f88"/>
                </a:cxn>
                <a:cxn ang="f44">
                  <a:pos x="f86" y="f88"/>
                </a:cxn>
                <a:cxn ang="f44">
                  <a:pos x="f86" y="f89"/>
                </a:cxn>
                <a:cxn ang="f44">
                  <a:pos x="f81" y="f89"/>
                </a:cxn>
                <a:cxn ang="f44">
                  <a:pos x="f81" y="f90"/>
                </a:cxn>
                <a:cxn ang="f44">
                  <a:pos x="f86" y="f90"/>
                </a:cxn>
                <a:cxn ang="f44">
                  <a:pos x="f86" y="f91"/>
                </a:cxn>
                <a:cxn ang="f44">
                  <a:pos x="f81" y="f91"/>
                </a:cxn>
                <a:cxn ang="f44">
                  <a:pos x="f81" y="f92"/>
                </a:cxn>
                <a:cxn ang="f44">
                  <a:pos x="f86" y="f92"/>
                </a:cxn>
                <a:cxn ang="f44">
                  <a:pos x="f86" y="f93"/>
                </a:cxn>
                <a:cxn ang="f44">
                  <a:pos x="f81" y="f93"/>
                </a:cxn>
                <a:cxn ang="f44">
                  <a:pos x="f81" y="f94"/>
                </a:cxn>
                <a:cxn ang="f44">
                  <a:pos x="f86" y="f94"/>
                </a:cxn>
                <a:cxn ang="f44">
                  <a:pos x="f86" y="f82"/>
                </a:cxn>
                <a:cxn ang="f44">
                  <a:pos x="f81" y="f82"/>
                </a:cxn>
              </a:cxnLst>
              <a:rect l="f77" t="f80" r="f78" b="f79"/>
              <a:pathLst>
                <a:path w="519" h="1284">
                  <a:moveTo>
                    <a:pt x="f6" y="f5"/>
                  </a:moveTo>
                  <a:lnTo>
                    <a:pt x="f5" y="f5"/>
                  </a:lnTo>
                  <a:lnTo>
                    <a:pt x="f5" y="f7"/>
                  </a:lnTo>
                  <a:lnTo>
                    <a:pt x="f6" y="f7"/>
                  </a:lnTo>
                  <a:lnTo>
                    <a:pt x="f6" y="f8"/>
                  </a:lnTo>
                  <a:lnTo>
                    <a:pt x="f9" y="f8"/>
                  </a:lnTo>
                  <a:lnTo>
                    <a:pt x="f9" y="f10"/>
                  </a:lnTo>
                  <a:lnTo>
                    <a:pt x="f6" y="f10"/>
                  </a:lnTo>
                  <a:lnTo>
                    <a:pt x="f6" y="f11"/>
                  </a:lnTo>
                  <a:lnTo>
                    <a:pt x="f9" y="f11"/>
                  </a:lnTo>
                  <a:lnTo>
                    <a:pt x="f9" y="f12"/>
                  </a:lnTo>
                  <a:lnTo>
                    <a:pt x="f6" y="f12"/>
                  </a:lnTo>
                  <a:lnTo>
                    <a:pt x="f6" y="f13"/>
                  </a:lnTo>
                  <a:lnTo>
                    <a:pt x="f9" y="f13"/>
                  </a:lnTo>
                  <a:lnTo>
                    <a:pt x="f9" y="f14"/>
                  </a:lnTo>
                  <a:lnTo>
                    <a:pt x="f6" y="f14"/>
                  </a:lnTo>
                  <a:lnTo>
                    <a:pt x="f6" y="f15"/>
                  </a:lnTo>
                  <a:lnTo>
                    <a:pt x="f9" y="f15"/>
                  </a:lnTo>
                  <a:lnTo>
                    <a:pt x="f9" y="f16"/>
                  </a:lnTo>
                  <a:lnTo>
                    <a:pt x="f6" y="f16"/>
                  </a:lnTo>
                  <a:lnTo>
                    <a:pt x="f6" y="f17"/>
                  </a:lnTo>
                  <a:lnTo>
                    <a:pt x="f9" y="f17"/>
                  </a:lnTo>
                  <a:lnTo>
                    <a:pt x="f9" y="f5"/>
                  </a:lnTo>
                  <a:lnTo>
                    <a:pt x="f6" y="f5"/>
                  </a:lnTo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84" name="Rectangle 31">
              <a:extLst>
                <a:ext uri="{FF2B5EF4-FFF2-40B4-BE49-F238E27FC236}">
                  <a16:creationId xmlns:a16="http://schemas.microsoft.com/office/drawing/2014/main" id="{0CAFADC2-4B44-4226-B8C6-E12289A7E1DC}"/>
                </a:ext>
              </a:extLst>
            </p:cNvPr>
            <p:cNvSpPr/>
            <p:nvPr/>
          </p:nvSpPr>
          <p:spPr>
            <a:xfrm>
              <a:off x="3022567" y="5372328"/>
              <a:ext cx="443090" cy="128518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85" name="Rectangle 32">
              <a:extLst>
                <a:ext uri="{FF2B5EF4-FFF2-40B4-BE49-F238E27FC236}">
                  <a16:creationId xmlns:a16="http://schemas.microsoft.com/office/drawing/2014/main" id="{52684E38-BC36-4FBD-A3A9-9C71C1F8065D}"/>
                </a:ext>
              </a:extLst>
            </p:cNvPr>
            <p:cNvSpPr/>
            <p:nvPr/>
          </p:nvSpPr>
          <p:spPr>
            <a:xfrm>
              <a:off x="3022567" y="5372328"/>
              <a:ext cx="443090" cy="128518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86" name="Rectangle 33">
              <a:extLst>
                <a:ext uri="{FF2B5EF4-FFF2-40B4-BE49-F238E27FC236}">
                  <a16:creationId xmlns:a16="http://schemas.microsoft.com/office/drawing/2014/main" id="{CB898DAB-6BE5-4F56-81FB-A0006EEF5CC6}"/>
                </a:ext>
              </a:extLst>
            </p:cNvPr>
            <p:cNvSpPr/>
            <p:nvPr/>
          </p:nvSpPr>
          <p:spPr>
            <a:xfrm>
              <a:off x="3022567" y="5594893"/>
              <a:ext cx="443090" cy="126434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87" name="Rectangle 34">
              <a:extLst>
                <a:ext uri="{FF2B5EF4-FFF2-40B4-BE49-F238E27FC236}">
                  <a16:creationId xmlns:a16="http://schemas.microsoft.com/office/drawing/2014/main" id="{8848FB04-B13B-46DE-9D76-B6E573305475}"/>
                </a:ext>
              </a:extLst>
            </p:cNvPr>
            <p:cNvSpPr/>
            <p:nvPr/>
          </p:nvSpPr>
          <p:spPr>
            <a:xfrm>
              <a:off x="3022567" y="5594893"/>
              <a:ext cx="443090" cy="12643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88" name="Rectangle 35">
              <a:extLst>
                <a:ext uri="{FF2B5EF4-FFF2-40B4-BE49-F238E27FC236}">
                  <a16:creationId xmlns:a16="http://schemas.microsoft.com/office/drawing/2014/main" id="{3B841461-0507-41A7-996A-9CBAAA7A95CF}"/>
                </a:ext>
              </a:extLst>
            </p:cNvPr>
            <p:cNvSpPr/>
            <p:nvPr/>
          </p:nvSpPr>
          <p:spPr>
            <a:xfrm>
              <a:off x="3022567" y="5815364"/>
              <a:ext cx="443090" cy="128518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89" name="Rectangle 36">
              <a:extLst>
                <a:ext uri="{FF2B5EF4-FFF2-40B4-BE49-F238E27FC236}">
                  <a16:creationId xmlns:a16="http://schemas.microsoft.com/office/drawing/2014/main" id="{101E9D60-DB88-487E-A883-782F92DE738A}"/>
                </a:ext>
              </a:extLst>
            </p:cNvPr>
            <p:cNvSpPr/>
            <p:nvPr/>
          </p:nvSpPr>
          <p:spPr>
            <a:xfrm>
              <a:off x="3022567" y="5815364"/>
              <a:ext cx="443090" cy="128518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90" name="Rectangle 37">
              <a:extLst>
                <a:ext uri="{FF2B5EF4-FFF2-40B4-BE49-F238E27FC236}">
                  <a16:creationId xmlns:a16="http://schemas.microsoft.com/office/drawing/2014/main" id="{81808F37-2F1C-4AF2-B49E-FA3C724D29EA}"/>
                </a:ext>
              </a:extLst>
            </p:cNvPr>
            <p:cNvSpPr/>
            <p:nvPr/>
          </p:nvSpPr>
          <p:spPr>
            <a:xfrm>
              <a:off x="3022567" y="6034783"/>
              <a:ext cx="443090" cy="129570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91" name="Rectangle 38">
              <a:extLst>
                <a:ext uri="{FF2B5EF4-FFF2-40B4-BE49-F238E27FC236}">
                  <a16:creationId xmlns:a16="http://schemas.microsoft.com/office/drawing/2014/main" id="{C73D7E6A-061E-4F80-983C-373565D18141}"/>
                </a:ext>
              </a:extLst>
            </p:cNvPr>
            <p:cNvSpPr/>
            <p:nvPr/>
          </p:nvSpPr>
          <p:spPr>
            <a:xfrm>
              <a:off x="3022567" y="6034783"/>
              <a:ext cx="443090" cy="129570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92" name="Rectangle 39">
              <a:extLst>
                <a:ext uri="{FF2B5EF4-FFF2-40B4-BE49-F238E27FC236}">
                  <a16:creationId xmlns:a16="http://schemas.microsoft.com/office/drawing/2014/main" id="{61A66C5B-2533-405F-88CD-6D5BBD484122}"/>
                </a:ext>
              </a:extLst>
            </p:cNvPr>
            <p:cNvSpPr/>
            <p:nvPr/>
          </p:nvSpPr>
          <p:spPr>
            <a:xfrm>
              <a:off x="3022567" y="5151857"/>
              <a:ext cx="443090" cy="126434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93" name="Rectangle 40">
              <a:extLst>
                <a:ext uri="{FF2B5EF4-FFF2-40B4-BE49-F238E27FC236}">
                  <a16:creationId xmlns:a16="http://schemas.microsoft.com/office/drawing/2014/main" id="{98599216-1E37-4947-809E-EF4B6605D23A}"/>
                </a:ext>
              </a:extLst>
            </p:cNvPr>
            <p:cNvSpPr/>
            <p:nvPr/>
          </p:nvSpPr>
          <p:spPr>
            <a:xfrm>
              <a:off x="3022567" y="5151857"/>
              <a:ext cx="443090" cy="12643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468412BF-5152-4E52-8504-468FE6723635}"/>
                </a:ext>
              </a:extLst>
            </p:cNvPr>
            <p:cNvSpPr/>
            <p:nvPr/>
          </p:nvSpPr>
          <p:spPr>
            <a:xfrm>
              <a:off x="2317171" y="5260534"/>
              <a:ext cx="987552" cy="1232958"/>
            </a:xfrm>
            <a:prstGeom prst="rect">
              <a:avLst/>
            </a:prstGeom>
            <a:solidFill>
              <a:srgbClr val="868686"/>
            </a:solidFill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95" name="Rectangle 42">
              <a:extLst>
                <a:ext uri="{FF2B5EF4-FFF2-40B4-BE49-F238E27FC236}">
                  <a16:creationId xmlns:a16="http://schemas.microsoft.com/office/drawing/2014/main" id="{D443B86A-8617-4A00-ADD1-1D9830CC0248}"/>
                </a:ext>
              </a:extLst>
            </p:cNvPr>
            <p:cNvSpPr/>
            <p:nvPr/>
          </p:nvSpPr>
          <p:spPr>
            <a:xfrm>
              <a:off x="2859539" y="6242718"/>
              <a:ext cx="128537" cy="250774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96" name="Rectangle 43">
              <a:extLst>
                <a:ext uri="{FF2B5EF4-FFF2-40B4-BE49-F238E27FC236}">
                  <a16:creationId xmlns:a16="http://schemas.microsoft.com/office/drawing/2014/main" id="{08AA4EF4-889B-4EAC-A885-359EF8C3E864}"/>
                </a:ext>
              </a:extLst>
            </p:cNvPr>
            <p:cNvSpPr/>
            <p:nvPr/>
          </p:nvSpPr>
          <p:spPr>
            <a:xfrm>
              <a:off x="2639040" y="6242718"/>
              <a:ext cx="125400" cy="250774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97" name="Rectangle 44">
              <a:extLst>
                <a:ext uri="{FF2B5EF4-FFF2-40B4-BE49-F238E27FC236}">
                  <a16:creationId xmlns:a16="http://schemas.microsoft.com/office/drawing/2014/main" id="{D3AD685B-C2EC-442A-916C-E5AE2286FEDB}"/>
                </a:ext>
              </a:extLst>
            </p:cNvPr>
            <p:cNvSpPr/>
            <p:nvPr/>
          </p:nvSpPr>
          <p:spPr>
            <a:xfrm>
              <a:off x="2415396" y="5372328"/>
              <a:ext cx="795271" cy="128518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98" name="Rectangle 45">
              <a:extLst>
                <a:ext uri="{FF2B5EF4-FFF2-40B4-BE49-F238E27FC236}">
                  <a16:creationId xmlns:a16="http://schemas.microsoft.com/office/drawing/2014/main" id="{300AFC67-226E-4A95-8FB3-4F4BCC0DB30A}"/>
                </a:ext>
              </a:extLst>
            </p:cNvPr>
            <p:cNvSpPr/>
            <p:nvPr/>
          </p:nvSpPr>
          <p:spPr>
            <a:xfrm>
              <a:off x="2415396" y="5594893"/>
              <a:ext cx="795271" cy="126434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99" name="Rectangle 46">
              <a:extLst>
                <a:ext uri="{FF2B5EF4-FFF2-40B4-BE49-F238E27FC236}">
                  <a16:creationId xmlns:a16="http://schemas.microsoft.com/office/drawing/2014/main" id="{D185874D-53DF-485A-91CE-C5476C39683F}"/>
                </a:ext>
              </a:extLst>
            </p:cNvPr>
            <p:cNvSpPr/>
            <p:nvPr/>
          </p:nvSpPr>
          <p:spPr>
            <a:xfrm>
              <a:off x="2415396" y="5815364"/>
              <a:ext cx="795271" cy="128518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  <p:sp>
          <p:nvSpPr>
            <p:cNvPr id="100" name="Rectangle 47">
              <a:extLst>
                <a:ext uri="{FF2B5EF4-FFF2-40B4-BE49-F238E27FC236}">
                  <a16:creationId xmlns:a16="http://schemas.microsoft.com/office/drawing/2014/main" id="{1F07D8EC-076F-4615-A7CC-D7CF15CFE053}"/>
                </a:ext>
              </a:extLst>
            </p:cNvPr>
            <p:cNvSpPr/>
            <p:nvPr/>
          </p:nvSpPr>
          <p:spPr>
            <a:xfrm>
              <a:off x="2415396" y="6034783"/>
              <a:ext cx="795271" cy="129570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89633" tIns="44811" rIns="89633" bIns="44811" anchor="t" anchorCtr="0" compatLnSpc="1">
              <a:noAutofit/>
            </a:bodyPr>
            <a:lstStyle/>
            <a:p>
              <a:pPr defTabSz="91324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505050"/>
                </a:solidFill>
                <a:latin typeface="Segoe UI"/>
                <a:ea typeface="ＭＳ Ｐゴシック"/>
              </a:endParaRPr>
            </a:p>
          </p:txBody>
        </p:sp>
      </p:grpSp>
      <p:sp>
        <p:nvSpPr>
          <p:cNvPr id="101" name="Text">
            <a:extLst>
              <a:ext uri="{FF2B5EF4-FFF2-40B4-BE49-F238E27FC236}">
                <a16:creationId xmlns:a16="http://schemas.microsoft.com/office/drawing/2014/main" id="{B4BB38C5-0450-452F-BCFD-428DCD17D078}"/>
              </a:ext>
            </a:extLst>
          </p:cNvPr>
          <p:cNvSpPr/>
          <p:nvPr/>
        </p:nvSpPr>
        <p:spPr>
          <a:xfrm>
            <a:off x="2677140" y="5873315"/>
            <a:ext cx="1631995" cy="56117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algn="ctr" defTabSz="913839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61" kern="0" spc="-49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On-premises /</a:t>
            </a:r>
          </a:p>
          <a:p>
            <a:pPr algn="ctr" defTabSz="913839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61" kern="0" spc="-49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Private cloud</a:t>
            </a:r>
            <a:endParaRPr lang="en-US" sz="2353" kern="0" spc="-49" dirty="0">
              <a:solidFill>
                <a:srgbClr val="505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2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12" grpId="0"/>
      <p:bldP spid="113" grpId="0"/>
      <p:bldP spid="114" grpId="0"/>
      <p:bldP spid="115" grpId="0" animBg="1"/>
      <p:bldP spid="10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inner mask"/>
          <p:cNvSpPr/>
          <p:nvPr/>
        </p:nvSpPr>
        <p:spPr>
          <a:xfrm>
            <a:off x="4947937" y="4341996"/>
            <a:ext cx="2296126" cy="2296122"/>
          </a:xfrm>
          <a:prstGeom prst="donut">
            <a:avLst>
              <a:gd name="adj" fmla="val 4917"/>
            </a:avLst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 sz="1765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" name="Rectangle 1" hidden="1"/>
          <p:cNvSpPr/>
          <p:nvPr/>
        </p:nvSpPr>
        <p:spPr>
          <a:xfrm>
            <a:off x="4718381" y="4036207"/>
            <a:ext cx="2510532" cy="424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181">
              <a:lnSpc>
                <a:spcPct val="90000"/>
              </a:lnSpc>
              <a:spcAft>
                <a:spcPts val="575"/>
              </a:spcAft>
              <a:defRPr/>
            </a:pPr>
            <a:r>
              <a:rPr lang="en-US" sz="2353" b="1" kern="0" spc="118" dirty="0">
                <a:gradFill>
                  <a:gsLst>
                    <a:gs pos="0">
                      <a:srgbClr val="4B4B4B"/>
                    </a:gs>
                    <a:gs pos="100000">
                      <a:srgbClr val="4B4B4B"/>
                    </a:gs>
                  </a:gsLst>
                  <a:lin ang="5400000" scaled="1"/>
                </a:gradFill>
                <a:latin typeface="Segoe UI"/>
                <a:ea typeface="Segoe UI Black" panose="020B0A02040204020203" pitchFamily="34" charset="0"/>
                <a:cs typeface="Segoe UI Black" panose="020B0A02040204020203" pitchFamily="34" charset="0"/>
              </a:rPr>
              <a:t>OPPORTUNITY</a:t>
            </a:r>
          </a:p>
        </p:txBody>
      </p:sp>
      <p:grpSp>
        <p:nvGrpSpPr>
          <p:cNvPr id="286" name="Group 285"/>
          <p:cNvGrpSpPr/>
          <p:nvPr/>
        </p:nvGrpSpPr>
        <p:grpSpPr>
          <a:xfrm>
            <a:off x="4565721" y="5514455"/>
            <a:ext cx="783573" cy="1327552"/>
            <a:chOff x="1481400" y="4194330"/>
            <a:chExt cx="1599822" cy="2710463"/>
          </a:xfrm>
        </p:grpSpPr>
        <p:grpSp>
          <p:nvGrpSpPr>
            <p:cNvPr id="287" name="Group 286"/>
            <p:cNvGrpSpPr/>
            <p:nvPr/>
          </p:nvGrpSpPr>
          <p:grpSpPr>
            <a:xfrm>
              <a:off x="1638020" y="4194330"/>
              <a:ext cx="1286458" cy="1827792"/>
              <a:chOff x="4410437" y="5171160"/>
              <a:chExt cx="871461" cy="1238332"/>
            </a:xfrm>
          </p:grpSpPr>
          <p:sp>
            <p:nvSpPr>
              <p:cNvPr id="289" name="Freeform 12"/>
              <p:cNvSpPr>
                <a:spLocks noEditPoints="1"/>
              </p:cNvSpPr>
              <p:nvPr/>
            </p:nvSpPr>
            <p:spPr bwMode="auto">
              <a:xfrm>
                <a:off x="4942457" y="5171160"/>
                <a:ext cx="26858" cy="68574"/>
              </a:xfrm>
              <a:custGeom>
                <a:avLst/>
                <a:gdLst>
                  <a:gd name="T0" fmla="*/ 20 w 20"/>
                  <a:gd name="T1" fmla="*/ 0 h 51"/>
                  <a:gd name="T2" fmla="*/ 0 w 20"/>
                  <a:gd name="T3" fmla="*/ 51 h 51"/>
                  <a:gd name="T4" fmla="*/ 0 w 20"/>
                  <a:gd name="T5" fmla="*/ 51 h 51"/>
                  <a:gd name="T6" fmla="*/ 1 w 20"/>
                  <a:gd name="T7" fmla="*/ 46 h 51"/>
                  <a:gd name="T8" fmla="*/ 2 w 20"/>
                  <a:gd name="T9" fmla="*/ 43 h 51"/>
                  <a:gd name="T10" fmla="*/ 4 w 20"/>
                  <a:gd name="T11" fmla="*/ 36 h 51"/>
                  <a:gd name="T12" fmla="*/ 4 w 20"/>
                  <a:gd name="T13" fmla="*/ 34 h 51"/>
                  <a:gd name="T14" fmla="*/ 7 w 20"/>
                  <a:gd name="T15" fmla="*/ 27 h 51"/>
                  <a:gd name="T16" fmla="*/ 7 w 20"/>
                  <a:gd name="T17" fmla="*/ 25 h 51"/>
                  <a:gd name="T18" fmla="*/ 11 w 20"/>
                  <a:gd name="T19" fmla="*/ 18 h 51"/>
                  <a:gd name="T20" fmla="*/ 11 w 20"/>
                  <a:gd name="T21" fmla="*/ 17 h 51"/>
                  <a:gd name="T22" fmla="*/ 15 w 20"/>
                  <a:gd name="T23" fmla="*/ 8 h 51"/>
                  <a:gd name="T24" fmla="*/ 15 w 20"/>
                  <a:gd name="T25" fmla="*/ 8 h 51"/>
                  <a:gd name="T26" fmla="*/ 20 w 20"/>
                  <a:gd name="T27" fmla="*/ 0 h 51"/>
                  <a:gd name="T28" fmla="*/ 20 w 20"/>
                  <a:gd name="T29" fmla="*/ 0 h 51"/>
                  <a:gd name="T30" fmla="*/ 20 w 20"/>
                  <a:gd name="T31" fmla="*/ 0 h 51"/>
                  <a:gd name="T32" fmla="*/ 20 w 20"/>
                  <a:gd name="T3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51">
                    <a:moveTo>
                      <a:pt x="20" y="0"/>
                    </a:moveTo>
                    <a:cubicBezTo>
                      <a:pt x="10" y="16"/>
                      <a:pt x="4" y="33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1" y="49"/>
                      <a:pt x="1" y="48"/>
                      <a:pt x="1" y="46"/>
                    </a:cubicBezTo>
                    <a:cubicBezTo>
                      <a:pt x="2" y="45"/>
                      <a:pt x="2" y="44"/>
                      <a:pt x="2" y="43"/>
                    </a:cubicBezTo>
                    <a:cubicBezTo>
                      <a:pt x="3" y="41"/>
                      <a:pt x="3" y="39"/>
                      <a:pt x="4" y="36"/>
                    </a:cubicBezTo>
                    <a:cubicBezTo>
                      <a:pt x="4" y="36"/>
                      <a:pt x="4" y="35"/>
                      <a:pt x="4" y="34"/>
                    </a:cubicBezTo>
                    <a:cubicBezTo>
                      <a:pt x="5" y="32"/>
                      <a:pt x="6" y="29"/>
                      <a:pt x="7" y="27"/>
                    </a:cubicBezTo>
                    <a:cubicBezTo>
                      <a:pt x="7" y="26"/>
                      <a:pt x="7" y="26"/>
                      <a:pt x="7" y="25"/>
                    </a:cubicBezTo>
                    <a:cubicBezTo>
                      <a:pt x="8" y="23"/>
                      <a:pt x="9" y="20"/>
                      <a:pt x="11" y="18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2" y="14"/>
                      <a:pt x="14" y="11"/>
                      <a:pt x="15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7" y="5"/>
                      <a:pt x="18" y="3"/>
                      <a:pt x="20" y="0"/>
                    </a:cubicBezTo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solidFill>
                <a:srgbClr val="7F8F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290" name="Rectangle 14"/>
              <p:cNvSpPr>
                <a:spLocks noChangeArrowheads="1"/>
              </p:cNvSpPr>
              <p:nvPr/>
            </p:nvSpPr>
            <p:spPr bwMode="auto">
              <a:xfrm>
                <a:off x="4741878" y="5239734"/>
                <a:ext cx="540020" cy="1169758"/>
              </a:xfrm>
              <a:prstGeom prst="rect">
                <a:avLst/>
              </a:pr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291" name="Rectangle 15"/>
              <p:cNvSpPr>
                <a:spLocks noChangeArrowheads="1"/>
              </p:cNvSpPr>
              <p:nvPr/>
            </p:nvSpPr>
            <p:spPr bwMode="auto">
              <a:xfrm>
                <a:off x="4741878" y="5239734"/>
                <a:ext cx="540020" cy="11697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292" name="Rectangle 16"/>
              <p:cNvSpPr>
                <a:spLocks noChangeArrowheads="1"/>
              </p:cNvSpPr>
              <p:nvPr/>
            </p:nvSpPr>
            <p:spPr bwMode="auto">
              <a:xfrm>
                <a:off x="4796166" y="5796326"/>
                <a:ext cx="434302" cy="702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293" name="Rectangle 17"/>
              <p:cNvSpPr>
                <a:spLocks noChangeArrowheads="1"/>
              </p:cNvSpPr>
              <p:nvPr/>
            </p:nvSpPr>
            <p:spPr bwMode="auto">
              <a:xfrm>
                <a:off x="4796166" y="5796326"/>
                <a:ext cx="434302" cy="70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294" name="Rectangle 18"/>
              <p:cNvSpPr>
                <a:spLocks noChangeArrowheads="1"/>
              </p:cNvSpPr>
              <p:nvPr/>
            </p:nvSpPr>
            <p:spPr bwMode="auto">
              <a:xfrm>
                <a:off x="4796166" y="5918045"/>
                <a:ext cx="434302" cy="691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295" name="Rectangle 19"/>
              <p:cNvSpPr>
                <a:spLocks noChangeArrowheads="1"/>
              </p:cNvSpPr>
              <p:nvPr/>
            </p:nvSpPr>
            <p:spPr bwMode="auto">
              <a:xfrm>
                <a:off x="4796166" y="5918045"/>
                <a:ext cx="434302" cy="69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296" name="Rectangle 20"/>
              <p:cNvSpPr>
                <a:spLocks noChangeArrowheads="1"/>
              </p:cNvSpPr>
              <p:nvPr/>
            </p:nvSpPr>
            <p:spPr bwMode="auto">
              <a:xfrm>
                <a:off x="4796166" y="6038621"/>
                <a:ext cx="434302" cy="702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297" name="Rectangle 21"/>
              <p:cNvSpPr>
                <a:spLocks noChangeArrowheads="1"/>
              </p:cNvSpPr>
              <p:nvPr/>
            </p:nvSpPr>
            <p:spPr bwMode="auto">
              <a:xfrm>
                <a:off x="4796166" y="6038621"/>
                <a:ext cx="434302" cy="70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298" name="Rectangle 22"/>
              <p:cNvSpPr>
                <a:spLocks noChangeArrowheads="1"/>
              </p:cNvSpPr>
              <p:nvPr/>
            </p:nvSpPr>
            <p:spPr bwMode="auto">
              <a:xfrm>
                <a:off x="4796166" y="6158625"/>
                <a:ext cx="434302" cy="708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299" name="Rectangle 23"/>
              <p:cNvSpPr>
                <a:spLocks noChangeArrowheads="1"/>
              </p:cNvSpPr>
              <p:nvPr/>
            </p:nvSpPr>
            <p:spPr bwMode="auto">
              <a:xfrm>
                <a:off x="4796166" y="6158625"/>
                <a:ext cx="434302" cy="708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300" name="Rectangle 24"/>
              <p:cNvSpPr>
                <a:spLocks noChangeArrowheads="1"/>
              </p:cNvSpPr>
              <p:nvPr/>
            </p:nvSpPr>
            <p:spPr bwMode="auto">
              <a:xfrm>
                <a:off x="4796166" y="5433455"/>
                <a:ext cx="434302" cy="702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301" name="Rectangle 25"/>
              <p:cNvSpPr>
                <a:spLocks noChangeArrowheads="1"/>
              </p:cNvSpPr>
              <p:nvPr/>
            </p:nvSpPr>
            <p:spPr bwMode="auto">
              <a:xfrm>
                <a:off x="4796166" y="5554031"/>
                <a:ext cx="434302" cy="702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302" name="Rectangle 26"/>
              <p:cNvSpPr>
                <a:spLocks noChangeArrowheads="1"/>
              </p:cNvSpPr>
              <p:nvPr/>
            </p:nvSpPr>
            <p:spPr bwMode="auto">
              <a:xfrm>
                <a:off x="4796166" y="5675750"/>
                <a:ext cx="434302" cy="691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303" name="Rectangle 27"/>
              <p:cNvSpPr>
                <a:spLocks noChangeArrowheads="1"/>
              </p:cNvSpPr>
              <p:nvPr/>
            </p:nvSpPr>
            <p:spPr bwMode="auto">
              <a:xfrm>
                <a:off x="4796166" y="5675750"/>
                <a:ext cx="434302" cy="69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304" name="Rectangle 28"/>
              <p:cNvSpPr>
                <a:spLocks noChangeArrowheads="1"/>
              </p:cNvSpPr>
              <p:nvPr/>
            </p:nvSpPr>
            <p:spPr bwMode="auto">
              <a:xfrm>
                <a:off x="4796166" y="5312880"/>
                <a:ext cx="434302" cy="691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305" name="Freeform 29"/>
              <p:cNvSpPr>
                <a:spLocks/>
              </p:cNvSpPr>
              <p:nvPr/>
            </p:nvSpPr>
            <p:spPr bwMode="auto">
              <a:xfrm>
                <a:off x="4741878" y="5675750"/>
                <a:ext cx="296583" cy="733742"/>
              </a:xfrm>
              <a:custGeom>
                <a:avLst/>
                <a:gdLst>
                  <a:gd name="T0" fmla="*/ 519 w 519"/>
                  <a:gd name="T1" fmla="*/ 0 h 1284"/>
                  <a:gd name="T2" fmla="*/ 0 w 519"/>
                  <a:gd name="T3" fmla="*/ 0 h 1284"/>
                  <a:gd name="T4" fmla="*/ 0 w 519"/>
                  <a:gd name="T5" fmla="*/ 1284 h 1284"/>
                  <a:gd name="T6" fmla="*/ 519 w 519"/>
                  <a:gd name="T7" fmla="*/ 1284 h 1284"/>
                  <a:gd name="T8" fmla="*/ 519 w 519"/>
                  <a:gd name="T9" fmla="*/ 969 h 1284"/>
                  <a:gd name="T10" fmla="*/ 95 w 519"/>
                  <a:gd name="T11" fmla="*/ 969 h 1284"/>
                  <a:gd name="T12" fmla="*/ 95 w 519"/>
                  <a:gd name="T13" fmla="*/ 845 h 1284"/>
                  <a:gd name="T14" fmla="*/ 519 w 519"/>
                  <a:gd name="T15" fmla="*/ 845 h 1284"/>
                  <a:gd name="T16" fmla="*/ 519 w 519"/>
                  <a:gd name="T17" fmla="*/ 758 h 1284"/>
                  <a:gd name="T18" fmla="*/ 95 w 519"/>
                  <a:gd name="T19" fmla="*/ 758 h 1284"/>
                  <a:gd name="T20" fmla="*/ 95 w 519"/>
                  <a:gd name="T21" fmla="*/ 635 h 1284"/>
                  <a:gd name="T22" fmla="*/ 519 w 519"/>
                  <a:gd name="T23" fmla="*/ 635 h 1284"/>
                  <a:gd name="T24" fmla="*/ 519 w 519"/>
                  <a:gd name="T25" fmla="*/ 545 h 1284"/>
                  <a:gd name="T26" fmla="*/ 95 w 519"/>
                  <a:gd name="T27" fmla="*/ 545 h 1284"/>
                  <a:gd name="T28" fmla="*/ 95 w 519"/>
                  <a:gd name="T29" fmla="*/ 424 h 1284"/>
                  <a:gd name="T30" fmla="*/ 519 w 519"/>
                  <a:gd name="T31" fmla="*/ 424 h 1284"/>
                  <a:gd name="T32" fmla="*/ 519 w 519"/>
                  <a:gd name="T33" fmla="*/ 334 h 1284"/>
                  <a:gd name="T34" fmla="*/ 95 w 519"/>
                  <a:gd name="T35" fmla="*/ 334 h 1284"/>
                  <a:gd name="T36" fmla="*/ 95 w 519"/>
                  <a:gd name="T37" fmla="*/ 211 h 1284"/>
                  <a:gd name="T38" fmla="*/ 519 w 519"/>
                  <a:gd name="T39" fmla="*/ 211 h 1284"/>
                  <a:gd name="T40" fmla="*/ 519 w 519"/>
                  <a:gd name="T41" fmla="*/ 121 h 1284"/>
                  <a:gd name="T42" fmla="*/ 95 w 519"/>
                  <a:gd name="T43" fmla="*/ 121 h 1284"/>
                  <a:gd name="T44" fmla="*/ 95 w 519"/>
                  <a:gd name="T45" fmla="*/ 0 h 1284"/>
                  <a:gd name="T46" fmla="*/ 519 w 519"/>
                  <a:gd name="T47" fmla="*/ 0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9" h="1284">
                    <a:moveTo>
                      <a:pt x="519" y="0"/>
                    </a:moveTo>
                    <a:lnTo>
                      <a:pt x="0" y="0"/>
                    </a:lnTo>
                    <a:lnTo>
                      <a:pt x="0" y="1284"/>
                    </a:lnTo>
                    <a:lnTo>
                      <a:pt x="519" y="1284"/>
                    </a:lnTo>
                    <a:lnTo>
                      <a:pt x="519" y="969"/>
                    </a:lnTo>
                    <a:lnTo>
                      <a:pt x="95" y="969"/>
                    </a:lnTo>
                    <a:lnTo>
                      <a:pt x="95" y="845"/>
                    </a:lnTo>
                    <a:lnTo>
                      <a:pt x="519" y="845"/>
                    </a:lnTo>
                    <a:lnTo>
                      <a:pt x="519" y="758"/>
                    </a:lnTo>
                    <a:lnTo>
                      <a:pt x="95" y="758"/>
                    </a:lnTo>
                    <a:lnTo>
                      <a:pt x="95" y="635"/>
                    </a:lnTo>
                    <a:lnTo>
                      <a:pt x="519" y="635"/>
                    </a:lnTo>
                    <a:lnTo>
                      <a:pt x="519" y="545"/>
                    </a:lnTo>
                    <a:lnTo>
                      <a:pt x="95" y="545"/>
                    </a:lnTo>
                    <a:lnTo>
                      <a:pt x="95" y="424"/>
                    </a:lnTo>
                    <a:lnTo>
                      <a:pt x="519" y="424"/>
                    </a:lnTo>
                    <a:lnTo>
                      <a:pt x="519" y="334"/>
                    </a:lnTo>
                    <a:lnTo>
                      <a:pt x="95" y="334"/>
                    </a:lnTo>
                    <a:lnTo>
                      <a:pt x="95" y="211"/>
                    </a:lnTo>
                    <a:lnTo>
                      <a:pt x="519" y="211"/>
                    </a:lnTo>
                    <a:lnTo>
                      <a:pt x="519" y="121"/>
                    </a:lnTo>
                    <a:lnTo>
                      <a:pt x="95" y="121"/>
                    </a:lnTo>
                    <a:lnTo>
                      <a:pt x="95" y="0"/>
                    </a:lnTo>
                    <a:lnTo>
                      <a:pt x="519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306" name="Freeform 30"/>
              <p:cNvSpPr>
                <a:spLocks/>
              </p:cNvSpPr>
              <p:nvPr/>
            </p:nvSpPr>
            <p:spPr bwMode="auto">
              <a:xfrm>
                <a:off x="4741878" y="5675750"/>
                <a:ext cx="296583" cy="733742"/>
              </a:xfrm>
              <a:custGeom>
                <a:avLst/>
                <a:gdLst>
                  <a:gd name="T0" fmla="*/ 519 w 519"/>
                  <a:gd name="T1" fmla="*/ 0 h 1284"/>
                  <a:gd name="T2" fmla="*/ 0 w 519"/>
                  <a:gd name="T3" fmla="*/ 0 h 1284"/>
                  <a:gd name="T4" fmla="*/ 0 w 519"/>
                  <a:gd name="T5" fmla="*/ 1284 h 1284"/>
                  <a:gd name="T6" fmla="*/ 519 w 519"/>
                  <a:gd name="T7" fmla="*/ 1284 h 1284"/>
                  <a:gd name="T8" fmla="*/ 519 w 519"/>
                  <a:gd name="T9" fmla="*/ 969 h 1284"/>
                  <a:gd name="T10" fmla="*/ 95 w 519"/>
                  <a:gd name="T11" fmla="*/ 969 h 1284"/>
                  <a:gd name="T12" fmla="*/ 95 w 519"/>
                  <a:gd name="T13" fmla="*/ 845 h 1284"/>
                  <a:gd name="T14" fmla="*/ 519 w 519"/>
                  <a:gd name="T15" fmla="*/ 845 h 1284"/>
                  <a:gd name="T16" fmla="*/ 519 w 519"/>
                  <a:gd name="T17" fmla="*/ 758 h 1284"/>
                  <a:gd name="T18" fmla="*/ 95 w 519"/>
                  <a:gd name="T19" fmla="*/ 758 h 1284"/>
                  <a:gd name="T20" fmla="*/ 95 w 519"/>
                  <a:gd name="T21" fmla="*/ 635 h 1284"/>
                  <a:gd name="T22" fmla="*/ 519 w 519"/>
                  <a:gd name="T23" fmla="*/ 635 h 1284"/>
                  <a:gd name="T24" fmla="*/ 519 w 519"/>
                  <a:gd name="T25" fmla="*/ 545 h 1284"/>
                  <a:gd name="T26" fmla="*/ 95 w 519"/>
                  <a:gd name="T27" fmla="*/ 545 h 1284"/>
                  <a:gd name="T28" fmla="*/ 95 w 519"/>
                  <a:gd name="T29" fmla="*/ 424 h 1284"/>
                  <a:gd name="T30" fmla="*/ 519 w 519"/>
                  <a:gd name="T31" fmla="*/ 424 h 1284"/>
                  <a:gd name="T32" fmla="*/ 519 w 519"/>
                  <a:gd name="T33" fmla="*/ 334 h 1284"/>
                  <a:gd name="T34" fmla="*/ 95 w 519"/>
                  <a:gd name="T35" fmla="*/ 334 h 1284"/>
                  <a:gd name="T36" fmla="*/ 95 w 519"/>
                  <a:gd name="T37" fmla="*/ 211 h 1284"/>
                  <a:gd name="T38" fmla="*/ 519 w 519"/>
                  <a:gd name="T39" fmla="*/ 211 h 1284"/>
                  <a:gd name="T40" fmla="*/ 519 w 519"/>
                  <a:gd name="T41" fmla="*/ 121 h 1284"/>
                  <a:gd name="T42" fmla="*/ 95 w 519"/>
                  <a:gd name="T43" fmla="*/ 121 h 1284"/>
                  <a:gd name="T44" fmla="*/ 95 w 519"/>
                  <a:gd name="T45" fmla="*/ 0 h 1284"/>
                  <a:gd name="T46" fmla="*/ 519 w 519"/>
                  <a:gd name="T47" fmla="*/ 0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9" h="1284">
                    <a:moveTo>
                      <a:pt x="519" y="0"/>
                    </a:moveTo>
                    <a:lnTo>
                      <a:pt x="0" y="0"/>
                    </a:lnTo>
                    <a:lnTo>
                      <a:pt x="0" y="1284"/>
                    </a:lnTo>
                    <a:lnTo>
                      <a:pt x="519" y="1284"/>
                    </a:lnTo>
                    <a:lnTo>
                      <a:pt x="519" y="969"/>
                    </a:lnTo>
                    <a:lnTo>
                      <a:pt x="95" y="969"/>
                    </a:lnTo>
                    <a:lnTo>
                      <a:pt x="95" y="845"/>
                    </a:lnTo>
                    <a:lnTo>
                      <a:pt x="519" y="845"/>
                    </a:lnTo>
                    <a:lnTo>
                      <a:pt x="519" y="758"/>
                    </a:lnTo>
                    <a:lnTo>
                      <a:pt x="95" y="758"/>
                    </a:lnTo>
                    <a:lnTo>
                      <a:pt x="95" y="635"/>
                    </a:lnTo>
                    <a:lnTo>
                      <a:pt x="519" y="635"/>
                    </a:lnTo>
                    <a:lnTo>
                      <a:pt x="519" y="545"/>
                    </a:lnTo>
                    <a:lnTo>
                      <a:pt x="95" y="545"/>
                    </a:lnTo>
                    <a:lnTo>
                      <a:pt x="95" y="424"/>
                    </a:lnTo>
                    <a:lnTo>
                      <a:pt x="519" y="424"/>
                    </a:lnTo>
                    <a:lnTo>
                      <a:pt x="519" y="334"/>
                    </a:lnTo>
                    <a:lnTo>
                      <a:pt x="95" y="334"/>
                    </a:lnTo>
                    <a:lnTo>
                      <a:pt x="95" y="211"/>
                    </a:lnTo>
                    <a:lnTo>
                      <a:pt x="519" y="211"/>
                    </a:lnTo>
                    <a:lnTo>
                      <a:pt x="519" y="121"/>
                    </a:lnTo>
                    <a:lnTo>
                      <a:pt x="95" y="121"/>
                    </a:lnTo>
                    <a:lnTo>
                      <a:pt x="95" y="0"/>
                    </a:lnTo>
                    <a:lnTo>
                      <a:pt x="51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307" name="Rectangle 31"/>
              <p:cNvSpPr>
                <a:spLocks noChangeArrowheads="1"/>
              </p:cNvSpPr>
              <p:nvPr/>
            </p:nvSpPr>
            <p:spPr bwMode="auto">
              <a:xfrm>
                <a:off x="4796166" y="5796326"/>
                <a:ext cx="242295" cy="702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308" name="Rectangle 32"/>
              <p:cNvSpPr>
                <a:spLocks noChangeArrowheads="1"/>
              </p:cNvSpPr>
              <p:nvPr/>
            </p:nvSpPr>
            <p:spPr bwMode="auto">
              <a:xfrm>
                <a:off x="4796166" y="5796326"/>
                <a:ext cx="242295" cy="70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309" name="Rectangle 33"/>
              <p:cNvSpPr>
                <a:spLocks noChangeArrowheads="1"/>
              </p:cNvSpPr>
              <p:nvPr/>
            </p:nvSpPr>
            <p:spPr bwMode="auto">
              <a:xfrm>
                <a:off x="4796166" y="5918045"/>
                <a:ext cx="242295" cy="691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310" name="Rectangle 34"/>
              <p:cNvSpPr>
                <a:spLocks noChangeArrowheads="1"/>
              </p:cNvSpPr>
              <p:nvPr/>
            </p:nvSpPr>
            <p:spPr bwMode="auto">
              <a:xfrm>
                <a:off x="4796166" y="5918045"/>
                <a:ext cx="242295" cy="69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311" name="Rectangle 35"/>
              <p:cNvSpPr>
                <a:spLocks noChangeArrowheads="1"/>
              </p:cNvSpPr>
              <p:nvPr/>
            </p:nvSpPr>
            <p:spPr bwMode="auto">
              <a:xfrm>
                <a:off x="4796166" y="6038621"/>
                <a:ext cx="242295" cy="702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312" name="Rectangle 36"/>
              <p:cNvSpPr>
                <a:spLocks noChangeArrowheads="1"/>
              </p:cNvSpPr>
              <p:nvPr/>
            </p:nvSpPr>
            <p:spPr bwMode="auto">
              <a:xfrm>
                <a:off x="4796166" y="6038621"/>
                <a:ext cx="242295" cy="70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313" name="Rectangle 37"/>
              <p:cNvSpPr>
                <a:spLocks noChangeArrowheads="1"/>
              </p:cNvSpPr>
              <p:nvPr/>
            </p:nvSpPr>
            <p:spPr bwMode="auto">
              <a:xfrm>
                <a:off x="4796166" y="6158625"/>
                <a:ext cx="242295" cy="708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314" name="Rectangle 38"/>
              <p:cNvSpPr>
                <a:spLocks noChangeArrowheads="1"/>
              </p:cNvSpPr>
              <p:nvPr/>
            </p:nvSpPr>
            <p:spPr bwMode="auto">
              <a:xfrm>
                <a:off x="4796166" y="6158625"/>
                <a:ext cx="242295" cy="708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315" name="Rectangle 39"/>
              <p:cNvSpPr>
                <a:spLocks noChangeArrowheads="1"/>
              </p:cNvSpPr>
              <p:nvPr/>
            </p:nvSpPr>
            <p:spPr bwMode="auto">
              <a:xfrm>
                <a:off x="4796166" y="5675750"/>
                <a:ext cx="242295" cy="691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316" name="Rectangle 40"/>
              <p:cNvSpPr>
                <a:spLocks noChangeArrowheads="1"/>
              </p:cNvSpPr>
              <p:nvPr/>
            </p:nvSpPr>
            <p:spPr bwMode="auto">
              <a:xfrm>
                <a:off x="4796166" y="5675750"/>
                <a:ext cx="242295" cy="69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317" name="Rectangle 41"/>
              <p:cNvSpPr>
                <a:spLocks noChangeArrowheads="1"/>
              </p:cNvSpPr>
              <p:nvPr/>
            </p:nvSpPr>
            <p:spPr bwMode="auto">
              <a:xfrm>
                <a:off x="4410437" y="5735181"/>
                <a:ext cx="540020" cy="674311"/>
              </a:xfrm>
              <a:prstGeom prst="rect">
                <a:avLst/>
              </a:pr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318" name="Rectangle 42"/>
              <p:cNvSpPr>
                <a:spLocks noChangeArrowheads="1"/>
              </p:cNvSpPr>
              <p:nvPr/>
            </p:nvSpPr>
            <p:spPr bwMode="auto">
              <a:xfrm>
                <a:off x="4707020" y="6272344"/>
                <a:ext cx="70289" cy="1371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319" name="Rectangle 43"/>
              <p:cNvSpPr>
                <a:spLocks noChangeArrowheads="1"/>
              </p:cNvSpPr>
              <p:nvPr/>
            </p:nvSpPr>
            <p:spPr bwMode="auto">
              <a:xfrm>
                <a:off x="4586444" y="6272344"/>
                <a:ext cx="68574" cy="1371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320" name="Rectangle 44"/>
              <p:cNvSpPr>
                <a:spLocks noChangeArrowheads="1"/>
              </p:cNvSpPr>
              <p:nvPr/>
            </p:nvSpPr>
            <p:spPr bwMode="auto">
              <a:xfrm>
                <a:off x="4464153" y="5796326"/>
                <a:ext cx="434873" cy="702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321" name="Rectangle 45"/>
              <p:cNvSpPr>
                <a:spLocks noChangeArrowheads="1"/>
              </p:cNvSpPr>
              <p:nvPr/>
            </p:nvSpPr>
            <p:spPr bwMode="auto">
              <a:xfrm>
                <a:off x="4464153" y="5918045"/>
                <a:ext cx="434873" cy="691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322" name="Rectangle 46"/>
              <p:cNvSpPr>
                <a:spLocks noChangeArrowheads="1"/>
              </p:cNvSpPr>
              <p:nvPr/>
            </p:nvSpPr>
            <p:spPr bwMode="auto">
              <a:xfrm>
                <a:off x="4464153" y="6038621"/>
                <a:ext cx="434873" cy="702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323" name="Rectangle 47"/>
              <p:cNvSpPr>
                <a:spLocks noChangeArrowheads="1"/>
              </p:cNvSpPr>
              <p:nvPr/>
            </p:nvSpPr>
            <p:spPr bwMode="auto">
              <a:xfrm>
                <a:off x="4464153" y="6158625"/>
                <a:ext cx="434873" cy="708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1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rgbClr val="505050"/>
                  </a:solidFill>
                  <a:latin typeface="Segoe UI"/>
                  <a:ea typeface="ＭＳ Ｐゴシック" charset="0"/>
                </a:endParaRPr>
              </a:p>
            </p:txBody>
          </p:sp>
        </p:grpSp>
        <p:sp>
          <p:nvSpPr>
            <p:cNvPr id="288" name="Rectangle 287"/>
            <p:cNvSpPr/>
            <p:nvPr/>
          </p:nvSpPr>
          <p:spPr bwMode="auto">
            <a:xfrm>
              <a:off x="1481400" y="5915021"/>
              <a:ext cx="1599822" cy="989772"/>
            </a:xfrm>
            <a:prstGeom prst="rect">
              <a:avLst/>
            </a:prstGeom>
            <a:noFill/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defTabSz="93202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br>
                <a:rPr lang="en-US" sz="1200" kern="0" dirty="0">
                  <a:solidFill>
                    <a:srgbClr val="505050"/>
                  </a:solidFill>
                  <a:latin typeface="Segoe UI"/>
                </a:rPr>
              </a:br>
              <a:r>
                <a:rPr lang="en-US" sz="1100" kern="0" spc="-50" dirty="0">
                  <a:solidFill>
                    <a:srgbClr val="505050"/>
                  </a:solidFill>
                  <a:latin typeface="Segoe UI"/>
                </a:rPr>
                <a:t>On-premises</a:t>
              </a:r>
              <a:endParaRPr lang="en-US" sz="1200" kern="0" spc="-50" dirty="0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5203372" y="5112139"/>
            <a:ext cx="1787852" cy="402309"/>
            <a:chOff x="8977732" y="6519642"/>
            <a:chExt cx="3566141" cy="802466"/>
          </a:xfrm>
        </p:grpSpPr>
        <p:grpSp>
          <p:nvGrpSpPr>
            <p:cNvPr id="374" name="app icon"/>
            <p:cNvGrpSpPr/>
            <p:nvPr/>
          </p:nvGrpSpPr>
          <p:grpSpPr>
            <a:xfrm>
              <a:off x="10801452" y="6519642"/>
              <a:ext cx="801814" cy="801814"/>
              <a:chOff x="202088" y="4377392"/>
              <a:chExt cx="891295" cy="891295"/>
            </a:xfrm>
          </p:grpSpPr>
          <p:sp>
            <p:nvSpPr>
              <p:cNvPr id="375" name="Oval 374"/>
              <p:cNvSpPr/>
              <p:nvPr/>
            </p:nvSpPr>
            <p:spPr bwMode="auto">
              <a:xfrm>
                <a:off x="202088" y="4377392"/>
                <a:ext cx="891295" cy="891295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6350">
                <a:noFil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5399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76" name="Group 375"/>
              <p:cNvGrpSpPr/>
              <p:nvPr/>
            </p:nvGrpSpPr>
            <p:grpSpPr>
              <a:xfrm>
                <a:off x="429791" y="4621949"/>
                <a:ext cx="431270" cy="414938"/>
                <a:chOff x="9151733" y="5170684"/>
                <a:chExt cx="681441" cy="655637"/>
              </a:xfrm>
            </p:grpSpPr>
            <p:sp>
              <p:nvSpPr>
                <p:cNvPr id="377" name="Freeform 44"/>
                <p:cNvSpPr>
                  <a:spLocks/>
                </p:cNvSpPr>
                <p:nvPr/>
              </p:nvSpPr>
              <p:spPr bwMode="auto">
                <a:xfrm>
                  <a:off x="9151740" y="5170684"/>
                  <a:ext cx="244474" cy="266700"/>
                </a:xfrm>
                <a:custGeom>
                  <a:avLst/>
                  <a:gdLst>
                    <a:gd name="T0" fmla="*/ 82 w 82"/>
                    <a:gd name="T1" fmla="*/ 76 h 82"/>
                    <a:gd name="T2" fmla="*/ 76 w 82"/>
                    <a:gd name="T3" fmla="*/ 82 h 82"/>
                    <a:gd name="T4" fmla="*/ 6 w 82"/>
                    <a:gd name="T5" fmla="*/ 82 h 82"/>
                    <a:gd name="T6" fmla="*/ 0 w 82"/>
                    <a:gd name="T7" fmla="*/ 76 h 82"/>
                    <a:gd name="T8" fmla="*/ 0 w 82"/>
                    <a:gd name="T9" fmla="*/ 5 h 82"/>
                    <a:gd name="T10" fmla="*/ 6 w 82"/>
                    <a:gd name="T11" fmla="*/ 0 h 82"/>
                    <a:gd name="T12" fmla="*/ 76 w 82"/>
                    <a:gd name="T13" fmla="*/ 0 h 82"/>
                    <a:gd name="T14" fmla="*/ 82 w 82"/>
                    <a:gd name="T15" fmla="*/ 5 h 82"/>
                    <a:gd name="T16" fmla="*/ 82 w 82"/>
                    <a:gd name="T17" fmla="*/ 76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2" h="82">
                      <a:moveTo>
                        <a:pt x="82" y="76"/>
                      </a:moveTo>
                      <a:cubicBezTo>
                        <a:pt x="82" y="79"/>
                        <a:pt x="79" y="82"/>
                        <a:pt x="76" y="82"/>
                      </a:cubicBezTo>
                      <a:cubicBezTo>
                        <a:pt x="6" y="82"/>
                        <a:pt x="6" y="82"/>
                        <a:pt x="6" y="82"/>
                      </a:cubicBezTo>
                      <a:cubicBezTo>
                        <a:pt x="2" y="82"/>
                        <a:pt x="0" y="79"/>
                        <a:pt x="0" y="7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6" y="0"/>
                      </a:cubicBezTo>
                      <a:cubicBezTo>
                        <a:pt x="76" y="0"/>
                        <a:pt x="76" y="0"/>
                        <a:pt x="76" y="0"/>
                      </a:cubicBezTo>
                      <a:cubicBezTo>
                        <a:pt x="79" y="0"/>
                        <a:pt x="82" y="2"/>
                        <a:pt x="82" y="5"/>
                      </a:cubicBezTo>
                      <a:lnTo>
                        <a:pt x="82" y="76"/>
                      </a:lnTo>
                      <a:close/>
                    </a:path>
                  </a:pathLst>
                </a:custGeom>
                <a:solidFill>
                  <a:srgbClr val="4B4B4B"/>
                </a:solidFill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b="1" dirty="0">
                    <a:ln w="12700">
                      <a:solidFill>
                        <a:srgbClr val="505050"/>
                      </a:solidFill>
                    </a:ln>
                    <a:solidFill>
                      <a:srgbClr val="002050"/>
                    </a:solidFill>
                    <a:latin typeface="Segoe UI"/>
                  </a:endParaRPr>
                </a:p>
              </p:txBody>
            </p:sp>
            <p:sp>
              <p:nvSpPr>
                <p:cNvPr id="378" name="Freeform 45"/>
                <p:cNvSpPr>
                  <a:spLocks/>
                </p:cNvSpPr>
                <p:nvPr/>
              </p:nvSpPr>
              <p:spPr bwMode="auto">
                <a:xfrm>
                  <a:off x="9151733" y="5481833"/>
                  <a:ext cx="244473" cy="133351"/>
                </a:xfrm>
                <a:custGeom>
                  <a:avLst/>
                  <a:gdLst>
                    <a:gd name="T0" fmla="*/ 82 w 82"/>
                    <a:gd name="T1" fmla="*/ 38 h 41"/>
                    <a:gd name="T2" fmla="*/ 76 w 82"/>
                    <a:gd name="T3" fmla="*/ 41 h 41"/>
                    <a:gd name="T4" fmla="*/ 6 w 82"/>
                    <a:gd name="T5" fmla="*/ 41 h 41"/>
                    <a:gd name="T6" fmla="*/ 0 w 82"/>
                    <a:gd name="T7" fmla="*/ 38 h 41"/>
                    <a:gd name="T8" fmla="*/ 0 w 82"/>
                    <a:gd name="T9" fmla="*/ 3 h 41"/>
                    <a:gd name="T10" fmla="*/ 6 w 82"/>
                    <a:gd name="T11" fmla="*/ 0 h 41"/>
                    <a:gd name="T12" fmla="*/ 76 w 82"/>
                    <a:gd name="T13" fmla="*/ 0 h 41"/>
                    <a:gd name="T14" fmla="*/ 82 w 82"/>
                    <a:gd name="T15" fmla="*/ 3 h 41"/>
                    <a:gd name="T16" fmla="*/ 82 w 82"/>
                    <a:gd name="T17" fmla="*/ 38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2" h="41">
                      <a:moveTo>
                        <a:pt x="82" y="38"/>
                      </a:moveTo>
                      <a:cubicBezTo>
                        <a:pt x="82" y="39"/>
                        <a:pt x="79" y="41"/>
                        <a:pt x="76" y="41"/>
                      </a:cubicBezTo>
                      <a:cubicBezTo>
                        <a:pt x="6" y="41"/>
                        <a:pt x="6" y="41"/>
                        <a:pt x="6" y="41"/>
                      </a:cubicBezTo>
                      <a:cubicBezTo>
                        <a:pt x="2" y="41"/>
                        <a:pt x="0" y="39"/>
                        <a:pt x="0" y="38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2" y="0"/>
                        <a:pt x="6" y="0"/>
                      </a:cubicBezTo>
                      <a:cubicBezTo>
                        <a:pt x="76" y="0"/>
                        <a:pt x="76" y="0"/>
                        <a:pt x="76" y="0"/>
                      </a:cubicBezTo>
                      <a:cubicBezTo>
                        <a:pt x="79" y="0"/>
                        <a:pt x="82" y="1"/>
                        <a:pt x="82" y="3"/>
                      </a:cubicBezTo>
                      <a:lnTo>
                        <a:pt x="82" y="38"/>
                      </a:lnTo>
                      <a:close/>
                    </a:path>
                  </a:pathLst>
                </a:custGeom>
                <a:noFill/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b="1" dirty="0">
                    <a:ln w="12700">
                      <a:solidFill>
                        <a:srgbClr val="505050"/>
                      </a:solidFill>
                    </a:ln>
                    <a:solidFill>
                      <a:srgbClr val="002050"/>
                    </a:solidFill>
                    <a:latin typeface="Segoe UI"/>
                  </a:endParaRPr>
                </a:p>
              </p:txBody>
            </p:sp>
            <p:sp>
              <p:nvSpPr>
                <p:cNvPr id="379" name="Freeform 46"/>
                <p:cNvSpPr>
                  <a:spLocks/>
                </p:cNvSpPr>
                <p:nvPr/>
              </p:nvSpPr>
              <p:spPr bwMode="auto">
                <a:xfrm>
                  <a:off x="9456935" y="5170684"/>
                  <a:ext cx="376238" cy="444499"/>
                </a:xfrm>
                <a:custGeom>
                  <a:avLst/>
                  <a:gdLst>
                    <a:gd name="T0" fmla="*/ 126 w 126"/>
                    <a:gd name="T1" fmla="*/ 127 h 137"/>
                    <a:gd name="T2" fmla="*/ 117 w 126"/>
                    <a:gd name="T3" fmla="*/ 137 h 137"/>
                    <a:gd name="T4" fmla="*/ 9 w 126"/>
                    <a:gd name="T5" fmla="*/ 137 h 137"/>
                    <a:gd name="T6" fmla="*/ 0 w 126"/>
                    <a:gd name="T7" fmla="*/ 127 h 137"/>
                    <a:gd name="T8" fmla="*/ 0 w 126"/>
                    <a:gd name="T9" fmla="*/ 9 h 137"/>
                    <a:gd name="T10" fmla="*/ 9 w 126"/>
                    <a:gd name="T11" fmla="*/ 0 h 137"/>
                    <a:gd name="T12" fmla="*/ 117 w 126"/>
                    <a:gd name="T13" fmla="*/ 0 h 137"/>
                    <a:gd name="T14" fmla="*/ 126 w 126"/>
                    <a:gd name="T15" fmla="*/ 9 h 137"/>
                    <a:gd name="T16" fmla="*/ 126 w 126"/>
                    <a:gd name="T17" fmla="*/ 127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137">
                      <a:moveTo>
                        <a:pt x="126" y="127"/>
                      </a:moveTo>
                      <a:cubicBezTo>
                        <a:pt x="126" y="133"/>
                        <a:pt x="122" y="137"/>
                        <a:pt x="117" y="137"/>
                      </a:cubicBezTo>
                      <a:cubicBezTo>
                        <a:pt x="9" y="137"/>
                        <a:pt x="9" y="137"/>
                        <a:pt x="9" y="137"/>
                      </a:cubicBezTo>
                      <a:cubicBezTo>
                        <a:pt x="4" y="137"/>
                        <a:pt x="0" y="133"/>
                        <a:pt x="0" y="127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17" y="0"/>
                        <a:pt x="117" y="0"/>
                        <a:pt x="117" y="0"/>
                      </a:cubicBezTo>
                      <a:cubicBezTo>
                        <a:pt x="122" y="0"/>
                        <a:pt x="126" y="4"/>
                        <a:pt x="126" y="9"/>
                      </a:cubicBezTo>
                      <a:lnTo>
                        <a:pt x="126" y="127"/>
                      </a:lnTo>
                      <a:close/>
                    </a:path>
                  </a:pathLst>
                </a:custGeom>
                <a:noFill/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b="1" dirty="0">
                    <a:ln w="12700">
                      <a:solidFill>
                        <a:srgbClr val="505050"/>
                      </a:solidFill>
                    </a:ln>
                    <a:solidFill>
                      <a:srgbClr val="002050"/>
                    </a:solidFill>
                    <a:latin typeface="Segoe UI"/>
                  </a:endParaRPr>
                </a:p>
              </p:txBody>
            </p:sp>
            <p:sp>
              <p:nvSpPr>
                <p:cNvPr id="380" name="Freeform 47"/>
                <p:cNvSpPr>
                  <a:spLocks/>
                </p:cNvSpPr>
                <p:nvPr/>
              </p:nvSpPr>
              <p:spPr bwMode="auto">
                <a:xfrm>
                  <a:off x="9168011" y="5667570"/>
                  <a:ext cx="665163" cy="158751"/>
                </a:xfrm>
                <a:custGeom>
                  <a:avLst/>
                  <a:gdLst>
                    <a:gd name="T0" fmla="*/ 223 w 223"/>
                    <a:gd name="T1" fmla="*/ 46 h 49"/>
                    <a:gd name="T2" fmla="*/ 208 w 223"/>
                    <a:gd name="T3" fmla="*/ 49 h 49"/>
                    <a:gd name="T4" fmla="*/ 15 w 223"/>
                    <a:gd name="T5" fmla="*/ 49 h 49"/>
                    <a:gd name="T6" fmla="*/ 0 w 223"/>
                    <a:gd name="T7" fmla="*/ 46 h 49"/>
                    <a:gd name="T8" fmla="*/ 0 w 223"/>
                    <a:gd name="T9" fmla="*/ 3 h 49"/>
                    <a:gd name="T10" fmla="*/ 15 w 223"/>
                    <a:gd name="T11" fmla="*/ 0 h 49"/>
                    <a:gd name="T12" fmla="*/ 208 w 223"/>
                    <a:gd name="T13" fmla="*/ 0 h 49"/>
                    <a:gd name="T14" fmla="*/ 223 w 223"/>
                    <a:gd name="T15" fmla="*/ 3 h 49"/>
                    <a:gd name="T16" fmla="*/ 223 w 223"/>
                    <a:gd name="T17" fmla="*/ 46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3" h="49">
                      <a:moveTo>
                        <a:pt x="223" y="46"/>
                      </a:moveTo>
                      <a:cubicBezTo>
                        <a:pt x="223" y="48"/>
                        <a:pt x="216" y="49"/>
                        <a:pt x="208" y="49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7" y="49"/>
                        <a:pt x="0" y="48"/>
                        <a:pt x="0" y="46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7" y="0"/>
                        <a:pt x="15" y="0"/>
                      </a:cubicBezTo>
                      <a:cubicBezTo>
                        <a:pt x="208" y="0"/>
                        <a:pt x="208" y="0"/>
                        <a:pt x="208" y="0"/>
                      </a:cubicBezTo>
                      <a:cubicBezTo>
                        <a:pt x="216" y="0"/>
                        <a:pt x="223" y="1"/>
                        <a:pt x="223" y="3"/>
                      </a:cubicBezTo>
                      <a:lnTo>
                        <a:pt x="223" y="46"/>
                      </a:lnTo>
                      <a:close/>
                    </a:path>
                  </a:pathLst>
                </a:custGeom>
                <a:noFill/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b="1" dirty="0">
                    <a:ln w="12700">
                      <a:solidFill>
                        <a:srgbClr val="505050"/>
                      </a:solidFill>
                    </a:ln>
                    <a:solidFill>
                      <a:srgbClr val="002050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381" name="Group 380"/>
            <p:cNvGrpSpPr/>
            <p:nvPr/>
          </p:nvGrpSpPr>
          <p:grpSpPr>
            <a:xfrm>
              <a:off x="8977732" y="6519642"/>
              <a:ext cx="802466" cy="802466"/>
              <a:chOff x="7698762" y="2205720"/>
              <a:chExt cx="802466" cy="802466"/>
            </a:xfrm>
          </p:grpSpPr>
          <p:sp>
            <p:nvSpPr>
              <p:cNvPr id="382" name="Oval 381"/>
              <p:cNvSpPr/>
              <p:nvPr/>
            </p:nvSpPr>
            <p:spPr bwMode="auto">
              <a:xfrm>
                <a:off x="7698762" y="2205720"/>
                <a:ext cx="802466" cy="802466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6350">
                <a:noFil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539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83" name="Group 382"/>
              <p:cNvGrpSpPr/>
              <p:nvPr/>
            </p:nvGrpSpPr>
            <p:grpSpPr>
              <a:xfrm>
                <a:off x="7869696" y="2425433"/>
                <a:ext cx="446908" cy="366754"/>
                <a:chOff x="997724" y="2784661"/>
                <a:chExt cx="817590" cy="670956"/>
              </a:xfrm>
            </p:grpSpPr>
            <p:sp>
              <p:nvSpPr>
                <p:cNvPr id="384" name="Oval 5"/>
                <p:cNvSpPr>
                  <a:spLocks noChangeArrowheads="1"/>
                </p:cNvSpPr>
                <p:nvPr/>
              </p:nvSpPr>
              <p:spPr bwMode="auto">
                <a:xfrm>
                  <a:off x="1025676" y="2784661"/>
                  <a:ext cx="216626" cy="214570"/>
                </a:xfrm>
                <a:prstGeom prst="ellipse">
                  <a:avLst/>
                </a:prstGeom>
                <a:noFill/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85" name="Oval 6"/>
                <p:cNvSpPr>
                  <a:spLocks noChangeArrowheads="1"/>
                </p:cNvSpPr>
                <p:nvPr/>
              </p:nvSpPr>
              <p:spPr bwMode="auto">
                <a:xfrm>
                  <a:off x="1570736" y="2784661"/>
                  <a:ext cx="216626" cy="214570"/>
                </a:xfrm>
                <a:prstGeom prst="ellipse">
                  <a:avLst/>
                </a:prstGeom>
                <a:noFill/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86" name="Freeform 7"/>
                <p:cNvSpPr>
                  <a:spLocks/>
                </p:cNvSpPr>
                <p:nvPr/>
              </p:nvSpPr>
              <p:spPr bwMode="auto">
                <a:xfrm>
                  <a:off x="997724" y="2999231"/>
                  <a:ext cx="272530" cy="132829"/>
                </a:xfrm>
                <a:custGeom>
                  <a:avLst/>
                  <a:gdLst>
                    <a:gd name="T0" fmla="*/ 40 w 40"/>
                    <a:gd name="T1" fmla="*/ 20 h 20"/>
                    <a:gd name="T2" fmla="*/ 20 w 40"/>
                    <a:gd name="T3" fmla="*/ 0 h 20"/>
                    <a:gd name="T4" fmla="*/ 0 w 40"/>
                    <a:gd name="T5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20">
                      <a:moveTo>
                        <a:pt x="40" y="20"/>
                      </a:moveTo>
                      <a:cubicBezTo>
                        <a:pt x="40" y="9"/>
                        <a:pt x="31" y="0"/>
                        <a:pt x="20" y="0"/>
                      </a:cubicBezTo>
                      <a:cubicBezTo>
                        <a:pt x="9" y="0"/>
                        <a:pt x="0" y="9"/>
                        <a:pt x="0" y="20"/>
                      </a:cubicBezTo>
                    </a:path>
                  </a:pathLst>
                </a:custGeom>
                <a:noFill/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87" name="Oval 8"/>
                <p:cNvSpPr>
                  <a:spLocks noChangeArrowheads="1"/>
                </p:cNvSpPr>
                <p:nvPr/>
              </p:nvSpPr>
              <p:spPr bwMode="auto">
                <a:xfrm>
                  <a:off x="1270254" y="2999231"/>
                  <a:ext cx="272530" cy="269064"/>
                </a:xfrm>
                <a:prstGeom prst="ellipse">
                  <a:avLst/>
                </a:prstGeom>
                <a:noFill/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88" name="Freeform 9"/>
                <p:cNvSpPr>
                  <a:spLocks/>
                </p:cNvSpPr>
                <p:nvPr/>
              </p:nvSpPr>
              <p:spPr bwMode="auto">
                <a:xfrm>
                  <a:off x="1214350" y="3268294"/>
                  <a:ext cx="384337" cy="187323"/>
                </a:xfrm>
                <a:custGeom>
                  <a:avLst/>
                  <a:gdLst>
                    <a:gd name="T0" fmla="*/ 56 w 56"/>
                    <a:gd name="T1" fmla="*/ 28 h 28"/>
                    <a:gd name="T2" fmla="*/ 28 w 56"/>
                    <a:gd name="T3" fmla="*/ 0 h 28"/>
                    <a:gd name="T4" fmla="*/ 0 w 56"/>
                    <a:gd name="T5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6" h="28">
                      <a:moveTo>
                        <a:pt x="56" y="28"/>
                      </a:moveTo>
                      <a:cubicBezTo>
                        <a:pt x="56" y="13"/>
                        <a:pt x="44" y="0"/>
                        <a:pt x="28" y="0"/>
                      </a:cubicBezTo>
                      <a:cubicBezTo>
                        <a:pt x="12" y="0"/>
                        <a:pt x="0" y="13"/>
                        <a:pt x="0" y="28"/>
                      </a:cubicBezTo>
                    </a:path>
                  </a:pathLst>
                </a:custGeom>
                <a:noFill/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89" name="Freeform 10"/>
                <p:cNvSpPr>
                  <a:spLocks/>
                </p:cNvSpPr>
                <p:nvPr/>
              </p:nvSpPr>
              <p:spPr bwMode="auto">
                <a:xfrm>
                  <a:off x="1542784" y="2999231"/>
                  <a:ext cx="272530" cy="132829"/>
                </a:xfrm>
                <a:custGeom>
                  <a:avLst/>
                  <a:gdLst>
                    <a:gd name="T0" fmla="*/ 40 w 40"/>
                    <a:gd name="T1" fmla="*/ 20 h 20"/>
                    <a:gd name="T2" fmla="*/ 20 w 40"/>
                    <a:gd name="T3" fmla="*/ 0 h 20"/>
                    <a:gd name="T4" fmla="*/ 0 w 40"/>
                    <a:gd name="T5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20">
                      <a:moveTo>
                        <a:pt x="40" y="20"/>
                      </a:moveTo>
                      <a:cubicBezTo>
                        <a:pt x="40" y="9"/>
                        <a:pt x="31" y="0"/>
                        <a:pt x="20" y="0"/>
                      </a:cubicBezTo>
                      <a:cubicBezTo>
                        <a:pt x="9" y="0"/>
                        <a:pt x="0" y="9"/>
                        <a:pt x="0" y="20"/>
                      </a:cubicBezTo>
                    </a:path>
                  </a:pathLst>
                </a:custGeom>
                <a:noFill/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390" name="data icon"/>
            <p:cNvGrpSpPr/>
            <p:nvPr/>
          </p:nvGrpSpPr>
          <p:grpSpPr>
            <a:xfrm>
              <a:off x="11742059" y="6519642"/>
              <a:ext cx="801814" cy="801814"/>
              <a:chOff x="198951" y="5530831"/>
              <a:chExt cx="891295" cy="891295"/>
            </a:xfrm>
          </p:grpSpPr>
          <p:sp>
            <p:nvSpPr>
              <p:cNvPr id="391" name="Oval 390"/>
              <p:cNvSpPr/>
              <p:nvPr/>
            </p:nvSpPr>
            <p:spPr bwMode="auto">
              <a:xfrm>
                <a:off x="198951" y="5530831"/>
                <a:ext cx="891295" cy="891295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6350">
                <a:noFil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5399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2" name="Group 391"/>
              <p:cNvGrpSpPr/>
              <p:nvPr/>
            </p:nvGrpSpPr>
            <p:grpSpPr>
              <a:xfrm>
                <a:off x="476195" y="5758998"/>
                <a:ext cx="346766" cy="459370"/>
                <a:chOff x="7063209" y="2163774"/>
                <a:chExt cx="658103" cy="834116"/>
              </a:xfrm>
            </p:grpSpPr>
            <p:sp>
              <p:nvSpPr>
                <p:cNvPr id="393" name="Freeform 29"/>
                <p:cNvSpPr>
                  <a:spLocks/>
                </p:cNvSpPr>
                <p:nvPr/>
              </p:nvSpPr>
              <p:spPr bwMode="auto">
                <a:xfrm>
                  <a:off x="7063209" y="2163774"/>
                  <a:ext cx="658103" cy="834116"/>
                </a:xfrm>
                <a:custGeom>
                  <a:avLst/>
                  <a:gdLst>
                    <a:gd name="T0" fmla="*/ 13 w 172"/>
                    <a:gd name="T1" fmla="*/ 0 h 228"/>
                    <a:gd name="T2" fmla="*/ 0 w 172"/>
                    <a:gd name="T3" fmla="*/ 12 h 228"/>
                    <a:gd name="T4" fmla="*/ 0 w 172"/>
                    <a:gd name="T5" fmla="*/ 216 h 228"/>
                    <a:gd name="T6" fmla="*/ 13 w 172"/>
                    <a:gd name="T7" fmla="*/ 228 h 228"/>
                    <a:gd name="T8" fmla="*/ 159 w 172"/>
                    <a:gd name="T9" fmla="*/ 228 h 228"/>
                    <a:gd name="T10" fmla="*/ 172 w 172"/>
                    <a:gd name="T11" fmla="*/ 216 h 228"/>
                    <a:gd name="T12" fmla="*/ 172 w 172"/>
                    <a:gd name="T13" fmla="*/ 59 h 228"/>
                    <a:gd name="T14" fmla="*/ 110 w 172"/>
                    <a:gd name="T15" fmla="*/ 0 h 228"/>
                    <a:gd name="T16" fmla="*/ 13 w 172"/>
                    <a:gd name="T17" fmla="*/ 0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2" h="228">
                      <a:moveTo>
                        <a:pt x="13" y="0"/>
                      </a:move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216"/>
                        <a:pt x="0" y="216"/>
                        <a:pt x="0" y="216"/>
                      </a:cubicBezTo>
                      <a:cubicBezTo>
                        <a:pt x="0" y="223"/>
                        <a:pt x="6" y="228"/>
                        <a:pt x="13" y="228"/>
                      </a:cubicBezTo>
                      <a:cubicBezTo>
                        <a:pt x="159" y="228"/>
                        <a:pt x="159" y="228"/>
                        <a:pt x="159" y="228"/>
                      </a:cubicBezTo>
                      <a:cubicBezTo>
                        <a:pt x="166" y="228"/>
                        <a:pt x="172" y="223"/>
                        <a:pt x="172" y="216"/>
                      </a:cubicBezTo>
                      <a:cubicBezTo>
                        <a:pt x="172" y="59"/>
                        <a:pt x="172" y="59"/>
                        <a:pt x="172" y="59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lnTo>
                        <a:pt x="13" y="0"/>
                      </a:lnTo>
                      <a:close/>
                    </a:path>
                  </a:pathLst>
                </a:custGeom>
                <a:noFill/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b="1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94" name="Freeform 30"/>
                <p:cNvSpPr>
                  <a:spLocks/>
                </p:cNvSpPr>
                <p:nvPr/>
              </p:nvSpPr>
              <p:spPr bwMode="auto">
                <a:xfrm>
                  <a:off x="7484904" y="2163776"/>
                  <a:ext cx="225224" cy="213129"/>
                </a:xfrm>
                <a:custGeom>
                  <a:avLst/>
                  <a:gdLst>
                    <a:gd name="T0" fmla="*/ 59 w 59"/>
                    <a:gd name="T1" fmla="*/ 58 h 58"/>
                    <a:gd name="T2" fmla="*/ 13 w 59"/>
                    <a:gd name="T3" fmla="*/ 58 h 58"/>
                    <a:gd name="T4" fmla="*/ 0 w 59"/>
                    <a:gd name="T5" fmla="*/ 45 h 58"/>
                    <a:gd name="T6" fmla="*/ 0 w 59"/>
                    <a:gd name="T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58">
                      <a:moveTo>
                        <a:pt x="59" y="58"/>
                      </a:moveTo>
                      <a:cubicBezTo>
                        <a:pt x="13" y="58"/>
                        <a:pt x="13" y="58"/>
                        <a:pt x="13" y="58"/>
                      </a:cubicBezTo>
                      <a:cubicBezTo>
                        <a:pt x="6" y="58"/>
                        <a:pt x="0" y="52"/>
                        <a:pt x="0" y="45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b="1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95" name="Rectangle 31"/>
                <p:cNvSpPr>
                  <a:spLocks noChangeArrowheads="1"/>
                </p:cNvSpPr>
                <p:nvPr/>
              </p:nvSpPr>
              <p:spPr bwMode="auto">
                <a:xfrm>
                  <a:off x="7155849" y="2376905"/>
                  <a:ext cx="102229" cy="243795"/>
                </a:xfrm>
                <a:prstGeom prst="rect">
                  <a:avLst/>
                </a:prstGeom>
                <a:noFill/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b="1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96" name="Rectangle 32"/>
                <p:cNvSpPr>
                  <a:spLocks noChangeArrowheads="1"/>
                </p:cNvSpPr>
                <p:nvPr/>
              </p:nvSpPr>
              <p:spPr bwMode="auto">
                <a:xfrm>
                  <a:off x="7312388" y="2448970"/>
                  <a:ext cx="76671" cy="171731"/>
                </a:xfrm>
                <a:prstGeom prst="rect">
                  <a:avLst/>
                </a:prstGeom>
                <a:noFill/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b="1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97" name="Rectangle 33"/>
                <p:cNvSpPr>
                  <a:spLocks noChangeArrowheads="1"/>
                </p:cNvSpPr>
                <p:nvPr/>
              </p:nvSpPr>
              <p:spPr bwMode="auto">
                <a:xfrm>
                  <a:off x="7441772" y="2501103"/>
                  <a:ext cx="65491" cy="119599"/>
                </a:xfrm>
                <a:prstGeom prst="rect">
                  <a:avLst/>
                </a:prstGeom>
                <a:noFill/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b="1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98" name="Freeform 34"/>
                <p:cNvSpPr>
                  <a:spLocks/>
                </p:cNvSpPr>
                <p:nvPr/>
              </p:nvSpPr>
              <p:spPr bwMode="auto">
                <a:xfrm>
                  <a:off x="7559976" y="2573168"/>
                  <a:ext cx="62297" cy="47533"/>
                </a:xfrm>
                <a:custGeom>
                  <a:avLst/>
                  <a:gdLst>
                    <a:gd name="T0" fmla="*/ 36 w 39"/>
                    <a:gd name="T1" fmla="*/ 0 h 31"/>
                    <a:gd name="T2" fmla="*/ 39 w 39"/>
                    <a:gd name="T3" fmla="*/ 0 h 31"/>
                    <a:gd name="T4" fmla="*/ 39 w 39"/>
                    <a:gd name="T5" fmla="*/ 31 h 31"/>
                    <a:gd name="T6" fmla="*/ 0 w 39"/>
                    <a:gd name="T7" fmla="*/ 31 h 31"/>
                    <a:gd name="T8" fmla="*/ 0 w 39"/>
                    <a:gd name="T9" fmla="*/ 0 h 31"/>
                    <a:gd name="T10" fmla="*/ 36 w 39"/>
                    <a:gd name="T11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9" h="31">
                      <a:moveTo>
                        <a:pt x="36" y="0"/>
                      </a:moveTo>
                      <a:lnTo>
                        <a:pt x="39" y="0"/>
                      </a:lnTo>
                      <a:lnTo>
                        <a:pt x="39" y="31"/>
                      </a:lnTo>
                      <a:lnTo>
                        <a:pt x="0" y="31"/>
                      </a:lnTo>
                      <a:lnTo>
                        <a:pt x="0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noFill/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b="1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99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7155849" y="2709631"/>
                  <a:ext cx="175708" cy="0"/>
                </a:xfrm>
                <a:prstGeom prst="line">
                  <a:avLst/>
                </a:prstGeom>
                <a:noFill/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b="1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00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7155849" y="2800098"/>
                  <a:ext cx="132579" cy="0"/>
                </a:xfrm>
                <a:prstGeom prst="line">
                  <a:avLst/>
                </a:prstGeom>
                <a:noFill/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b="1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01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7155849" y="2884430"/>
                  <a:ext cx="175708" cy="0"/>
                </a:xfrm>
                <a:prstGeom prst="line">
                  <a:avLst/>
                </a:prstGeom>
                <a:noFill/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b="1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02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7449759" y="2709631"/>
                  <a:ext cx="175708" cy="0"/>
                </a:xfrm>
                <a:prstGeom prst="line">
                  <a:avLst/>
                </a:prstGeom>
                <a:noFill/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b="1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03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7449759" y="2800098"/>
                  <a:ext cx="134177" cy="0"/>
                </a:xfrm>
                <a:prstGeom prst="line">
                  <a:avLst/>
                </a:prstGeom>
                <a:noFill/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b="1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04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7449759" y="2884430"/>
                  <a:ext cx="175708" cy="0"/>
                </a:xfrm>
                <a:prstGeom prst="line">
                  <a:avLst/>
                </a:prstGeom>
                <a:noFill/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b="1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405" name="device icon"/>
            <p:cNvGrpSpPr/>
            <p:nvPr/>
          </p:nvGrpSpPr>
          <p:grpSpPr>
            <a:xfrm>
              <a:off x="9893359" y="6519642"/>
              <a:ext cx="801814" cy="801814"/>
              <a:chOff x="8997952" y="1475844"/>
              <a:chExt cx="1187754" cy="1187754"/>
            </a:xfrm>
          </p:grpSpPr>
          <p:sp>
            <p:nvSpPr>
              <p:cNvPr id="406" name="Oval 405"/>
              <p:cNvSpPr/>
              <p:nvPr/>
            </p:nvSpPr>
            <p:spPr bwMode="auto">
              <a:xfrm>
                <a:off x="8997952" y="1475844"/>
                <a:ext cx="1187754" cy="1187754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6350">
                <a:noFil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5399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07" name="Group 406"/>
              <p:cNvGrpSpPr/>
              <p:nvPr/>
            </p:nvGrpSpPr>
            <p:grpSpPr>
              <a:xfrm>
                <a:off x="9290156" y="1848014"/>
                <a:ext cx="582659" cy="488371"/>
                <a:chOff x="4947743" y="5339803"/>
                <a:chExt cx="834475" cy="706436"/>
              </a:xfrm>
            </p:grpSpPr>
            <p:sp>
              <p:nvSpPr>
                <p:cNvPr id="408" name="Freeform 5"/>
                <p:cNvSpPr>
                  <a:spLocks/>
                </p:cNvSpPr>
                <p:nvPr/>
              </p:nvSpPr>
              <p:spPr bwMode="auto">
                <a:xfrm>
                  <a:off x="5217618" y="5870026"/>
                  <a:ext cx="211136" cy="106364"/>
                </a:xfrm>
                <a:custGeom>
                  <a:avLst/>
                  <a:gdLst>
                    <a:gd name="T0" fmla="*/ 42 w 48"/>
                    <a:gd name="T1" fmla="*/ 0 h 24"/>
                    <a:gd name="T2" fmla="*/ 42 w 48"/>
                    <a:gd name="T3" fmla="*/ 11 h 24"/>
                    <a:gd name="T4" fmla="*/ 48 w 48"/>
                    <a:gd name="T5" fmla="*/ 22 h 24"/>
                    <a:gd name="T6" fmla="*/ 45 w 48"/>
                    <a:gd name="T7" fmla="*/ 23 h 24"/>
                    <a:gd name="T8" fmla="*/ 3 w 48"/>
                    <a:gd name="T9" fmla="*/ 23 h 24"/>
                    <a:gd name="T10" fmla="*/ 0 w 48"/>
                    <a:gd name="T11" fmla="*/ 22 h 24"/>
                    <a:gd name="T12" fmla="*/ 6 w 48"/>
                    <a:gd name="T13" fmla="*/ 11 h 24"/>
                    <a:gd name="T14" fmla="*/ 6 w 48"/>
                    <a:gd name="T1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24">
                      <a:moveTo>
                        <a:pt x="42" y="0"/>
                      </a:move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4"/>
                        <a:pt x="47" y="23"/>
                        <a:pt x="45" y="23"/>
                      </a:cubicBezTo>
                      <a:cubicBezTo>
                        <a:pt x="3" y="23"/>
                        <a:pt x="3" y="23"/>
                        <a:pt x="3" y="23"/>
                      </a:cubicBezTo>
                      <a:cubicBezTo>
                        <a:pt x="1" y="23"/>
                        <a:pt x="0" y="24"/>
                        <a:pt x="0" y="2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noFill/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b="1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09" name="Freeform 6"/>
                <p:cNvSpPr>
                  <a:spLocks/>
                </p:cNvSpPr>
                <p:nvPr/>
              </p:nvSpPr>
              <p:spPr bwMode="auto">
                <a:xfrm>
                  <a:off x="4947743" y="5339803"/>
                  <a:ext cx="742949" cy="531813"/>
                </a:xfrm>
                <a:custGeom>
                  <a:avLst/>
                  <a:gdLst>
                    <a:gd name="T0" fmla="*/ 118 w 168"/>
                    <a:gd name="T1" fmla="*/ 120 h 120"/>
                    <a:gd name="T2" fmla="*/ 10 w 168"/>
                    <a:gd name="T3" fmla="*/ 120 h 120"/>
                    <a:gd name="T4" fmla="*/ 0 w 168"/>
                    <a:gd name="T5" fmla="*/ 110 h 120"/>
                    <a:gd name="T6" fmla="*/ 0 w 168"/>
                    <a:gd name="T7" fmla="*/ 10 h 120"/>
                    <a:gd name="T8" fmla="*/ 10 w 168"/>
                    <a:gd name="T9" fmla="*/ 0 h 120"/>
                    <a:gd name="T10" fmla="*/ 158 w 168"/>
                    <a:gd name="T11" fmla="*/ 0 h 120"/>
                    <a:gd name="T12" fmla="*/ 168 w 168"/>
                    <a:gd name="T13" fmla="*/ 10 h 120"/>
                    <a:gd name="T14" fmla="*/ 168 w 168"/>
                    <a:gd name="T15" fmla="*/ 29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20">
                      <a:moveTo>
                        <a:pt x="118" y="120"/>
                      </a:moveTo>
                      <a:cubicBezTo>
                        <a:pt x="10" y="120"/>
                        <a:pt x="10" y="120"/>
                        <a:pt x="10" y="120"/>
                      </a:cubicBezTo>
                      <a:cubicBezTo>
                        <a:pt x="4" y="120"/>
                        <a:pt x="0" y="115"/>
                        <a:pt x="0" y="1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64" y="0"/>
                        <a:pt x="168" y="4"/>
                        <a:pt x="168" y="10"/>
                      </a:cubicBezTo>
                      <a:cubicBezTo>
                        <a:pt x="168" y="29"/>
                        <a:pt x="168" y="29"/>
                        <a:pt x="168" y="29"/>
                      </a:cubicBezTo>
                    </a:path>
                  </a:pathLst>
                </a:custGeom>
                <a:noFill/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b="1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10" name="Freeform 7"/>
                <p:cNvSpPr>
                  <a:spLocks/>
                </p:cNvSpPr>
                <p:nvPr/>
              </p:nvSpPr>
              <p:spPr bwMode="auto">
                <a:xfrm>
                  <a:off x="4957269" y="5776364"/>
                  <a:ext cx="511173" cy="0"/>
                </a:xfrm>
                <a:custGeom>
                  <a:avLst/>
                  <a:gdLst>
                    <a:gd name="T0" fmla="*/ 0 w 321"/>
                    <a:gd name="T1" fmla="*/ 179 w 321"/>
                    <a:gd name="T2" fmla="*/ 321 w 32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21">
                      <a:moveTo>
                        <a:pt x="0" y="0"/>
                      </a:moveTo>
                      <a:lnTo>
                        <a:pt x="179" y="0"/>
                      </a:lnTo>
                      <a:lnTo>
                        <a:pt x="321" y="0"/>
                      </a:lnTo>
                    </a:path>
                  </a:pathLst>
                </a:custGeom>
                <a:noFill/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b="1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11" name="Freeform 8"/>
                <p:cNvSpPr>
                  <a:spLocks/>
                </p:cNvSpPr>
                <p:nvPr/>
              </p:nvSpPr>
              <p:spPr bwMode="auto">
                <a:xfrm>
                  <a:off x="5468442" y="5466803"/>
                  <a:ext cx="304800" cy="579436"/>
                </a:xfrm>
                <a:custGeom>
                  <a:avLst/>
                  <a:gdLst>
                    <a:gd name="T0" fmla="*/ 69 w 69"/>
                    <a:gd name="T1" fmla="*/ 118 h 131"/>
                    <a:gd name="T2" fmla="*/ 56 w 69"/>
                    <a:gd name="T3" fmla="*/ 131 h 131"/>
                    <a:gd name="T4" fmla="*/ 12 w 69"/>
                    <a:gd name="T5" fmla="*/ 131 h 131"/>
                    <a:gd name="T6" fmla="*/ 0 w 69"/>
                    <a:gd name="T7" fmla="*/ 118 h 131"/>
                    <a:gd name="T8" fmla="*/ 0 w 69"/>
                    <a:gd name="T9" fmla="*/ 13 h 131"/>
                    <a:gd name="T10" fmla="*/ 12 w 69"/>
                    <a:gd name="T11" fmla="*/ 0 h 131"/>
                    <a:gd name="T12" fmla="*/ 56 w 69"/>
                    <a:gd name="T13" fmla="*/ 0 h 131"/>
                    <a:gd name="T14" fmla="*/ 69 w 69"/>
                    <a:gd name="T15" fmla="*/ 13 h 131"/>
                    <a:gd name="T16" fmla="*/ 69 w 69"/>
                    <a:gd name="T17" fmla="*/ 118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9" h="131">
                      <a:moveTo>
                        <a:pt x="69" y="118"/>
                      </a:moveTo>
                      <a:cubicBezTo>
                        <a:pt x="69" y="126"/>
                        <a:pt x="64" y="131"/>
                        <a:pt x="56" y="131"/>
                      </a:cubicBezTo>
                      <a:cubicBezTo>
                        <a:pt x="12" y="131"/>
                        <a:pt x="12" y="131"/>
                        <a:pt x="12" y="131"/>
                      </a:cubicBezTo>
                      <a:cubicBezTo>
                        <a:pt x="4" y="131"/>
                        <a:pt x="0" y="126"/>
                        <a:pt x="0" y="118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4"/>
                        <a:pt x="4" y="0"/>
                        <a:pt x="12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64" y="0"/>
                        <a:pt x="69" y="4"/>
                        <a:pt x="69" y="13"/>
                      </a:cubicBezTo>
                      <a:lnTo>
                        <a:pt x="69" y="118"/>
                      </a:lnTo>
                      <a:close/>
                    </a:path>
                  </a:pathLst>
                </a:custGeom>
                <a:noFill/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b="1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12" name="Line 9"/>
                <p:cNvSpPr>
                  <a:spLocks noChangeShapeType="1"/>
                </p:cNvSpPr>
                <p:nvPr/>
              </p:nvSpPr>
              <p:spPr bwMode="auto">
                <a:xfrm flipH="1" flipV="1">
                  <a:off x="5468442" y="5963690"/>
                  <a:ext cx="304800" cy="0"/>
                </a:xfrm>
                <a:prstGeom prst="line">
                  <a:avLst/>
                </a:prstGeom>
                <a:noFill/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b="1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13" name="Line 9"/>
                <p:cNvSpPr>
                  <a:spLocks noChangeShapeType="1"/>
                </p:cNvSpPr>
                <p:nvPr/>
              </p:nvSpPr>
              <p:spPr bwMode="auto">
                <a:xfrm flipH="1" flipV="1">
                  <a:off x="5477418" y="5545734"/>
                  <a:ext cx="304800" cy="0"/>
                </a:xfrm>
                <a:prstGeom prst="line">
                  <a:avLst/>
                </a:prstGeom>
                <a:noFill/>
                <a:ln w="6350" cap="flat">
                  <a:solidFill>
                    <a:srgbClr val="4B4B4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225">
                    <a:defRPr/>
                  </a:pPr>
                  <a:endParaRPr lang="en-US" b="1" dirty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</p:grpSp>
      <p:cxnSp>
        <p:nvCxnSpPr>
          <p:cNvPr id="274" name="Straight Connector 273"/>
          <p:cNvCxnSpPr>
            <a:cxnSpLocks/>
            <a:endCxn id="190" idx="0"/>
          </p:cNvCxnSpPr>
          <p:nvPr/>
        </p:nvCxnSpPr>
        <p:spPr>
          <a:xfrm>
            <a:off x="758811" y="3283599"/>
            <a:ext cx="64225" cy="84686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cxnSpLocks/>
            <a:stCxn id="231" idx="3"/>
            <a:endCxn id="244" idx="7"/>
          </p:cNvCxnSpPr>
          <p:nvPr/>
        </p:nvCxnSpPr>
        <p:spPr>
          <a:xfrm flipV="1">
            <a:off x="1197148" y="2558423"/>
            <a:ext cx="1115142" cy="382481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>
            <a:cxnSpLocks/>
          </p:cNvCxnSpPr>
          <p:nvPr/>
        </p:nvCxnSpPr>
        <p:spPr>
          <a:xfrm flipH="1">
            <a:off x="2153655" y="2633219"/>
            <a:ext cx="407764" cy="938065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cxnSpLocks/>
            <a:stCxn id="244" idx="5"/>
            <a:endCxn id="230" idx="0"/>
          </p:cNvCxnSpPr>
          <p:nvPr/>
        </p:nvCxnSpPr>
        <p:spPr>
          <a:xfrm>
            <a:off x="3053883" y="2738246"/>
            <a:ext cx="239967" cy="1160899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>
            <a:cxnSpLocks/>
          </p:cNvCxnSpPr>
          <p:nvPr/>
        </p:nvCxnSpPr>
        <p:spPr>
          <a:xfrm flipH="1" flipV="1">
            <a:off x="1122095" y="4649844"/>
            <a:ext cx="856607" cy="313098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cxnSpLocks/>
            <a:endCxn id="190" idx="7"/>
          </p:cNvCxnSpPr>
          <p:nvPr/>
        </p:nvCxnSpPr>
        <p:spPr>
          <a:xfrm flipH="1">
            <a:off x="1106480" y="3648817"/>
            <a:ext cx="988571" cy="599049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cxnSpLocks/>
          </p:cNvCxnSpPr>
          <p:nvPr/>
        </p:nvCxnSpPr>
        <p:spPr>
          <a:xfrm flipH="1" flipV="1">
            <a:off x="784697" y="4649844"/>
            <a:ext cx="605631" cy="1600289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cxnSpLocks/>
            <a:endCxn id="186" idx="1"/>
          </p:cNvCxnSpPr>
          <p:nvPr/>
        </p:nvCxnSpPr>
        <p:spPr>
          <a:xfrm flipV="1">
            <a:off x="1398899" y="5187154"/>
            <a:ext cx="831695" cy="1079535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>
            <a:cxnSpLocks/>
          </p:cNvCxnSpPr>
          <p:nvPr/>
        </p:nvCxnSpPr>
        <p:spPr>
          <a:xfrm flipH="1" flipV="1">
            <a:off x="3334324" y="4419770"/>
            <a:ext cx="70918" cy="1037785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cxnSpLocks/>
          </p:cNvCxnSpPr>
          <p:nvPr/>
        </p:nvCxnSpPr>
        <p:spPr>
          <a:xfrm flipH="1" flipV="1">
            <a:off x="2433152" y="5183118"/>
            <a:ext cx="934763" cy="40085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>
            <a:cxnSpLocks/>
            <a:stCxn id="111" idx="0"/>
            <a:endCxn id="95" idx="3"/>
          </p:cNvCxnSpPr>
          <p:nvPr/>
        </p:nvCxnSpPr>
        <p:spPr>
          <a:xfrm flipV="1">
            <a:off x="3594899" y="4896991"/>
            <a:ext cx="837351" cy="633424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cxnSpLocks/>
          </p:cNvCxnSpPr>
          <p:nvPr/>
        </p:nvCxnSpPr>
        <p:spPr>
          <a:xfrm flipH="1" flipV="1">
            <a:off x="4184858" y="3409155"/>
            <a:ext cx="396342" cy="941278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>
            <a:cxnSpLocks/>
          </p:cNvCxnSpPr>
          <p:nvPr/>
        </p:nvCxnSpPr>
        <p:spPr>
          <a:xfrm flipV="1">
            <a:off x="3011605" y="2246903"/>
            <a:ext cx="1242295" cy="222791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>
            <a:cxnSpLocks/>
            <a:stCxn id="225" idx="7"/>
          </p:cNvCxnSpPr>
          <p:nvPr/>
        </p:nvCxnSpPr>
        <p:spPr>
          <a:xfrm flipH="1" flipV="1">
            <a:off x="4995494" y="2426729"/>
            <a:ext cx="618080" cy="1233023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cxnSpLocks/>
          </p:cNvCxnSpPr>
          <p:nvPr/>
        </p:nvCxnSpPr>
        <p:spPr>
          <a:xfrm flipV="1">
            <a:off x="5583248" y="2514747"/>
            <a:ext cx="550889" cy="1171698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>
            <a:cxnSpLocks/>
            <a:stCxn id="138" idx="1"/>
            <a:endCxn id="197" idx="5"/>
          </p:cNvCxnSpPr>
          <p:nvPr/>
        </p:nvCxnSpPr>
        <p:spPr>
          <a:xfrm flipH="1" flipV="1">
            <a:off x="6471835" y="2593204"/>
            <a:ext cx="313650" cy="590756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cxnSpLocks/>
            <a:endCxn id="148" idx="6"/>
          </p:cNvCxnSpPr>
          <p:nvPr/>
        </p:nvCxnSpPr>
        <p:spPr>
          <a:xfrm flipH="1" flipV="1">
            <a:off x="4426939" y="3137931"/>
            <a:ext cx="1130171" cy="570984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>
            <a:cxnSpLocks/>
            <a:endCxn id="242" idx="6"/>
          </p:cNvCxnSpPr>
          <p:nvPr/>
        </p:nvCxnSpPr>
        <p:spPr>
          <a:xfrm flipV="1">
            <a:off x="7380666" y="2280705"/>
            <a:ext cx="293525" cy="92458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>
            <a:cxnSpLocks/>
            <a:endCxn id="242" idx="5"/>
          </p:cNvCxnSpPr>
          <p:nvPr/>
        </p:nvCxnSpPr>
        <p:spPr>
          <a:xfrm flipH="1" flipV="1">
            <a:off x="8218026" y="2280706"/>
            <a:ext cx="408041" cy="649701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>
            <a:cxnSpLocks/>
          </p:cNvCxnSpPr>
          <p:nvPr/>
        </p:nvCxnSpPr>
        <p:spPr>
          <a:xfrm flipV="1">
            <a:off x="8453725" y="3513656"/>
            <a:ext cx="199593" cy="748177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>
            <a:cxnSpLocks/>
            <a:stCxn id="216" idx="0"/>
          </p:cNvCxnSpPr>
          <p:nvPr/>
        </p:nvCxnSpPr>
        <p:spPr>
          <a:xfrm flipH="1" flipV="1">
            <a:off x="8929272" y="3498915"/>
            <a:ext cx="577727" cy="1451585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cxnSpLocks/>
            <a:stCxn id="68" idx="0"/>
          </p:cNvCxnSpPr>
          <p:nvPr/>
        </p:nvCxnSpPr>
        <p:spPr>
          <a:xfrm flipV="1">
            <a:off x="8282458" y="5047393"/>
            <a:ext cx="1193492" cy="941869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>
            <a:cxnSpLocks/>
            <a:endCxn id="208" idx="3"/>
          </p:cNvCxnSpPr>
          <p:nvPr/>
        </p:nvCxnSpPr>
        <p:spPr>
          <a:xfrm flipV="1">
            <a:off x="8340123" y="1371310"/>
            <a:ext cx="2123184" cy="603387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>
            <a:cxnSpLocks/>
            <a:endCxn id="229" idx="4"/>
          </p:cNvCxnSpPr>
          <p:nvPr/>
        </p:nvCxnSpPr>
        <p:spPr>
          <a:xfrm flipH="1" flipV="1">
            <a:off x="10303823" y="3948514"/>
            <a:ext cx="159482" cy="1659831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>
            <a:cxnSpLocks/>
            <a:stCxn id="241" idx="1"/>
            <a:endCxn id="204" idx="4"/>
          </p:cNvCxnSpPr>
          <p:nvPr/>
        </p:nvCxnSpPr>
        <p:spPr>
          <a:xfrm flipV="1">
            <a:off x="10288947" y="1858277"/>
            <a:ext cx="218629" cy="1269279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cxnSpLocks/>
          </p:cNvCxnSpPr>
          <p:nvPr/>
        </p:nvCxnSpPr>
        <p:spPr>
          <a:xfrm flipV="1">
            <a:off x="9676969" y="1714941"/>
            <a:ext cx="551009" cy="612619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cxnSpLocks/>
          </p:cNvCxnSpPr>
          <p:nvPr/>
        </p:nvCxnSpPr>
        <p:spPr>
          <a:xfrm flipH="1" flipV="1">
            <a:off x="10729134" y="1704392"/>
            <a:ext cx="392363" cy="816864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>
            <a:cxnSpLocks/>
            <a:stCxn id="64" idx="0"/>
            <a:endCxn id="166" idx="1"/>
          </p:cNvCxnSpPr>
          <p:nvPr/>
        </p:nvCxnSpPr>
        <p:spPr>
          <a:xfrm flipH="1" flipV="1">
            <a:off x="7227583" y="3807907"/>
            <a:ext cx="935260" cy="2136541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/>
          <p:cNvCxnSpPr>
            <a:cxnSpLocks/>
            <a:stCxn id="68" idx="0"/>
          </p:cNvCxnSpPr>
          <p:nvPr/>
        </p:nvCxnSpPr>
        <p:spPr>
          <a:xfrm>
            <a:off x="8282458" y="5989263"/>
            <a:ext cx="1989275" cy="41775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device icon"/>
          <p:cNvGrpSpPr/>
          <p:nvPr/>
        </p:nvGrpSpPr>
        <p:grpSpPr>
          <a:xfrm>
            <a:off x="8394631" y="2821180"/>
            <a:ext cx="801700" cy="801700"/>
            <a:chOff x="8997952" y="1475844"/>
            <a:chExt cx="1187754" cy="1187754"/>
          </a:xfrm>
        </p:grpSpPr>
        <p:sp>
          <p:nvSpPr>
            <p:cNvPr id="71" name="Oval 70"/>
            <p:cNvSpPr/>
            <p:nvPr/>
          </p:nvSpPr>
          <p:spPr bwMode="auto">
            <a:xfrm>
              <a:off x="8997952" y="1475844"/>
              <a:ext cx="1187754" cy="1187754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 w="508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3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9290156" y="1848014"/>
              <a:ext cx="582659" cy="488371"/>
              <a:chOff x="4947743" y="5339803"/>
              <a:chExt cx="834475" cy="706436"/>
            </a:xfrm>
          </p:grpSpPr>
          <p:sp>
            <p:nvSpPr>
              <p:cNvPr id="73" name="Freeform 5"/>
              <p:cNvSpPr>
                <a:spLocks/>
              </p:cNvSpPr>
              <p:nvPr/>
            </p:nvSpPr>
            <p:spPr bwMode="auto">
              <a:xfrm>
                <a:off x="5217618" y="5870026"/>
                <a:ext cx="211136" cy="106364"/>
              </a:xfrm>
              <a:custGeom>
                <a:avLst/>
                <a:gdLst>
                  <a:gd name="T0" fmla="*/ 42 w 48"/>
                  <a:gd name="T1" fmla="*/ 0 h 24"/>
                  <a:gd name="T2" fmla="*/ 42 w 48"/>
                  <a:gd name="T3" fmla="*/ 11 h 24"/>
                  <a:gd name="T4" fmla="*/ 48 w 48"/>
                  <a:gd name="T5" fmla="*/ 22 h 24"/>
                  <a:gd name="T6" fmla="*/ 45 w 48"/>
                  <a:gd name="T7" fmla="*/ 23 h 24"/>
                  <a:gd name="T8" fmla="*/ 3 w 48"/>
                  <a:gd name="T9" fmla="*/ 23 h 24"/>
                  <a:gd name="T10" fmla="*/ 0 w 48"/>
                  <a:gd name="T11" fmla="*/ 22 h 24"/>
                  <a:gd name="T12" fmla="*/ 6 w 48"/>
                  <a:gd name="T13" fmla="*/ 11 h 24"/>
                  <a:gd name="T14" fmla="*/ 6 w 48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24">
                    <a:moveTo>
                      <a:pt x="42" y="0"/>
                    </a:moveTo>
                    <a:cubicBezTo>
                      <a:pt x="42" y="11"/>
                      <a:pt x="42" y="11"/>
                      <a:pt x="42" y="11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24"/>
                      <a:pt x="47" y="23"/>
                      <a:pt x="45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3"/>
                      <a:pt x="0" y="24"/>
                      <a:pt x="0" y="2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4" name="Freeform 6"/>
              <p:cNvSpPr>
                <a:spLocks/>
              </p:cNvSpPr>
              <p:nvPr/>
            </p:nvSpPr>
            <p:spPr bwMode="auto">
              <a:xfrm>
                <a:off x="4947743" y="5339803"/>
                <a:ext cx="742950" cy="531812"/>
              </a:xfrm>
              <a:custGeom>
                <a:avLst/>
                <a:gdLst>
                  <a:gd name="T0" fmla="*/ 118 w 168"/>
                  <a:gd name="T1" fmla="*/ 120 h 120"/>
                  <a:gd name="T2" fmla="*/ 10 w 168"/>
                  <a:gd name="T3" fmla="*/ 120 h 120"/>
                  <a:gd name="T4" fmla="*/ 0 w 168"/>
                  <a:gd name="T5" fmla="*/ 110 h 120"/>
                  <a:gd name="T6" fmla="*/ 0 w 168"/>
                  <a:gd name="T7" fmla="*/ 10 h 120"/>
                  <a:gd name="T8" fmla="*/ 10 w 168"/>
                  <a:gd name="T9" fmla="*/ 0 h 120"/>
                  <a:gd name="T10" fmla="*/ 158 w 168"/>
                  <a:gd name="T11" fmla="*/ 0 h 120"/>
                  <a:gd name="T12" fmla="*/ 168 w 168"/>
                  <a:gd name="T13" fmla="*/ 10 h 120"/>
                  <a:gd name="T14" fmla="*/ 168 w 168"/>
                  <a:gd name="T15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120">
                    <a:moveTo>
                      <a:pt x="118" y="120"/>
                    </a:moveTo>
                    <a:cubicBezTo>
                      <a:pt x="10" y="120"/>
                      <a:pt x="10" y="120"/>
                      <a:pt x="10" y="120"/>
                    </a:cubicBezTo>
                    <a:cubicBezTo>
                      <a:pt x="4" y="120"/>
                      <a:pt x="0" y="115"/>
                      <a:pt x="0" y="1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4" y="0"/>
                      <a:pt x="168" y="4"/>
                      <a:pt x="168" y="10"/>
                    </a:cubicBezTo>
                    <a:cubicBezTo>
                      <a:pt x="168" y="29"/>
                      <a:pt x="168" y="29"/>
                      <a:pt x="168" y="29"/>
                    </a:cubicBez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Freeform 7"/>
              <p:cNvSpPr>
                <a:spLocks/>
              </p:cNvSpPr>
              <p:nvPr/>
            </p:nvSpPr>
            <p:spPr bwMode="auto">
              <a:xfrm>
                <a:off x="4957269" y="5776364"/>
                <a:ext cx="511173" cy="0"/>
              </a:xfrm>
              <a:custGeom>
                <a:avLst/>
                <a:gdLst>
                  <a:gd name="T0" fmla="*/ 0 w 321"/>
                  <a:gd name="T1" fmla="*/ 179 w 321"/>
                  <a:gd name="T2" fmla="*/ 321 w 3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21">
                    <a:moveTo>
                      <a:pt x="0" y="0"/>
                    </a:moveTo>
                    <a:lnTo>
                      <a:pt x="179" y="0"/>
                    </a:lnTo>
                    <a:lnTo>
                      <a:pt x="321" y="0"/>
                    </a:ln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6" name="Freeform 8"/>
              <p:cNvSpPr>
                <a:spLocks/>
              </p:cNvSpPr>
              <p:nvPr/>
            </p:nvSpPr>
            <p:spPr bwMode="auto">
              <a:xfrm>
                <a:off x="5468442" y="5466803"/>
                <a:ext cx="304800" cy="579436"/>
              </a:xfrm>
              <a:custGeom>
                <a:avLst/>
                <a:gdLst>
                  <a:gd name="T0" fmla="*/ 69 w 69"/>
                  <a:gd name="T1" fmla="*/ 118 h 131"/>
                  <a:gd name="T2" fmla="*/ 56 w 69"/>
                  <a:gd name="T3" fmla="*/ 131 h 131"/>
                  <a:gd name="T4" fmla="*/ 12 w 69"/>
                  <a:gd name="T5" fmla="*/ 131 h 131"/>
                  <a:gd name="T6" fmla="*/ 0 w 69"/>
                  <a:gd name="T7" fmla="*/ 118 h 131"/>
                  <a:gd name="T8" fmla="*/ 0 w 69"/>
                  <a:gd name="T9" fmla="*/ 13 h 131"/>
                  <a:gd name="T10" fmla="*/ 12 w 69"/>
                  <a:gd name="T11" fmla="*/ 0 h 131"/>
                  <a:gd name="T12" fmla="*/ 56 w 69"/>
                  <a:gd name="T13" fmla="*/ 0 h 131"/>
                  <a:gd name="T14" fmla="*/ 69 w 69"/>
                  <a:gd name="T15" fmla="*/ 13 h 131"/>
                  <a:gd name="T16" fmla="*/ 69 w 69"/>
                  <a:gd name="T17" fmla="*/ 118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131">
                    <a:moveTo>
                      <a:pt x="69" y="118"/>
                    </a:moveTo>
                    <a:cubicBezTo>
                      <a:pt x="69" y="126"/>
                      <a:pt x="64" y="131"/>
                      <a:pt x="56" y="131"/>
                    </a:cubicBezTo>
                    <a:cubicBezTo>
                      <a:pt x="12" y="131"/>
                      <a:pt x="12" y="131"/>
                      <a:pt x="12" y="131"/>
                    </a:cubicBezTo>
                    <a:cubicBezTo>
                      <a:pt x="4" y="131"/>
                      <a:pt x="0" y="126"/>
                      <a:pt x="0" y="1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4"/>
                      <a:pt x="4" y="0"/>
                      <a:pt x="12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64" y="0"/>
                      <a:pt x="69" y="4"/>
                      <a:pt x="69" y="13"/>
                    </a:cubicBezTo>
                    <a:lnTo>
                      <a:pt x="69" y="118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7" name="Line 9"/>
              <p:cNvSpPr>
                <a:spLocks noChangeShapeType="1"/>
              </p:cNvSpPr>
              <p:nvPr/>
            </p:nvSpPr>
            <p:spPr bwMode="auto">
              <a:xfrm flipH="1" flipV="1">
                <a:off x="5468442" y="5963690"/>
                <a:ext cx="304800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74" name="Line 9"/>
              <p:cNvSpPr>
                <a:spLocks noChangeShapeType="1"/>
              </p:cNvSpPr>
              <p:nvPr/>
            </p:nvSpPr>
            <p:spPr bwMode="auto">
              <a:xfrm flipH="1" flipV="1">
                <a:off x="5477418" y="5545734"/>
                <a:ext cx="304800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54" name="data icon"/>
          <p:cNvGrpSpPr/>
          <p:nvPr/>
        </p:nvGrpSpPr>
        <p:grpSpPr>
          <a:xfrm>
            <a:off x="7786284" y="5468817"/>
            <a:ext cx="801700" cy="801700"/>
            <a:chOff x="198951" y="5530831"/>
            <a:chExt cx="891295" cy="891295"/>
          </a:xfrm>
        </p:grpSpPr>
        <p:sp>
          <p:nvSpPr>
            <p:cNvPr id="55" name="Oval 54"/>
            <p:cNvSpPr/>
            <p:nvPr/>
          </p:nvSpPr>
          <p:spPr bwMode="auto">
            <a:xfrm>
              <a:off x="198951" y="5530831"/>
              <a:ext cx="891295" cy="891295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 w="508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3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476195" y="5758998"/>
              <a:ext cx="346766" cy="459370"/>
              <a:chOff x="7063209" y="2163774"/>
              <a:chExt cx="658103" cy="834116"/>
            </a:xfrm>
          </p:grpSpPr>
          <p:sp>
            <p:nvSpPr>
              <p:cNvPr id="57" name="Freeform 29"/>
              <p:cNvSpPr>
                <a:spLocks/>
              </p:cNvSpPr>
              <p:nvPr/>
            </p:nvSpPr>
            <p:spPr bwMode="auto">
              <a:xfrm>
                <a:off x="7063209" y="2163774"/>
                <a:ext cx="658103" cy="834116"/>
              </a:xfrm>
              <a:custGeom>
                <a:avLst/>
                <a:gdLst>
                  <a:gd name="T0" fmla="*/ 13 w 172"/>
                  <a:gd name="T1" fmla="*/ 0 h 228"/>
                  <a:gd name="T2" fmla="*/ 0 w 172"/>
                  <a:gd name="T3" fmla="*/ 12 h 228"/>
                  <a:gd name="T4" fmla="*/ 0 w 172"/>
                  <a:gd name="T5" fmla="*/ 216 h 228"/>
                  <a:gd name="T6" fmla="*/ 13 w 172"/>
                  <a:gd name="T7" fmla="*/ 228 h 228"/>
                  <a:gd name="T8" fmla="*/ 159 w 172"/>
                  <a:gd name="T9" fmla="*/ 228 h 228"/>
                  <a:gd name="T10" fmla="*/ 172 w 172"/>
                  <a:gd name="T11" fmla="*/ 216 h 228"/>
                  <a:gd name="T12" fmla="*/ 172 w 172"/>
                  <a:gd name="T13" fmla="*/ 59 h 228"/>
                  <a:gd name="T14" fmla="*/ 110 w 172"/>
                  <a:gd name="T15" fmla="*/ 0 h 228"/>
                  <a:gd name="T16" fmla="*/ 13 w 172"/>
                  <a:gd name="T17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" h="228">
                    <a:moveTo>
                      <a:pt x="13" y="0"/>
                    </a:moveTo>
                    <a:cubicBezTo>
                      <a:pt x="6" y="0"/>
                      <a:pt x="0" y="5"/>
                      <a:pt x="0" y="12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23"/>
                      <a:pt x="6" y="228"/>
                      <a:pt x="13" y="228"/>
                    </a:cubicBezTo>
                    <a:cubicBezTo>
                      <a:pt x="159" y="228"/>
                      <a:pt x="159" y="228"/>
                      <a:pt x="159" y="228"/>
                    </a:cubicBezTo>
                    <a:cubicBezTo>
                      <a:pt x="166" y="228"/>
                      <a:pt x="172" y="223"/>
                      <a:pt x="172" y="216"/>
                    </a:cubicBezTo>
                    <a:cubicBezTo>
                      <a:pt x="172" y="59"/>
                      <a:pt x="172" y="59"/>
                      <a:pt x="172" y="59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8" name="Freeform 30"/>
              <p:cNvSpPr>
                <a:spLocks/>
              </p:cNvSpPr>
              <p:nvPr/>
            </p:nvSpPr>
            <p:spPr bwMode="auto">
              <a:xfrm>
                <a:off x="7484904" y="2163776"/>
                <a:ext cx="225224" cy="213129"/>
              </a:xfrm>
              <a:custGeom>
                <a:avLst/>
                <a:gdLst>
                  <a:gd name="T0" fmla="*/ 59 w 59"/>
                  <a:gd name="T1" fmla="*/ 58 h 58"/>
                  <a:gd name="T2" fmla="*/ 13 w 59"/>
                  <a:gd name="T3" fmla="*/ 58 h 58"/>
                  <a:gd name="T4" fmla="*/ 0 w 59"/>
                  <a:gd name="T5" fmla="*/ 45 h 58"/>
                  <a:gd name="T6" fmla="*/ 0 w 59"/>
                  <a:gd name="T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58">
                    <a:moveTo>
                      <a:pt x="59" y="58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6" y="58"/>
                      <a:pt x="0" y="52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0" name="Rectangle 31"/>
              <p:cNvSpPr>
                <a:spLocks noChangeArrowheads="1"/>
              </p:cNvSpPr>
              <p:nvPr/>
            </p:nvSpPr>
            <p:spPr bwMode="auto">
              <a:xfrm>
                <a:off x="7155849" y="2376905"/>
                <a:ext cx="102229" cy="243795"/>
              </a:xfrm>
              <a:prstGeom prst="rect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1" name="Rectangle 32"/>
              <p:cNvSpPr>
                <a:spLocks noChangeArrowheads="1"/>
              </p:cNvSpPr>
              <p:nvPr/>
            </p:nvSpPr>
            <p:spPr bwMode="auto">
              <a:xfrm>
                <a:off x="7312388" y="2448970"/>
                <a:ext cx="76671" cy="171731"/>
              </a:xfrm>
              <a:prstGeom prst="rect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2" name="Rectangle 33"/>
              <p:cNvSpPr>
                <a:spLocks noChangeArrowheads="1"/>
              </p:cNvSpPr>
              <p:nvPr/>
            </p:nvSpPr>
            <p:spPr bwMode="auto">
              <a:xfrm>
                <a:off x="7441772" y="2501103"/>
                <a:ext cx="65491" cy="119599"/>
              </a:xfrm>
              <a:prstGeom prst="rect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3" name="Freeform 34"/>
              <p:cNvSpPr>
                <a:spLocks/>
              </p:cNvSpPr>
              <p:nvPr/>
            </p:nvSpPr>
            <p:spPr bwMode="auto">
              <a:xfrm>
                <a:off x="7559976" y="2573168"/>
                <a:ext cx="62297" cy="47533"/>
              </a:xfrm>
              <a:custGeom>
                <a:avLst/>
                <a:gdLst>
                  <a:gd name="T0" fmla="*/ 36 w 39"/>
                  <a:gd name="T1" fmla="*/ 0 h 31"/>
                  <a:gd name="T2" fmla="*/ 39 w 39"/>
                  <a:gd name="T3" fmla="*/ 0 h 31"/>
                  <a:gd name="T4" fmla="*/ 39 w 39"/>
                  <a:gd name="T5" fmla="*/ 31 h 31"/>
                  <a:gd name="T6" fmla="*/ 0 w 39"/>
                  <a:gd name="T7" fmla="*/ 31 h 31"/>
                  <a:gd name="T8" fmla="*/ 0 w 39"/>
                  <a:gd name="T9" fmla="*/ 0 h 31"/>
                  <a:gd name="T10" fmla="*/ 36 w 39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1">
                    <a:moveTo>
                      <a:pt x="36" y="0"/>
                    </a:moveTo>
                    <a:lnTo>
                      <a:pt x="39" y="0"/>
                    </a:lnTo>
                    <a:lnTo>
                      <a:pt x="39" y="3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6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4" name="Line 35"/>
              <p:cNvSpPr>
                <a:spLocks noChangeShapeType="1"/>
              </p:cNvSpPr>
              <p:nvPr/>
            </p:nvSpPr>
            <p:spPr bwMode="auto">
              <a:xfrm flipH="1">
                <a:off x="7155849" y="2709631"/>
                <a:ext cx="175708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5" name="Line 36"/>
              <p:cNvSpPr>
                <a:spLocks noChangeShapeType="1"/>
              </p:cNvSpPr>
              <p:nvPr/>
            </p:nvSpPr>
            <p:spPr bwMode="auto">
              <a:xfrm flipH="1">
                <a:off x="7155849" y="2800098"/>
                <a:ext cx="132579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6" name="Line 37"/>
              <p:cNvSpPr>
                <a:spLocks noChangeShapeType="1"/>
              </p:cNvSpPr>
              <p:nvPr/>
            </p:nvSpPr>
            <p:spPr bwMode="auto">
              <a:xfrm flipH="1">
                <a:off x="7155849" y="2884430"/>
                <a:ext cx="175708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7" name="Line 38"/>
              <p:cNvSpPr>
                <a:spLocks noChangeShapeType="1"/>
              </p:cNvSpPr>
              <p:nvPr/>
            </p:nvSpPr>
            <p:spPr bwMode="auto">
              <a:xfrm flipH="1">
                <a:off x="7449759" y="2709631"/>
                <a:ext cx="175708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8" name="Line 39"/>
              <p:cNvSpPr>
                <a:spLocks noChangeShapeType="1"/>
              </p:cNvSpPr>
              <p:nvPr/>
            </p:nvSpPr>
            <p:spPr bwMode="auto">
              <a:xfrm flipH="1">
                <a:off x="7449759" y="2800098"/>
                <a:ext cx="134177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9" name="Line 40"/>
              <p:cNvSpPr>
                <a:spLocks noChangeShapeType="1"/>
              </p:cNvSpPr>
              <p:nvPr/>
            </p:nvSpPr>
            <p:spPr bwMode="auto">
              <a:xfrm flipH="1">
                <a:off x="7449759" y="2884430"/>
                <a:ext cx="175708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8" name="device icon"/>
          <p:cNvGrpSpPr/>
          <p:nvPr/>
        </p:nvGrpSpPr>
        <p:grpSpPr>
          <a:xfrm>
            <a:off x="7939272" y="4163356"/>
            <a:ext cx="801700" cy="801700"/>
            <a:chOff x="8997952" y="1475844"/>
            <a:chExt cx="1187754" cy="1187754"/>
          </a:xfrm>
        </p:grpSpPr>
        <p:sp>
          <p:nvSpPr>
            <p:cNvPr id="89" name="Oval 88"/>
            <p:cNvSpPr/>
            <p:nvPr/>
          </p:nvSpPr>
          <p:spPr bwMode="auto">
            <a:xfrm>
              <a:off x="8997952" y="1475844"/>
              <a:ext cx="1187754" cy="1187754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 w="508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3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9290156" y="1848014"/>
              <a:ext cx="582659" cy="488371"/>
              <a:chOff x="4947743" y="5339803"/>
              <a:chExt cx="834475" cy="706436"/>
            </a:xfrm>
          </p:grpSpPr>
          <p:sp>
            <p:nvSpPr>
              <p:cNvPr id="91" name="Freeform 5"/>
              <p:cNvSpPr>
                <a:spLocks/>
              </p:cNvSpPr>
              <p:nvPr/>
            </p:nvSpPr>
            <p:spPr bwMode="auto">
              <a:xfrm>
                <a:off x="5217618" y="5870026"/>
                <a:ext cx="211136" cy="106364"/>
              </a:xfrm>
              <a:custGeom>
                <a:avLst/>
                <a:gdLst>
                  <a:gd name="T0" fmla="*/ 42 w 48"/>
                  <a:gd name="T1" fmla="*/ 0 h 24"/>
                  <a:gd name="T2" fmla="*/ 42 w 48"/>
                  <a:gd name="T3" fmla="*/ 11 h 24"/>
                  <a:gd name="T4" fmla="*/ 48 w 48"/>
                  <a:gd name="T5" fmla="*/ 22 h 24"/>
                  <a:gd name="T6" fmla="*/ 45 w 48"/>
                  <a:gd name="T7" fmla="*/ 23 h 24"/>
                  <a:gd name="T8" fmla="*/ 3 w 48"/>
                  <a:gd name="T9" fmla="*/ 23 h 24"/>
                  <a:gd name="T10" fmla="*/ 0 w 48"/>
                  <a:gd name="T11" fmla="*/ 22 h 24"/>
                  <a:gd name="T12" fmla="*/ 6 w 48"/>
                  <a:gd name="T13" fmla="*/ 11 h 24"/>
                  <a:gd name="T14" fmla="*/ 6 w 48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24">
                    <a:moveTo>
                      <a:pt x="42" y="0"/>
                    </a:moveTo>
                    <a:cubicBezTo>
                      <a:pt x="42" y="11"/>
                      <a:pt x="42" y="11"/>
                      <a:pt x="42" y="11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24"/>
                      <a:pt x="47" y="23"/>
                      <a:pt x="45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3"/>
                      <a:pt x="0" y="24"/>
                      <a:pt x="0" y="2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2" name="Freeform 6"/>
              <p:cNvSpPr>
                <a:spLocks/>
              </p:cNvSpPr>
              <p:nvPr/>
            </p:nvSpPr>
            <p:spPr bwMode="auto">
              <a:xfrm>
                <a:off x="4947743" y="5339803"/>
                <a:ext cx="742950" cy="531812"/>
              </a:xfrm>
              <a:custGeom>
                <a:avLst/>
                <a:gdLst>
                  <a:gd name="T0" fmla="*/ 118 w 168"/>
                  <a:gd name="T1" fmla="*/ 120 h 120"/>
                  <a:gd name="T2" fmla="*/ 10 w 168"/>
                  <a:gd name="T3" fmla="*/ 120 h 120"/>
                  <a:gd name="T4" fmla="*/ 0 w 168"/>
                  <a:gd name="T5" fmla="*/ 110 h 120"/>
                  <a:gd name="T6" fmla="*/ 0 w 168"/>
                  <a:gd name="T7" fmla="*/ 10 h 120"/>
                  <a:gd name="T8" fmla="*/ 10 w 168"/>
                  <a:gd name="T9" fmla="*/ 0 h 120"/>
                  <a:gd name="T10" fmla="*/ 158 w 168"/>
                  <a:gd name="T11" fmla="*/ 0 h 120"/>
                  <a:gd name="T12" fmla="*/ 168 w 168"/>
                  <a:gd name="T13" fmla="*/ 10 h 120"/>
                  <a:gd name="T14" fmla="*/ 168 w 168"/>
                  <a:gd name="T15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120">
                    <a:moveTo>
                      <a:pt x="118" y="120"/>
                    </a:moveTo>
                    <a:cubicBezTo>
                      <a:pt x="10" y="120"/>
                      <a:pt x="10" y="120"/>
                      <a:pt x="10" y="120"/>
                    </a:cubicBezTo>
                    <a:cubicBezTo>
                      <a:pt x="4" y="120"/>
                      <a:pt x="0" y="115"/>
                      <a:pt x="0" y="1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4" y="0"/>
                      <a:pt x="168" y="4"/>
                      <a:pt x="168" y="10"/>
                    </a:cubicBezTo>
                    <a:cubicBezTo>
                      <a:pt x="168" y="29"/>
                      <a:pt x="168" y="29"/>
                      <a:pt x="168" y="29"/>
                    </a:cubicBez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auto">
              <a:xfrm>
                <a:off x="4957269" y="5776364"/>
                <a:ext cx="511173" cy="0"/>
              </a:xfrm>
              <a:custGeom>
                <a:avLst/>
                <a:gdLst>
                  <a:gd name="T0" fmla="*/ 0 w 321"/>
                  <a:gd name="T1" fmla="*/ 179 w 321"/>
                  <a:gd name="T2" fmla="*/ 321 w 3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21">
                    <a:moveTo>
                      <a:pt x="0" y="0"/>
                    </a:moveTo>
                    <a:lnTo>
                      <a:pt x="179" y="0"/>
                    </a:lnTo>
                    <a:lnTo>
                      <a:pt x="321" y="0"/>
                    </a:ln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0" name="Freeform 8"/>
              <p:cNvSpPr>
                <a:spLocks/>
              </p:cNvSpPr>
              <p:nvPr/>
            </p:nvSpPr>
            <p:spPr bwMode="auto">
              <a:xfrm>
                <a:off x="5468442" y="5466803"/>
                <a:ext cx="304800" cy="579436"/>
              </a:xfrm>
              <a:custGeom>
                <a:avLst/>
                <a:gdLst>
                  <a:gd name="T0" fmla="*/ 69 w 69"/>
                  <a:gd name="T1" fmla="*/ 118 h 131"/>
                  <a:gd name="T2" fmla="*/ 56 w 69"/>
                  <a:gd name="T3" fmla="*/ 131 h 131"/>
                  <a:gd name="T4" fmla="*/ 12 w 69"/>
                  <a:gd name="T5" fmla="*/ 131 h 131"/>
                  <a:gd name="T6" fmla="*/ 0 w 69"/>
                  <a:gd name="T7" fmla="*/ 118 h 131"/>
                  <a:gd name="T8" fmla="*/ 0 w 69"/>
                  <a:gd name="T9" fmla="*/ 13 h 131"/>
                  <a:gd name="T10" fmla="*/ 12 w 69"/>
                  <a:gd name="T11" fmla="*/ 0 h 131"/>
                  <a:gd name="T12" fmla="*/ 56 w 69"/>
                  <a:gd name="T13" fmla="*/ 0 h 131"/>
                  <a:gd name="T14" fmla="*/ 69 w 69"/>
                  <a:gd name="T15" fmla="*/ 13 h 131"/>
                  <a:gd name="T16" fmla="*/ 69 w 69"/>
                  <a:gd name="T17" fmla="*/ 118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131">
                    <a:moveTo>
                      <a:pt x="69" y="118"/>
                    </a:moveTo>
                    <a:cubicBezTo>
                      <a:pt x="69" y="126"/>
                      <a:pt x="64" y="131"/>
                      <a:pt x="56" y="131"/>
                    </a:cubicBezTo>
                    <a:cubicBezTo>
                      <a:pt x="12" y="131"/>
                      <a:pt x="12" y="131"/>
                      <a:pt x="12" y="131"/>
                    </a:cubicBezTo>
                    <a:cubicBezTo>
                      <a:pt x="4" y="131"/>
                      <a:pt x="0" y="126"/>
                      <a:pt x="0" y="1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4"/>
                      <a:pt x="4" y="0"/>
                      <a:pt x="12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64" y="0"/>
                      <a:pt x="69" y="4"/>
                      <a:pt x="69" y="13"/>
                    </a:cubicBezTo>
                    <a:lnTo>
                      <a:pt x="69" y="118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1" name="Line 9"/>
              <p:cNvSpPr>
                <a:spLocks noChangeShapeType="1"/>
              </p:cNvSpPr>
              <p:nvPr/>
            </p:nvSpPr>
            <p:spPr bwMode="auto">
              <a:xfrm flipH="1" flipV="1">
                <a:off x="5468442" y="5963690"/>
                <a:ext cx="304800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2" name="Line 9"/>
              <p:cNvSpPr>
                <a:spLocks noChangeShapeType="1"/>
              </p:cNvSpPr>
              <p:nvPr/>
            </p:nvSpPr>
            <p:spPr bwMode="auto">
              <a:xfrm flipH="1" flipV="1">
                <a:off x="5477418" y="5545734"/>
                <a:ext cx="304800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18" name="device icon"/>
          <p:cNvGrpSpPr/>
          <p:nvPr/>
        </p:nvGrpSpPr>
        <p:grpSpPr>
          <a:xfrm>
            <a:off x="9825516" y="5516804"/>
            <a:ext cx="1126133" cy="1126133"/>
            <a:chOff x="8997952" y="1475844"/>
            <a:chExt cx="1187754" cy="1187754"/>
          </a:xfrm>
        </p:grpSpPr>
        <p:sp>
          <p:nvSpPr>
            <p:cNvPr id="119" name="Oval 118"/>
            <p:cNvSpPr/>
            <p:nvPr/>
          </p:nvSpPr>
          <p:spPr bwMode="auto">
            <a:xfrm>
              <a:off x="8997952" y="1475844"/>
              <a:ext cx="1187754" cy="1187754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 w="508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3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9290156" y="1848014"/>
              <a:ext cx="582659" cy="488371"/>
              <a:chOff x="4947743" y="5339803"/>
              <a:chExt cx="834475" cy="706436"/>
            </a:xfrm>
          </p:grpSpPr>
          <p:sp>
            <p:nvSpPr>
              <p:cNvPr id="121" name="Freeform 5"/>
              <p:cNvSpPr>
                <a:spLocks/>
              </p:cNvSpPr>
              <p:nvPr/>
            </p:nvSpPr>
            <p:spPr bwMode="auto">
              <a:xfrm>
                <a:off x="5217618" y="5870026"/>
                <a:ext cx="211136" cy="106364"/>
              </a:xfrm>
              <a:custGeom>
                <a:avLst/>
                <a:gdLst>
                  <a:gd name="T0" fmla="*/ 42 w 48"/>
                  <a:gd name="T1" fmla="*/ 0 h 24"/>
                  <a:gd name="T2" fmla="*/ 42 w 48"/>
                  <a:gd name="T3" fmla="*/ 11 h 24"/>
                  <a:gd name="T4" fmla="*/ 48 w 48"/>
                  <a:gd name="T5" fmla="*/ 22 h 24"/>
                  <a:gd name="T6" fmla="*/ 45 w 48"/>
                  <a:gd name="T7" fmla="*/ 23 h 24"/>
                  <a:gd name="T8" fmla="*/ 3 w 48"/>
                  <a:gd name="T9" fmla="*/ 23 h 24"/>
                  <a:gd name="T10" fmla="*/ 0 w 48"/>
                  <a:gd name="T11" fmla="*/ 22 h 24"/>
                  <a:gd name="T12" fmla="*/ 6 w 48"/>
                  <a:gd name="T13" fmla="*/ 11 h 24"/>
                  <a:gd name="T14" fmla="*/ 6 w 48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24">
                    <a:moveTo>
                      <a:pt x="42" y="0"/>
                    </a:moveTo>
                    <a:cubicBezTo>
                      <a:pt x="42" y="11"/>
                      <a:pt x="42" y="11"/>
                      <a:pt x="42" y="11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24"/>
                      <a:pt x="47" y="23"/>
                      <a:pt x="45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3"/>
                      <a:pt x="0" y="24"/>
                      <a:pt x="0" y="2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23" name="Freeform 6"/>
              <p:cNvSpPr>
                <a:spLocks/>
              </p:cNvSpPr>
              <p:nvPr/>
            </p:nvSpPr>
            <p:spPr bwMode="auto">
              <a:xfrm>
                <a:off x="4947743" y="5339803"/>
                <a:ext cx="742949" cy="531813"/>
              </a:xfrm>
              <a:custGeom>
                <a:avLst/>
                <a:gdLst>
                  <a:gd name="T0" fmla="*/ 118 w 168"/>
                  <a:gd name="T1" fmla="*/ 120 h 120"/>
                  <a:gd name="T2" fmla="*/ 10 w 168"/>
                  <a:gd name="T3" fmla="*/ 120 h 120"/>
                  <a:gd name="T4" fmla="*/ 0 w 168"/>
                  <a:gd name="T5" fmla="*/ 110 h 120"/>
                  <a:gd name="T6" fmla="*/ 0 w 168"/>
                  <a:gd name="T7" fmla="*/ 10 h 120"/>
                  <a:gd name="T8" fmla="*/ 10 w 168"/>
                  <a:gd name="T9" fmla="*/ 0 h 120"/>
                  <a:gd name="T10" fmla="*/ 158 w 168"/>
                  <a:gd name="T11" fmla="*/ 0 h 120"/>
                  <a:gd name="T12" fmla="*/ 168 w 168"/>
                  <a:gd name="T13" fmla="*/ 10 h 120"/>
                  <a:gd name="T14" fmla="*/ 168 w 168"/>
                  <a:gd name="T15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120">
                    <a:moveTo>
                      <a:pt x="118" y="120"/>
                    </a:moveTo>
                    <a:cubicBezTo>
                      <a:pt x="10" y="120"/>
                      <a:pt x="10" y="120"/>
                      <a:pt x="10" y="120"/>
                    </a:cubicBezTo>
                    <a:cubicBezTo>
                      <a:pt x="4" y="120"/>
                      <a:pt x="0" y="115"/>
                      <a:pt x="0" y="1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4" y="0"/>
                      <a:pt x="168" y="4"/>
                      <a:pt x="168" y="10"/>
                    </a:cubicBezTo>
                    <a:cubicBezTo>
                      <a:pt x="168" y="29"/>
                      <a:pt x="168" y="29"/>
                      <a:pt x="168" y="29"/>
                    </a:cubicBez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24" name="Freeform 7"/>
              <p:cNvSpPr>
                <a:spLocks/>
              </p:cNvSpPr>
              <p:nvPr/>
            </p:nvSpPr>
            <p:spPr bwMode="auto">
              <a:xfrm>
                <a:off x="4957269" y="5776364"/>
                <a:ext cx="511173" cy="0"/>
              </a:xfrm>
              <a:custGeom>
                <a:avLst/>
                <a:gdLst>
                  <a:gd name="T0" fmla="*/ 0 w 321"/>
                  <a:gd name="T1" fmla="*/ 179 w 321"/>
                  <a:gd name="T2" fmla="*/ 321 w 3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21">
                    <a:moveTo>
                      <a:pt x="0" y="0"/>
                    </a:moveTo>
                    <a:lnTo>
                      <a:pt x="179" y="0"/>
                    </a:lnTo>
                    <a:lnTo>
                      <a:pt x="321" y="0"/>
                    </a:ln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25" name="Freeform 8"/>
              <p:cNvSpPr>
                <a:spLocks/>
              </p:cNvSpPr>
              <p:nvPr/>
            </p:nvSpPr>
            <p:spPr bwMode="auto">
              <a:xfrm>
                <a:off x="5468442" y="5466803"/>
                <a:ext cx="304800" cy="579436"/>
              </a:xfrm>
              <a:custGeom>
                <a:avLst/>
                <a:gdLst>
                  <a:gd name="T0" fmla="*/ 69 w 69"/>
                  <a:gd name="T1" fmla="*/ 118 h 131"/>
                  <a:gd name="T2" fmla="*/ 56 w 69"/>
                  <a:gd name="T3" fmla="*/ 131 h 131"/>
                  <a:gd name="T4" fmla="*/ 12 w 69"/>
                  <a:gd name="T5" fmla="*/ 131 h 131"/>
                  <a:gd name="T6" fmla="*/ 0 w 69"/>
                  <a:gd name="T7" fmla="*/ 118 h 131"/>
                  <a:gd name="T8" fmla="*/ 0 w 69"/>
                  <a:gd name="T9" fmla="*/ 13 h 131"/>
                  <a:gd name="T10" fmla="*/ 12 w 69"/>
                  <a:gd name="T11" fmla="*/ 0 h 131"/>
                  <a:gd name="T12" fmla="*/ 56 w 69"/>
                  <a:gd name="T13" fmla="*/ 0 h 131"/>
                  <a:gd name="T14" fmla="*/ 69 w 69"/>
                  <a:gd name="T15" fmla="*/ 13 h 131"/>
                  <a:gd name="T16" fmla="*/ 69 w 69"/>
                  <a:gd name="T17" fmla="*/ 118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131">
                    <a:moveTo>
                      <a:pt x="69" y="118"/>
                    </a:moveTo>
                    <a:cubicBezTo>
                      <a:pt x="69" y="126"/>
                      <a:pt x="64" y="131"/>
                      <a:pt x="56" y="131"/>
                    </a:cubicBezTo>
                    <a:cubicBezTo>
                      <a:pt x="12" y="131"/>
                      <a:pt x="12" y="131"/>
                      <a:pt x="12" y="131"/>
                    </a:cubicBezTo>
                    <a:cubicBezTo>
                      <a:pt x="4" y="131"/>
                      <a:pt x="0" y="126"/>
                      <a:pt x="0" y="1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4"/>
                      <a:pt x="4" y="0"/>
                      <a:pt x="12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64" y="0"/>
                      <a:pt x="69" y="4"/>
                      <a:pt x="69" y="13"/>
                    </a:cubicBezTo>
                    <a:lnTo>
                      <a:pt x="69" y="118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26" name="Line 9"/>
              <p:cNvSpPr>
                <a:spLocks noChangeShapeType="1"/>
              </p:cNvSpPr>
              <p:nvPr/>
            </p:nvSpPr>
            <p:spPr bwMode="auto">
              <a:xfrm flipH="1" flipV="1">
                <a:off x="5468442" y="5963690"/>
                <a:ext cx="304800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27" name="Line 9"/>
              <p:cNvSpPr>
                <a:spLocks noChangeShapeType="1"/>
              </p:cNvSpPr>
              <p:nvPr/>
            </p:nvSpPr>
            <p:spPr bwMode="auto">
              <a:xfrm flipH="1" flipV="1">
                <a:off x="5477418" y="5545734"/>
                <a:ext cx="304800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37" name="data icon"/>
          <p:cNvGrpSpPr/>
          <p:nvPr/>
        </p:nvGrpSpPr>
        <p:grpSpPr>
          <a:xfrm>
            <a:off x="6620798" y="3019273"/>
            <a:ext cx="1124552" cy="1124552"/>
            <a:chOff x="198951" y="5530831"/>
            <a:chExt cx="891295" cy="891295"/>
          </a:xfrm>
        </p:grpSpPr>
        <p:sp>
          <p:nvSpPr>
            <p:cNvPr id="138" name="Oval 137"/>
            <p:cNvSpPr/>
            <p:nvPr/>
          </p:nvSpPr>
          <p:spPr bwMode="auto">
            <a:xfrm>
              <a:off x="198951" y="5530831"/>
              <a:ext cx="891295" cy="891295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 w="508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3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476195" y="5758998"/>
              <a:ext cx="346766" cy="459370"/>
              <a:chOff x="7063209" y="2163774"/>
              <a:chExt cx="658103" cy="834116"/>
            </a:xfrm>
          </p:grpSpPr>
          <p:sp>
            <p:nvSpPr>
              <p:cNvPr id="140" name="Freeform 29"/>
              <p:cNvSpPr>
                <a:spLocks/>
              </p:cNvSpPr>
              <p:nvPr/>
            </p:nvSpPr>
            <p:spPr bwMode="auto">
              <a:xfrm>
                <a:off x="7063209" y="2163774"/>
                <a:ext cx="658103" cy="834116"/>
              </a:xfrm>
              <a:custGeom>
                <a:avLst/>
                <a:gdLst>
                  <a:gd name="T0" fmla="*/ 13 w 172"/>
                  <a:gd name="T1" fmla="*/ 0 h 228"/>
                  <a:gd name="T2" fmla="*/ 0 w 172"/>
                  <a:gd name="T3" fmla="*/ 12 h 228"/>
                  <a:gd name="T4" fmla="*/ 0 w 172"/>
                  <a:gd name="T5" fmla="*/ 216 h 228"/>
                  <a:gd name="T6" fmla="*/ 13 w 172"/>
                  <a:gd name="T7" fmla="*/ 228 h 228"/>
                  <a:gd name="T8" fmla="*/ 159 w 172"/>
                  <a:gd name="T9" fmla="*/ 228 h 228"/>
                  <a:gd name="T10" fmla="*/ 172 w 172"/>
                  <a:gd name="T11" fmla="*/ 216 h 228"/>
                  <a:gd name="T12" fmla="*/ 172 w 172"/>
                  <a:gd name="T13" fmla="*/ 59 h 228"/>
                  <a:gd name="T14" fmla="*/ 110 w 172"/>
                  <a:gd name="T15" fmla="*/ 0 h 228"/>
                  <a:gd name="T16" fmla="*/ 13 w 172"/>
                  <a:gd name="T17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" h="228">
                    <a:moveTo>
                      <a:pt x="13" y="0"/>
                    </a:moveTo>
                    <a:cubicBezTo>
                      <a:pt x="6" y="0"/>
                      <a:pt x="0" y="5"/>
                      <a:pt x="0" y="12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23"/>
                      <a:pt x="6" y="228"/>
                      <a:pt x="13" y="228"/>
                    </a:cubicBezTo>
                    <a:cubicBezTo>
                      <a:pt x="159" y="228"/>
                      <a:pt x="159" y="228"/>
                      <a:pt x="159" y="228"/>
                    </a:cubicBezTo>
                    <a:cubicBezTo>
                      <a:pt x="166" y="228"/>
                      <a:pt x="172" y="223"/>
                      <a:pt x="172" y="216"/>
                    </a:cubicBezTo>
                    <a:cubicBezTo>
                      <a:pt x="172" y="59"/>
                      <a:pt x="172" y="59"/>
                      <a:pt x="172" y="59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1" name="Freeform 30"/>
              <p:cNvSpPr>
                <a:spLocks/>
              </p:cNvSpPr>
              <p:nvPr/>
            </p:nvSpPr>
            <p:spPr bwMode="auto">
              <a:xfrm>
                <a:off x="7484904" y="2163776"/>
                <a:ext cx="225224" cy="213129"/>
              </a:xfrm>
              <a:custGeom>
                <a:avLst/>
                <a:gdLst>
                  <a:gd name="T0" fmla="*/ 59 w 59"/>
                  <a:gd name="T1" fmla="*/ 58 h 58"/>
                  <a:gd name="T2" fmla="*/ 13 w 59"/>
                  <a:gd name="T3" fmla="*/ 58 h 58"/>
                  <a:gd name="T4" fmla="*/ 0 w 59"/>
                  <a:gd name="T5" fmla="*/ 45 h 58"/>
                  <a:gd name="T6" fmla="*/ 0 w 59"/>
                  <a:gd name="T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58">
                    <a:moveTo>
                      <a:pt x="59" y="58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6" y="58"/>
                      <a:pt x="0" y="52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2" name="Rectangle 31"/>
              <p:cNvSpPr>
                <a:spLocks noChangeArrowheads="1"/>
              </p:cNvSpPr>
              <p:nvPr/>
            </p:nvSpPr>
            <p:spPr bwMode="auto">
              <a:xfrm>
                <a:off x="7155849" y="2376905"/>
                <a:ext cx="102229" cy="243795"/>
              </a:xfrm>
              <a:prstGeom prst="rect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3" name="Rectangle 32"/>
              <p:cNvSpPr>
                <a:spLocks noChangeArrowheads="1"/>
              </p:cNvSpPr>
              <p:nvPr/>
            </p:nvSpPr>
            <p:spPr bwMode="auto">
              <a:xfrm>
                <a:off x="7312388" y="2448970"/>
                <a:ext cx="76671" cy="171731"/>
              </a:xfrm>
              <a:prstGeom prst="rect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4" name="Rectangle 33"/>
              <p:cNvSpPr>
                <a:spLocks noChangeArrowheads="1"/>
              </p:cNvSpPr>
              <p:nvPr/>
            </p:nvSpPr>
            <p:spPr bwMode="auto">
              <a:xfrm>
                <a:off x="7441772" y="2501103"/>
                <a:ext cx="65491" cy="119599"/>
              </a:xfrm>
              <a:prstGeom prst="rect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5" name="Freeform 34"/>
              <p:cNvSpPr>
                <a:spLocks/>
              </p:cNvSpPr>
              <p:nvPr/>
            </p:nvSpPr>
            <p:spPr bwMode="auto">
              <a:xfrm>
                <a:off x="7559976" y="2573168"/>
                <a:ext cx="62297" cy="47533"/>
              </a:xfrm>
              <a:custGeom>
                <a:avLst/>
                <a:gdLst>
                  <a:gd name="T0" fmla="*/ 36 w 39"/>
                  <a:gd name="T1" fmla="*/ 0 h 31"/>
                  <a:gd name="T2" fmla="*/ 39 w 39"/>
                  <a:gd name="T3" fmla="*/ 0 h 31"/>
                  <a:gd name="T4" fmla="*/ 39 w 39"/>
                  <a:gd name="T5" fmla="*/ 31 h 31"/>
                  <a:gd name="T6" fmla="*/ 0 w 39"/>
                  <a:gd name="T7" fmla="*/ 31 h 31"/>
                  <a:gd name="T8" fmla="*/ 0 w 39"/>
                  <a:gd name="T9" fmla="*/ 0 h 31"/>
                  <a:gd name="T10" fmla="*/ 36 w 39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1">
                    <a:moveTo>
                      <a:pt x="36" y="0"/>
                    </a:moveTo>
                    <a:lnTo>
                      <a:pt x="39" y="0"/>
                    </a:lnTo>
                    <a:lnTo>
                      <a:pt x="39" y="3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6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6" name="Line 35"/>
              <p:cNvSpPr>
                <a:spLocks noChangeShapeType="1"/>
              </p:cNvSpPr>
              <p:nvPr/>
            </p:nvSpPr>
            <p:spPr bwMode="auto">
              <a:xfrm flipH="1">
                <a:off x="7155849" y="2709631"/>
                <a:ext cx="175708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62" name="Line 36"/>
              <p:cNvSpPr>
                <a:spLocks noChangeShapeType="1"/>
              </p:cNvSpPr>
              <p:nvPr/>
            </p:nvSpPr>
            <p:spPr bwMode="auto">
              <a:xfrm flipH="1">
                <a:off x="7155849" y="2800098"/>
                <a:ext cx="132579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63" name="Line 37"/>
              <p:cNvSpPr>
                <a:spLocks noChangeShapeType="1"/>
              </p:cNvSpPr>
              <p:nvPr/>
            </p:nvSpPr>
            <p:spPr bwMode="auto">
              <a:xfrm flipH="1">
                <a:off x="7155849" y="2884430"/>
                <a:ext cx="175708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64" name="Line 38"/>
              <p:cNvSpPr>
                <a:spLocks noChangeShapeType="1"/>
              </p:cNvSpPr>
              <p:nvPr/>
            </p:nvSpPr>
            <p:spPr bwMode="auto">
              <a:xfrm flipH="1">
                <a:off x="7449759" y="2709631"/>
                <a:ext cx="175708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65" name="Line 39"/>
              <p:cNvSpPr>
                <a:spLocks noChangeShapeType="1"/>
              </p:cNvSpPr>
              <p:nvPr/>
            </p:nvSpPr>
            <p:spPr bwMode="auto">
              <a:xfrm flipH="1">
                <a:off x="7449759" y="2800098"/>
                <a:ext cx="134177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66" name="Line 40"/>
              <p:cNvSpPr>
                <a:spLocks noChangeShapeType="1"/>
              </p:cNvSpPr>
              <p:nvPr/>
            </p:nvSpPr>
            <p:spPr bwMode="auto">
              <a:xfrm flipH="1">
                <a:off x="7449759" y="2884430"/>
                <a:ext cx="175708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203" name="app icon"/>
          <p:cNvGrpSpPr/>
          <p:nvPr/>
        </p:nvGrpSpPr>
        <p:grpSpPr>
          <a:xfrm>
            <a:off x="9945299" y="733723"/>
            <a:ext cx="1124552" cy="1124552"/>
            <a:chOff x="212387" y="4377392"/>
            <a:chExt cx="891295" cy="891295"/>
          </a:xfrm>
        </p:grpSpPr>
        <p:sp>
          <p:nvSpPr>
            <p:cNvPr id="204" name="Oval 203"/>
            <p:cNvSpPr/>
            <p:nvPr/>
          </p:nvSpPr>
          <p:spPr bwMode="auto">
            <a:xfrm>
              <a:off x="212387" y="4377392"/>
              <a:ext cx="891295" cy="891295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 w="508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3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5" name="Group 204"/>
            <p:cNvGrpSpPr/>
            <p:nvPr/>
          </p:nvGrpSpPr>
          <p:grpSpPr>
            <a:xfrm>
              <a:off x="440093" y="4621949"/>
              <a:ext cx="420968" cy="414938"/>
              <a:chOff x="9168011" y="5170684"/>
              <a:chExt cx="665163" cy="655637"/>
            </a:xfrm>
          </p:grpSpPr>
          <p:sp>
            <p:nvSpPr>
              <p:cNvPr id="206" name="Freeform 44"/>
              <p:cNvSpPr>
                <a:spLocks/>
              </p:cNvSpPr>
              <p:nvPr/>
            </p:nvSpPr>
            <p:spPr bwMode="auto">
              <a:xfrm>
                <a:off x="9168012" y="5170684"/>
                <a:ext cx="244474" cy="266700"/>
              </a:xfrm>
              <a:custGeom>
                <a:avLst/>
                <a:gdLst>
                  <a:gd name="T0" fmla="*/ 82 w 82"/>
                  <a:gd name="T1" fmla="*/ 76 h 82"/>
                  <a:gd name="T2" fmla="*/ 76 w 82"/>
                  <a:gd name="T3" fmla="*/ 82 h 82"/>
                  <a:gd name="T4" fmla="*/ 6 w 82"/>
                  <a:gd name="T5" fmla="*/ 82 h 82"/>
                  <a:gd name="T6" fmla="*/ 0 w 82"/>
                  <a:gd name="T7" fmla="*/ 76 h 82"/>
                  <a:gd name="T8" fmla="*/ 0 w 82"/>
                  <a:gd name="T9" fmla="*/ 5 h 82"/>
                  <a:gd name="T10" fmla="*/ 6 w 82"/>
                  <a:gd name="T11" fmla="*/ 0 h 82"/>
                  <a:gd name="T12" fmla="*/ 76 w 82"/>
                  <a:gd name="T13" fmla="*/ 0 h 82"/>
                  <a:gd name="T14" fmla="*/ 82 w 82"/>
                  <a:gd name="T15" fmla="*/ 5 h 82"/>
                  <a:gd name="T16" fmla="*/ 82 w 82"/>
                  <a:gd name="T17" fmla="*/ 7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82">
                    <a:moveTo>
                      <a:pt x="82" y="76"/>
                    </a:moveTo>
                    <a:cubicBezTo>
                      <a:pt x="82" y="79"/>
                      <a:pt x="79" y="82"/>
                      <a:pt x="76" y="82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2" y="82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9" y="0"/>
                      <a:pt x="82" y="2"/>
                      <a:pt x="82" y="5"/>
                    </a:cubicBezTo>
                    <a:lnTo>
                      <a:pt x="82" y="76"/>
                    </a:lnTo>
                    <a:close/>
                  </a:path>
                </a:pathLst>
              </a:custGeom>
              <a:solidFill>
                <a:srgbClr val="4B4B4B"/>
              </a:solidFill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ln w="12700">
                    <a:solidFill>
                      <a:srgbClr val="505050"/>
                    </a:solidFill>
                  </a:ln>
                  <a:solidFill>
                    <a:srgbClr val="002050"/>
                  </a:solidFill>
                  <a:latin typeface="Segoe UI"/>
                </a:endParaRPr>
              </a:p>
            </p:txBody>
          </p:sp>
          <p:sp>
            <p:nvSpPr>
              <p:cNvPr id="207" name="Freeform 45"/>
              <p:cNvSpPr>
                <a:spLocks/>
              </p:cNvSpPr>
              <p:nvPr/>
            </p:nvSpPr>
            <p:spPr bwMode="auto">
              <a:xfrm>
                <a:off x="9168014" y="5481833"/>
                <a:ext cx="244474" cy="133350"/>
              </a:xfrm>
              <a:custGeom>
                <a:avLst/>
                <a:gdLst>
                  <a:gd name="T0" fmla="*/ 82 w 82"/>
                  <a:gd name="T1" fmla="*/ 38 h 41"/>
                  <a:gd name="T2" fmla="*/ 76 w 82"/>
                  <a:gd name="T3" fmla="*/ 41 h 41"/>
                  <a:gd name="T4" fmla="*/ 6 w 82"/>
                  <a:gd name="T5" fmla="*/ 41 h 41"/>
                  <a:gd name="T6" fmla="*/ 0 w 82"/>
                  <a:gd name="T7" fmla="*/ 38 h 41"/>
                  <a:gd name="T8" fmla="*/ 0 w 82"/>
                  <a:gd name="T9" fmla="*/ 3 h 41"/>
                  <a:gd name="T10" fmla="*/ 6 w 82"/>
                  <a:gd name="T11" fmla="*/ 0 h 41"/>
                  <a:gd name="T12" fmla="*/ 76 w 82"/>
                  <a:gd name="T13" fmla="*/ 0 h 41"/>
                  <a:gd name="T14" fmla="*/ 82 w 82"/>
                  <a:gd name="T15" fmla="*/ 3 h 41"/>
                  <a:gd name="T16" fmla="*/ 82 w 82"/>
                  <a:gd name="T17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41">
                    <a:moveTo>
                      <a:pt x="82" y="38"/>
                    </a:moveTo>
                    <a:cubicBezTo>
                      <a:pt x="82" y="39"/>
                      <a:pt x="79" y="41"/>
                      <a:pt x="76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2" y="41"/>
                      <a:pt x="0" y="39"/>
                      <a:pt x="0" y="3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9" y="0"/>
                      <a:pt x="82" y="1"/>
                      <a:pt x="82" y="3"/>
                    </a:cubicBezTo>
                    <a:lnTo>
                      <a:pt x="82" y="38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ln w="12700">
                    <a:solidFill>
                      <a:srgbClr val="505050"/>
                    </a:solidFill>
                  </a:ln>
                  <a:solidFill>
                    <a:srgbClr val="002050"/>
                  </a:solidFill>
                  <a:latin typeface="Segoe UI"/>
                </a:endParaRPr>
              </a:p>
            </p:txBody>
          </p:sp>
          <p:sp>
            <p:nvSpPr>
              <p:cNvPr id="208" name="Freeform 46"/>
              <p:cNvSpPr>
                <a:spLocks/>
              </p:cNvSpPr>
              <p:nvPr/>
            </p:nvSpPr>
            <p:spPr bwMode="auto">
              <a:xfrm>
                <a:off x="9456935" y="5170684"/>
                <a:ext cx="376238" cy="444499"/>
              </a:xfrm>
              <a:custGeom>
                <a:avLst/>
                <a:gdLst>
                  <a:gd name="T0" fmla="*/ 126 w 126"/>
                  <a:gd name="T1" fmla="*/ 127 h 137"/>
                  <a:gd name="T2" fmla="*/ 117 w 126"/>
                  <a:gd name="T3" fmla="*/ 137 h 137"/>
                  <a:gd name="T4" fmla="*/ 9 w 126"/>
                  <a:gd name="T5" fmla="*/ 137 h 137"/>
                  <a:gd name="T6" fmla="*/ 0 w 126"/>
                  <a:gd name="T7" fmla="*/ 127 h 137"/>
                  <a:gd name="T8" fmla="*/ 0 w 126"/>
                  <a:gd name="T9" fmla="*/ 9 h 137"/>
                  <a:gd name="T10" fmla="*/ 9 w 126"/>
                  <a:gd name="T11" fmla="*/ 0 h 137"/>
                  <a:gd name="T12" fmla="*/ 117 w 126"/>
                  <a:gd name="T13" fmla="*/ 0 h 137"/>
                  <a:gd name="T14" fmla="*/ 126 w 126"/>
                  <a:gd name="T15" fmla="*/ 9 h 137"/>
                  <a:gd name="T16" fmla="*/ 126 w 126"/>
                  <a:gd name="T17" fmla="*/ 12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37">
                    <a:moveTo>
                      <a:pt x="126" y="127"/>
                    </a:moveTo>
                    <a:cubicBezTo>
                      <a:pt x="126" y="133"/>
                      <a:pt x="122" y="137"/>
                      <a:pt x="117" y="137"/>
                    </a:cubicBezTo>
                    <a:cubicBezTo>
                      <a:pt x="9" y="137"/>
                      <a:pt x="9" y="137"/>
                      <a:pt x="9" y="137"/>
                    </a:cubicBezTo>
                    <a:cubicBezTo>
                      <a:pt x="4" y="137"/>
                      <a:pt x="0" y="133"/>
                      <a:pt x="0" y="12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22" y="0"/>
                      <a:pt x="126" y="4"/>
                      <a:pt x="126" y="9"/>
                    </a:cubicBezTo>
                    <a:lnTo>
                      <a:pt x="126" y="12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ln w="12700">
                    <a:solidFill>
                      <a:srgbClr val="505050"/>
                    </a:solidFill>
                  </a:ln>
                  <a:solidFill>
                    <a:srgbClr val="002050"/>
                  </a:solidFill>
                  <a:latin typeface="Segoe UI"/>
                </a:endParaRPr>
              </a:p>
            </p:txBody>
          </p:sp>
          <p:sp>
            <p:nvSpPr>
              <p:cNvPr id="209" name="Freeform 47"/>
              <p:cNvSpPr>
                <a:spLocks/>
              </p:cNvSpPr>
              <p:nvPr/>
            </p:nvSpPr>
            <p:spPr bwMode="auto">
              <a:xfrm>
                <a:off x="9168011" y="5667570"/>
                <a:ext cx="665163" cy="158751"/>
              </a:xfrm>
              <a:custGeom>
                <a:avLst/>
                <a:gdLst>
                  <a:gd name="T0" fmla="*/ 223 w 223"/>
                  <a:gd name="T1" fmla="*/ 46 h 49"/>
                  <a:gd name="T2" fmla="*/ 208 w 223"/>
                  <a:gd name="T3" fmla="*/ 49 h 49"/>
                  <a:gd name="T4" fmla="*/ 15 w 223"/>
                  <a:gd name="T5" fmla="*/ 49 h 49"/>
                  <a:gd name="T6" fmla="*/ 0 w 223"/>
                  <a:gd name="T7" fmla="*/ 46 h 49"/>
                  <a:gd name="T8" fmla="*/ 0 w 223"/>
                  <a:gd name="T9" fmla="*/ 3 h 49"/>
                  <a:gd name="T10" fmla="*/ 15 w 223"/>
                  <a:gd name="T11" fmla="*/ 0 h 49"/>
                  <a:gd name="T12" fmla="*/ 208 w 223"/>
                  <a:gd name="T13" fmla="*/ 0 h 49"/>
                  <a:gd name="T14" fmla="*/ 223 w 223"/>
                  <a:gd name="T15" fmla="*/ 3 h 49"/>
                  <a:gd name="T16" fmla="*/ 223 w 223"/>
                  <a:gd name="T17" fmla="*/ 4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3" h="49">
                    <a:moveTo>
                      <a:pt x="223" y="46"/>
                    </a:moveTo>
                    <a:cubicBezTo>
                      <a:pt x="223" y="48"/>
                      <a:pt x="216" y="49"/>
                      <a:pt x="208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7" y="49"/>
                      <a:pt x="0" y="48"/>
                      <a:pt x="0" y="4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7" y="0"/>
                      <a:pt x="15" y="0"/>
                    </a:cubicBezTo>
                    <a:cubicBezTo>
                      <a:pt x="208" y="0"/>
                      <a:pt x="208" y="0"/>
                      <a:pt x="208" y="0"/>
                    </a:cubicBezTo>
                    <a:cubicBezTo>
                      <a:pt x="216" y="0"/>
                      <a:pt x="223" y="1"/>
                      <a:pt x="223" y="3"/>
                    </a:cubicBezTo>
                    <a:lnTo>
                      <a:pt x="223" y="46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ln w="12700">
                    <a:solidFill>
                      <a:srgbClr val="505050"/>
                    </a:solidFill>
                  </a:ln>
                  <a:solidFill>
                    <a:srgbClr val="002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210" name="Group 209"/>
          <p:cNvGrpSpPr/>
          <p:nvPr/>
        </p:nvGrpSpPr>
        <p:grpSpPr>
          <a:xfrm>
            <a:off x="9112668" y="4613548"/>
            <a:ext cx="802352" cy="802352"/>
            <a:chOff x="7698762" y="2205720"/>
            <a:chExt cx="802466" cy="802466"/>
          </a:xfrm>
        </p:grpSpPr>
        <p:sp>
          <p:nvSpPr>
            <p:cNvPr id="211" name="Oval 210"/>
            <p:cNvSpPr/>
            <p:nvPr/>
          </p:nvSpPr>
          <p:spPr bwMode="auto">
            <a:xfrm>
              <a:off x="7698762" y="2205720"/>
              <a:ext cx="802466" cy="802466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 w="508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3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12" name="Group 211"/>
            <p:cNvGrpSpPr/>
            <p:nvPr/>
          </p:nvGrpSpPr>
          <p:grpSpPr>
            <a:xfrm>
              <a:off x="7869696" y="2425433"/>
              <a:ext cx="446908" cy="366754"/>
              <a:chOff x="997724" y="2784661"/>
              <a:chExt cx="817590" cy="670956"/>
            </a:xfrm>
          </p:grpSpPr>
          <p:sp>
            <p:nvSpPr>
              <p:cNvPr id="213" name="Oval 5"/>
              <p:cNvSpPr>
                <a:spLocks noChangeArrowheads="1"/>
              </p:cNvSpPr>
              <p:nvPr/>
            </p:nvSpPr>
            <p:spPr bwMode="auto">
              <a:xfrm>
                <a:off x="1025676" y="2784661"/>
                <a:ext cx="216626" cy="214570"/>
              </a:xfrm>
              <a:prstGeom prst="ellips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4" name="Oval 6"/>
              <p:cNvSpPr>
                <a:spLocks noChangeArrowheads="1"/>
              </p:cNvSpPr>
              <p:nvPr/>
            </p:nvSpPr>
            <p:spPr bwMode="auto">
              <a:xfrm>
                <a:off x="1570736" y="2784661"/>
                <a:ext cx="216626" cy="214570"/>
              </a:xfrm>
              <a:prstGeom prst="ellips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5" name="Freeform 7"/>
              <p:cNvSpPr>
                <a:spLocks/>
              </p:cNvSpPr>
              <p:nvPr/>
            </p:nvSpPr>
            <p:spPr bwMode="auto">
              <a:xfrm>
                <a:off x="997724" y="2999231"/>
                <a:ext cx="272530" cy="132829"/>
              </a:xfrm>
              <a:custGeom>
                <a:avLst/>
                <a:gdLst>
                  <a:gd name="T0" fmla="*/ 40 w 40"/>
                  <a:gd name="T1" fmla="*/ 20 h 20"/>
                  <a:gd name="T2" fmla="*/ 20 w 40"/>
                  <a:gd name="T3" fmla="*/ 0 h 20"/>
                  <a:gd name="T4" fmla="*/ 0 w 40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0">
                    <a:moveTo>
                      <a:pt x="40" y="20"/>
                    </a:move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6" name="Oval 8"/>
              <p:cNvSpPr>
                <a:spLocks noChangeArrowheads="1"/>
              </p:cNvSpPr>
              <p:nvPr/>
            </p:nvSpPr>
            <p:spPr bwMode="auto">
              <a:xfrm>
                <a:off x="1270254" y="2999231"/>
                <a:ext cx="272530" cy="269064"/>
              </a:xfrm>
              <a:prstGeom prst="ellips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9"/>
              <p:cNvSpPr>
                <a:spLocks/>
              </p:cNvSpPr>
              <p:nvPr/>
            </p:nvSpPr>
            <p:spPr bwMode="auto">
              <a:xfrm>
                <a:off x="1214350" y="3268294"/>
                <a:ext cx="384337" cy="187323"/>
              </a:xfrm>
              <a:custGeom>
                <a:avLst/>
                <a:gdLst>
                  <a:gd name="T0" fmla="*/ 56 w 56"/>
                  <a:gd name="T1" fmla="*/ 28 h 28"/>
                  <a:gd name="T2" fmla="*/ 28 w 56"/>
                  <a:gd name="T3" fmla="*/ 0 h 28"/>
                  <a:gd name="T4" fmla="*/ 0 w 56"/>
                  <a:gd name="T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28">
                    <a:moveTo>
                      <a:pt x="56" y="28"/>
                    </a:moveTo>
                    <a:cubicBezTo>
                      <a:pt x="56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8"/>
                    </a:cubicBez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10"/>
              <p:cNvSpPr>
                <a:spLocks/>
              </p:cNvSpPr>
              <p:nvPr/>
            </p:nvSpPr>
            <p:spPr bwMode="auto">
              <a:xfrm>
                <a:off x="1542784" y="2999231"/>
                <a:ext cx="272530" cy="132829"/>
              </a:xfrm>
              <a:custGeom>
                <a:avLst/>
                <a:gdLst>
                  <a:gd name="T0" fmla="*/ 40 w 40"/>
                  <a:gd name="T1" fmla="*/ 20 h 20"/>
                  <a:gd name="T2" fmla="*/ 20 w 40"/>
                  <a:gd name="T3" fmla="*/ 0 h 20"/>
                  <a:gd name="T4" fmla="*/ 0 w 40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0">
                    <a:moveTo>
                      <a:pt x="40" y="20"/>
                    </a:move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dirty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4" name="app icon"/>
          <p:cNvGrpSpPr/>
          <p:nvPr/>
        </p:nvGrpSpPr>
        <p:grpSpPr>
          <a:xfrm>
            <a:off x="4314845" y="4212697"/>
            <a:ext cx="801700" cy="801700"/>
            <a:chOff x="212387" y="4377392"/>
            <a:chExt cx="891295" cy="891295"/>
          </a:xfrm>
        </p:grpSpPr>
        <p:sp>
          <p:nvSpPr>
            <p:cNvPr id="95" name="Oval 94"/>
            <p:cNvSpPr/>
            <p:nvPr/>
          </p:nvSpPr>
          <p:spPr bwMode="auto">
            <a:xfrm>
              <a:off x="212387" y="4377392"/>
              <a:ext cx="891295" cy="891295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 w="508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3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440093" y="4621949"/>
              <a:ext cx="420968" cy="414938"/>
              <a:chOff x="9168011" y="5170684"/>
              <a:chExt cx="665163" cy="655637"/>
            </a:xfrm>
          </p:grpSpPr>
          <p:sp>
            <p:nvSpPr>
              <p:cNvPr id="97" name="Freeform 44"/>
              <p:cNvSpPr>
                <a:spLocks/>
              </p:cNvSpPr>
              <p:nvPr/>
            </p:nvSpPr>
            <p:spPr bwMode="auto">
              <a:xfrm>
                <a:off x="9168012" y="5170684"/>
                <a:ext cx="244474" cy="266700"/>
              </a:xfrm>
              <a:custGeom>
                <a:avLst/>
                <a:gdLst>
                  <a:gd name="T0" fmla="*/ 82 w 82"/>
                  <a:gd name="T1" fmla="*/ 76 h 82"/>
                  <a:gd name="T2" fmla="*/ 76 w 82"/>
                  <a:gd name="T3" fmla="*/ 82 h 82"/>
                  <a:gd name="T4" fmla="*/ 6 w 82"/>
                  <a:gd name="T5" fmla="*/ 82 h 82"/>
                  <a:gd name="T6" fmla="*/ 0 w 82"/>
                  <a:gd name="T7" fmla="*/ 76 h 82"/>
                  <a:gd name="T8" fmla="*/ 0 w 82"/>
                  <a:gd name="T9" fmla="*/ 5 h 82"/>
                  <a:gd name="T10" fmla="*/ 6 w 82"/>
                  <a:gd name="T11" fmla="*/ 0 h 82"/>
                  <a:gd name="T12" fmla="*/ 76 w 82"/>
                  <a:gd name="T13" fmla="*/ 0 h 82"/>
                  <a:gd name="T14" fmla="*/ 82 w 82"/>
                  <a:gd name="T15" fmla="*/ 5 h 82"/>
                  <a:gd name="T16" fmla="*/ 82 w 82"/>
                  <a:gd name="T17" fmla="*/ 7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82">
                    <a:moveTo>
                      <a:pt x="82" y="76"/>
                    </a:moveTo>
                    <a:cubicBezTo>
                      <a:pt x="82" y="79"/>
                      <a:pt x="79" y="82"/>
                      <a:pt x="76" y="82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2" y="82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9" y="0"/>
                      <a:pt x="82" y="2"/>
                      <a:pt x="82" y="5"/>
                    </a:cubicBezTo>
                    <a:lnTo>
                      <a:pt x="82" y="76"/>
                    </a:lnTo>
                    <a:close/>
                  </a:path>
                </a:pathLst>
              </a:custGeom>
              <a:solidFill>
                <a:srgbClr val="4B4B4B"/>
              </a:solidFill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ln w="12700">
                    <a:solidFill>
                      <a:srgbClr val="505050"/>
                    </a:solidFill>
                  </a:ln>
                  <a:solidFill>
                    <a:srgbClr val="002050"/>
                  </a:solidFill>
                  <a:latin typeface="Segoe UI"/>
                </a:endParaRPr>
              </a:p>
            </p:txBody>
          </p:sp>
          <p:sp>
            <p:nvSpPr>
              <p:cNvPr id="98" name="Freeform 45"/>
              <p:cNvSpPr>
                <a:spLocks/>
              </p:cNvSpPr>
              <p:nvPr/>
            </p:nvSpPr>
            <p:spPr bwMode="auto">
              <a:xfrm>
                <a:off x="9168014" y="5481833"/>
                <a:ext cx="244474" cy="133350"/>
              </a:xfrm>
              <a:custGeom>
                <a:avLst/>
                <a:gdLst>
                  <a:gd name="T0" fmla="*/ 82 w 82"/>
                  <a:gd name="T1" fmla="*/ 38 h 41"/>
                  <a:gd name="T2" fmla="*/ 76 w 82"/>
                  <a:gd name="T3" fmla="*/ 41 h 41"/>
                  <a:gd name="T4" fmla="*/ 6 w 82"/>
                  <a:gd name="T5" fmla="*/ 41 h 41"/>
                  <a:gd name="T6" fmla="*/ 0 w 82"/>
                  <a:gd name="T7" fmla="*/ 38 h 41"/>
                  <a:gd name="T8" fmla="*/ 0 w 82"/>
                  <a:gd name="T9" fmla="*/ 3 h 41"/>
                  <a:gd name="T10" fmla="*/ 6 w 82"/>
                  <a:gd name="T11" fmla="*/ 0 h 41"/>
                  <a:gd name="T12" fmla="*/ 76 w 82"/>
                  <a:gd name="T13" fmla="*/ 0 h 41"/>
                  <a:gd name="T14" fmla="*/ 82 w 82"/>
                  <a:gd name="T15" fmla="*/ 3 h 41"/>
                  <a:gd name="T16" fmla="*/ 82 w 82"/>
                  <a:gd name="T17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41">
                    <a:moveTo>
                      <a:pt x="82" y="38"/>
                    </a:moveTo>
                    <a:cubicBezTo>
                      <a:pt x="82" y="39"/>
                      <a:pt x="79" y="41"/>
                      <a:pt x="76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2" y="41"/>
                      <a:pt x="0" y="39"/>
                      <a:pt x="0" y="3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9" y="0"/>
                      <a:pt x="82" y="1"/>
                      <a:pt x="82" y="3"/>
                    </a:cubicBezTo>
                    <a:lnTo>
                      <a:pt x="82" y="38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ln w="12700">
                    <a:solidFill>
                      <a:srgbClr val="505050"/>
                    </a:solidFill>
                  </a:ln>
                  <a:solidFill>
                    <a:srgbClr val="002050"/>
                  </a:solidFill>
                  <a:latin typeface="Segoe UI"/>
                </a:endParaRPr>
              </a:p>
            </p:txBody>
          </p:sp>
          <p:sp>
            <p:nvSpPr>
              <p:cNvPr id="99" name="Freeform 46"/>
              <p:cNvSpPr>
                <a:spLocks/>
              </p:cNvSpPr>
              <p:nvPr/>
            </p:nvSpPr>
            <p:spPr bwMode="auto">
              <a:xfrm>
                <a:off x="9456935" y="5170684"/>
                <a:ext cx="376238" cy="444499"/>
              </a:xfrm>
              <a:custGeom>
                <a:avLst/>
                <a:gdLst>
                  <a:gd name="T0" fmla="*/ 126 w 126"/>
                  <a:gd name="T1" fmla="*/ 127 h 137"/>
                  <a:gd name="T2" fmla="*/ 117 w 126"/>
                  <a:gd name="T3" fmla="*/ 137 h 137"/>
                  <a:gd name="T4" fmla="*/ 9 w 126"/>
                  <a:gd name="T5" fmla="*/ 137 h 137"/>
                  <a:gd name="T6" fmla="*/ 0 w 126"/>
                  <a:gd name="T7" fmla="*/ 127 h 137"/>
                  <a:gd name="T8" fmla="*/ 0 w 126"/>
                  <a:gd name="T9" fmla="*/ 9 h 137"/>
                  <a:gd name="T10" fmla="*/ 9 w 126"/>
                  <a:gd name="T11" fmla="*/ 0 h 137"/>
                  <a:gd name="T12" fmla="*/ 117 w 126"/>
                  <a:gd name="T13" fmla="*/ 0 h 137"/>
                  <a:gd name="T14" fmla="*/ 126 w 126"/>
                  <a:gd name="T15" fmla="*/ 9 h 137"/>
                  <a:gd name="T16" fmla="*/ 126 w 126"/>
                  <a:gd name="T17" fmla="*/ 12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37">
                    <a:moveTo>
                      <a:pt x="126" y="127"/>
                    </a:moveTo>
                    <a:cubicBezTo>
                      <a:pt x="126" y="133"/>
                      <a:pt x="122" y="137"/>
                      <a:pt x="117" y="137"/>
                    </a:cubicBezTo>
                    <a:cubicBezTo>
                      <a:pt x="9" y="137"/>
                      <a:pt x="9" y="137"/>
                      <a:pt x="9" y="137"/>
                    </a:cubicBezTo>
                    <a:cubicBezTo>
                      <a:pt x="4" y="137"/>
                      <a:pt x="0" y="133"/>
                      <a:pt x="0" y="12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22" y="0"/>
                      <a:pt x="126" y="4"/>
                      <a:pt x="126" y="9"/>
                    </a:cubicBezTo>
                    <a:lnTo>
                      <a:pt x="126" y="12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ln w="12700">
                    <a:solidFill>
                      <a:srgbClr val="505050"/>
                    </a:solidFill>
                  </a:ln>
                  <a:solidFill>
                    <a:srgbClr val="002050"/>
                  </a:solidFill>
                  <a:latin typeface="Segoe UI"/>
                </a:endParaRPr>
              </a:p>
            </p:txBody>
          </p:sp>
          <p:sp>
            <p:nvSpPr>
              <p:cNvPr id="122" name="Freeform 47"/>
              <p:cNvSpPr>
                <a:spLocks/>
              </p:cNvSpPr>
              <p:nvPr/>
            </p:nvSpPr>
            <p:spPr bwMode="auto">
              <a:xfrm>
                <a:off x="9168011" y="5667570"/>
                <a:ext cx="665163" cy="158751"/>
              </a:xfrm>
              <a:custGeom>
                <a:avLst/>
                <a:gdLst>
                  <a:gd name="T0" fmla="*/ 223 w 223"/>
                  <a:gd name="T1" fmla="*/ 46 h 49"/>
                  <a:gd name="T2" fmla="*/ 208 w 223"/>
                  <a:gd name="T3" fmla="*/ 49 h 49"/>
                  <a:gd name="T4" fmla="*/ 15 w 223"/>
                  <a:gd name="T5" fmla="*/ 49 h 49"/>
                  <a:gd name="T6" fmla="*/ 0 w 223"/>
                  <a:gd name="T7" fmla="*/ 46 h 49"/>
                  <a:gd name="T8" fmla="*/ 0 w 223"/>
                  <a:gd name="T9" fmla="*/ 3 h 49"/>
                  <a:gd name="T10" fmla="*/ 15 w 223"/>
                  <a:gd name="T11" fmla="*/ 0 h 49"/>
                  <a:gd name="T12" fmla="*/ 208 w 223"/>
                  <a:gd name="T13" fmla="*/ 0 h 49"/>
                  <a:gd name="T14" fmla="*/ 223 w 223"/>
                  <a:gd name="T15" fmla="*/ 3 h 49"/>
                  <a:gd name="T16" fmla="*/ 223 w 223"/>
                  <a:gd name="T17" fmla="*/ 4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3" h="49">
                    <a:moveTo>
                      <a:pt x="223" y="46"/>
                    </a:moveTo>
                    <a:cubicBezTo>
                      <a:pt x="223" y="48"/>
                      <a:pt x="216" y="49"/>
                      <a:pt x="208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7" y="49"/>
                      <a:pt x="0" y="48"/>
                      <a:pt x="0" y="4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7" y="0"/>
                      <a:pt x="15" y="0"/>
                    </a:cubicBezTo>
                    <a:cubicBezTo>
                      <a:pt x="208" y="0"/>
                      <a:pt x="208" y="0"/>
                      <a:pt x="208" y="0"/>
                    </a:cubicBezTo>
                    <a:cubicBezTo>
                      <a:pt x="216" y="0"/>
                      <a:pt x="223" y="1"/>
                      <a:pt x="223" y="3"/>
                    </a:cubicBezTo>
                    <a:lnTo>
                      <a:pt x="223" y="46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ln w="12700">
                    <a:solidFill>
                      <a:srgbClr val="505050"/>
                    </a:solidFill>
                  </a:ln>
                  <a:solidFill>
                    <a:srgbClr val="002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1004819" y="5840585"/>
            <a:ext cx="802352" cy="802352"/>
            <a:chOff x="7698762" y="2205720"/>
            <a:chExt cx="802466" cy="802466"/>
          </a:xfrm>
        </p:grpSpPr>
        <p:sp>
          <p:nvSpPr>
            <p:cNvPr id="59" name="Oval 58"/>
            <p:cNvSpPr/>
            <p:nvPr/>
          </p:nvSpPr>
          <p:spPr bwMode="auto">
            <a:xfrm>
              <a:off x="7698762" y="2205720"/>
              <a:ext cx="802466" cy="802466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 w="508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3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7869696" y="2425433"/>
              <a:ext cx="446908" cy="366754"/>
              <a:chOff x="997724" y="2784661"/>
              <a:chExt cx="817590" cy="670956"/>
            </a:xfrm>
          </p:grpSpPr>
          <p:sp>
            <p:nvSpPr>
              <p:cNvPr id="168" name="Oval 5"/>
              <p:cNvSpPr>
                <a:spLocks noChangeArrowheads="1"/>
              </p:cNvSpPr>
              <p:nvPr/>
            </p:nvSpPr>
            <p:spPr bwMode="auto">
              <a:xfrm>
                <a:off x="1025676" y="2784661"/>
                <a:ext cx="216626" cy="214570"/>
              </a:xfrm>
              <a:prstGeom prst="ellips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69" name="Oval 6"/>
              <p:cNvSpPr>
                <a:spLocks noChangeArrowheads="1"/>
              </p:cNvSpPr>
              <p:nvPr/>
            </p:nvSpPr>
            <p:spPr bwMode="auto">
              <a:xfrm>
                <a:off x="1570736" y="2784661"/>
                <a:ext cx="216626" cy="214570"/>
              </a:xfrm>
              <a:prstGeom prst="ellips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70" name="Freeform 7"/>
              <p:cNvSpPr>
                <a:spLocks/>
              </p:cNvSpPr>
              <p:nvPr/>
            </p:nvSpPr>
            <p:spPr bwMode="auto">
              <a:xfrm>
                <a:off x="997724" y="2999231"/>
                <a:ext cx="272530" cy="132829"/>
              </a:xfrm>
              <a:custGeom>
                <a:avLst/>
                <a:gdLst>
                  <a:gd name="T0" fmla="*/ 40 w 40"/>
                  <a:gd name="T1" fmla="*/ 20 h 20"/>
                  <a:gd name="T2" fmla="*/ 20 w 40"/>
                  <a:gd name="T3" fmla="*/ 0 h 20"/>
                  <a:gd name="T4" fmla="*/ 0 w 40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0">
                    <a:moveTo>
                      <a:pt x="40" y="20"/>
                    </a:move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71" name="Oval 8"/>
              <p:cNvSpPr>
                <a:spLocks noChangeArrowheads="1"/>
              </p:cNvSpPr>
              <p:nvPr/>
            </p:nvSpPr>
            <p:spPr bwMode="auto">
              <a:xfrm>
                <a:off x="1270254" y="2999231"/>
                <a:ext cx="272530" cy="269064"/>
              </a:xfrm>
              <a:prstGeom prst="ellips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72" name="Freeform 9"/>
              <p:cNvSpPr>
                <a:spLocks/>
              </p:cNvSpPr>
              <p:nvPr/>
            </p:nvSpPr>
            <p:spPr bwMode="auto">
              <a:xfrm>
                <a:off x="1214350" y="3268294"/>
                <a:ext cx="384337" cy="187323"/>
              </a:xfrm>
              <a:custGeom>
                <a:avLst/>
                <a:gdLst>
                  <a:gd name="T0" fmla="*/ 56 w 56"/>
                  <a:gd name="T1" fmla="*/ 28 h 28"/>
                  <a:gd name="T2" fmla="*/ 28 w 56"/>
                  <a:gd name="T3" fmla="*/ 0 h 28"/>
                  <a:gd name="T4" fmla="*/ 0 w 56"/>
                  <a:gd name="T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28">
                    <a:moveTo>
                      <a:pt x="56" y="28"/>
                    </a:moveTo>
                    <a:cubicBezTo>
                      <a:pt x="56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8"/>
                    </a:cubicBez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73" name="Freeform 10"/>
              <p:cNvSpPr>
                <a:spLocks/>
              </p:cNvSpPr>
              <p:nvPr/>
            </p:nvSpPr>
            <p:spPr bwMode="auto">
              <a:xfrm>
                <a:off x="1542784" y="2999231"/>
                <a:ext cx="272530" cy="132829"/>
              </a:xfrm>
              <a:custGeom>
                <a:avLst/>
                <a:gdLst>
                  <a:gd name="T0" fmla="*/ 40 w 40"/>
                  <a:gd name="T1" fmla="*/ 20 h 20"/>
                  <a:gd name="T2" fmla="*/ 20 w 40"/>
                  <a:gd name="T3" fmla="*/ 0 h 20"/>
                  <a:gd name="T4" fmla="*/ 0 w 40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0">
                    <a:moveTo>
                      <a:pt x="40" y="20"/>
                    </a:move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dirty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47" name="data icon"/>
          <p:cNvGrpSpPr/>
          <p:nvPr/>
        </p:nvGrpSpPr>
        <p:grpSpPr>
          <a:xfrm>
            <a:off x="3704855" y="2776889"/>
            <a:ext cx="722084" cy="722084"/>
            <a:chOff x="198951" y="5530831"/>
            <a:chExt cx="891295" cy="891295"/>
          </a:xfrm>
        </p:grpSpPr>
        <p:sp>
          <p:nvSpPr>
            <p:cNvPr id="148" name="Oval 147"/>
            <p:cNvSpPr/>
            <p:nvPr/>
          </p:nvSpPr>
          <p:spPr bwMode="auto">
            <a:xfrm>
              <a:off x="198951" y="5530831"/>
              <a:ext cx="891295" cy="891295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 w="508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3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9" name="Group 148"/>
            <p:cNvGrpSpPr/>
            <p:nvPr/>
          </p:nvGrpSpPr>
          <p:grpSpPr>
            <a:xfrm>
              <a:off x="476195" y="5758998"/>
              <a:ext cx="346766" cy="459370"/>
              <a:chOff x="7063209" y="2163774"/>
              <a:chExt cx="658103" cy="834116"/>
            </a:xfrm>
          </p:grpSpPr>
          <p:sp>
            <p:nvSpPr>
              <p:cNvPr id="150" name="Freeform 29"/>
              <p:cNvSpPr>
                <a:spLocks/>
              </p:cNvSpPr>
              <p:nvPr/>
            </p:nvSpPr>
            <p:spPr bwMode="auto">
              <a:xfrm>
                <a:off x="7063209" y="2163774"/>
                <a:ext cx="658103" cy="834116"/>
              </a:xfrm>
              <a:custGeom>
                <a:avLst/>
                <a:gdLst>
                  <a:gd name="T0" fmla="*/ 13 w 172"/>
                  <a:gd name="T1" fmla="*/ 0 h 228"/>
                  <a:gd name="T2" fmla="*/ 0 w 172"/>
                  <a:gd name="T3" fmla="*/ 12 h 228"/>
                  <a:gd name="T4" fmla="*/ 0 w 172"/>
                  <a:gd name="T5" fmla="*/ 216 h 228"/>
                  <a:gd name="T6" fmla="*/ 13 w 172"/>
                  <a:gd name="T7" fmla="*/ 228 h 228"/>
                  <a:gd name="T8" fmla="*/ 159 w 172"/>
                  <a:gd name="T9" fmla="*/ 228 h 228"/>
                  <a:gd name="T10" fmla="*/ 172 w 172"/>
                  <a:gd name="T11" fmla="*/ 216 h 228"/>
                  <a:gd name="T12" fmla="*/ 172 w 172"/>
                  <a:gd name="T13" fmla="*/ 59 h 228"/>
                  <a:gd name="T14" fmla="*/ 110 w 172"/>
                  <a:gd name="T15" fmla="*/ 0 h 228"/>
                  <a:gd name="T16" fmla="*/ 13 w 172"/>
                  <a:gd name="T17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" h="228">
                    <a:moveTo>
                      <a:pt x="13" y="0"/>
                    </a:moveTo>
                    <a:cubicBezTo>
                      <a:pt x="6" y="0"/>
                      <a:pt x="0" y="5"/>
                      <a:pt x="0" y="12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23"/>
                      <a:pt x="6" y="228"/>
                      <a:pt x="13" y="228"/>
                    </a:cubicBezTo>
                    <a:cubicBezTo>
                      <a:pt x="159" y="228"/>
                      <a:pt x="159" y="228"/>
                      <a:pt x="159" y="228"/>
                    </a:cubicBezTo>
                    <a:cubicBezTo>
                      <a:pt x="166" y="228"/>
                      <a:pt x="172" y="223"/>
                      <a:pt x="172" y="216"/>
                    </a:cubicBezTo>
                    <a:cubicBezTo>
                      <a:pt x="172" y="59"/>
                      <a:pt x="172" y="59"/>
                      <a:pt x="172" y="59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1" name="Freeform 30"/>
              <p:cNvSpPr>
                <a:spLocks/>
              </p:cNvSpPr>
              <p:nvPr/>
            </p:nvSpPr>
            <p:spPr bwMode="auto">
              <a:xfrm>
                <a:off x="7484904" y="2163776"/>
                <a:ext cx="225224" cy="213129"/>
              </a:xfrm>
              <a:custGeom>
                <a:avLst/>
                <a:gdLst>
                  <a:gd name="T0" fmla="*/ 59 w 59"/>
                  <a:gd name="T1" fmla="*/ 58 h 58"/>
                  <a:gd name="T2" fmla="*/ 13 w 59"/>
                  <a:gd name="T3" fmla="*/ 58 h 58"/>
                  <a:gd name="T4" fmla="*/ 0 w 59"/>
                  <a:gd name="T5" fmla="*/ 45 h 58"/>
                  <a:gd name="T6" fmla="*/ 0 w 59"/>
                  <a:gd name="T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58">
                    <a:moveTo>
                      <a:pt x="59" y="58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6" y="58"/>
                      <a:pt x="0" y="52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2" name="Rectangle 31"/>
              <p:cNvSpPr>
                <a:spLocks noChangeArrowheads="1"/>
              </p:cNvSpPr>
              <p:nvPr/>
            </p:nvSpPr>
            <p:spPr bwMode="auto">
              <a:xfrm>
                <a:off x="7155849" y="2376905"/>
                <a:ext cx="102229" cy="243795"/>
              </a:xfrm>
              <a:prstGeom prst="rect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3" name="Rectangle 32"/>
              <p:cNvSpPr>
                <a:spLocks noChangeArrowheads="1"/>
              </p:cNvSpPr>
              <p:nvPr/>
            </p:nvSpPr>
            <p:spPr bwMode="auto">
              <a:xfrm>
                <a:off x="7312388" y="2448970"/>
                <a:ext cx="76671" cy="171731"/>
              </a:xfrm>
              <a:prstGeom prst="rect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4" name="Rectangle 33"/>
              <p:cNvSpPr>
                <a:spLocks noChangeArrowheads="1"/>
              </p:cNvSpPr>
              <p:nvPr/>
            </p:nvSpPr>
            <p:spPr bwMode="auto">
              <a:xfrm>
                <a:off x="7441772" y="2501103"/>
                <a:ext cx="65491" cy="119599"/>
              </a:xfrm>
              <a:prstGeom prst="rect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5" name="Freeform 34"/>
              <p:cNvSpPr>
                <a:spLocks/>
              </p:cNvSpPr>
              <p:nvPr/>
            </p:nvSpPr>
            <p:spPr bwMode="auto">
              <a:xfrm>
                <a:off x="7559976" y="2573168"/>
                <a:ext cx="62297" cy="47533"/>
              </a:xfrm>
              <a:custGeom>
                <a:avLst/>
                <a:gdLst>
                  <a:gd name="T0" fmla="*/ 36 w 39"/>
                  <a:gd name="T1" fmla="*/ 0 h 31"/>
                  <a:gd name="T2" fmla="*/ 39 w 39"/>
                  <a:gd name="T3" fmla="*/ 0 h 31"/>
                  <a:gd name="T4" fmla="*/ 39 w 39"/>
                  <a:gd name="T5" fmla="*/ 31 h 31"/>
                  <a:gd name="T6" fmla="*/ 0 w 39"/>
                  <a:gd name="T7" fmla="*/ 31 h 31"/>
                  <a:gd name="T8" fmla="*/ 0 w 39"/>
                  <a:gd name="T9" fmla="*/ 0 h 31"/>
                  <a:gd name="T10" fmla="*/ 36 w 39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1">
                    <a:moveTo>
                      <a:pt x="36" y="0"/>
                    </a:moveTo>
                    <a:lnTo>
                      <a:pt x="39" y="0"/>
                    </a:lnTo>
                    <a:lnTo>
                      <a:pt x="39" y="3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6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6" name="Line 35"/>
              <p:cNvSpPr>
                <a:spLocks noChangeShapeType="1"/>
              </p:cNvSpPr>
              <p:nvPr/>
            </p:nvSpPr>
            <p:spPr bwMode="auto">
              <a:xfrm flipH="1">
                <a:off x="7155849" y="2709631"/>
                <a:ext cx="175708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7" name="Line 36"/>
              <p:cNvSpPr>
                <a:spLocks noChangeShapeType="1"/>
              </p:cNvSpPr>
              <p:nvPr/>
            </p:nvSpPr>
            <p:spPr bwMode="auto">
              <a:xfrm flipH="1">
                <a:off x="7155849" y="2800098"/>
                <a:ext cx="132579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8" name="Line 37"/>
              <p:cNvSpPr>
                <a:spLocks noChangeShapeType="1"/>
              </p:cNvSpPr>
              <p:nvPr/>
            </p:nvSpPr>
            <p:spPr bwMode="auto">
              <a:xfrm flipH="1">
                <a:off x="7155849" y="2884430"/>
                <a:ext cx="175708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9" name="Line 38"/>
              <p:cNvSpPr>
                <a:spLocks noChangeShapeType="1"/>
              </p:cNvSpPr>
              <p:nvPr/>
            </p:nvSpPr>
            <p:spPr bwMode="auto">
              <a:xfrm flipH="1">
                <a:off x="7449759" y="2709631"/>
                <a:ext cx="175708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60" name="Line 39"/>
              <p:cNvSpPr>
                <a:spLocks noChangeShapeType="1"/>
              </p:cNvSpPr>
              <p:nvPr/>
            </p:nvSpPr>
            <p:spPr bwMode="auto">
              <a:xfrm flipH="1">
                <a:off x="7449759" y="2800098"/>
                <a:ext cx="134177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61" name="Line 40"/>
              <p:cNvSpPr>
                <a:spLocks noChangeShapeType="1"/>
              </p:cNvSpPr>
              <p:nvPr/>
            </p:nvSpPr>
            <p:spPr bwMode="auto">
              <a:xfrm flipH="1">
                <a:off x="7449759" y="2884430"/>
                <a:ext cx="175708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03" name="device icon"/>
          <p:cNvGrpSpPr/>
          <p:nvPr/>
        </p:nvGrpSpPr>
        <p:grpSpPr>
          <a:xfrm>
            <a:off x="3004392" y="5183118"/>
            <a:ext cx="801700" cy="801700"/>
            <a:chOff x="8997952" y="1475844"/>
            <a:chExt cx="1187754" cy="1187754"/>
          </a:xfrm>
        </p:grpSpPr>
        <p:sp>
          <p:nvSpPr>
            <p:cNvPr id="104" name="Oval 103"/>
            <p:cNvSpPr/>
            <p:nvPr/>
          </p:nvSpPr>
          <p:spPr bwMode="auto">
            <a:xfrm>
              <a:off x="8997952" y="1475844"/>
              <a:ext cx="1187754" cy="1187754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 w="508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3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9290156" y="1848014"/>
              <a:ext cx="582659" cy="488371"/>
              <a:chOff x="4947743" y="5339803"/>
              <a:chExt cx="834475" cy="706436"/>
            </a:xfrm>
          </p:grpSpPr>
          <p:sp>
            <p:nvSpPr>
              <p:cNvPr id="106" name="Freeform 5"/>
              <p:cNvSpPr>
                <a:spLocks/>
              </p:cNvSpPr>
              <p:nvPr/>
            </p:nvSpPr>
            <p:spPr bwMode="auto">
              <a:xfrm>
                <a:off x="5217618" y="5870026"/>
                <a:ext cx="211136" cy="106364"/>
              </a:xfrm>
              <a:custGeom>
                <a:avLst/>
                <a:gdLst>
                  <a:gd name="T0" fmla="*/ 42 w 48"/>
                  <a:gd name="T1" fmla="*/ 0 h 24"/>
                  <a:gd name="T2" fmla="*/ 42 w 48"/>
                  <a:gd name="T3" fmla="*/ 11 h 24"/>
                  <a:gd name="T4" fmla="*/ 48 w 48"/>
                  <a:gd name="T5" fmla="*/ 22 h 24"/>
                  <a:gd name="T6" fmla="*/ 45 w 48"/>
                  <a:gd name="T7" fmla="*/ 23 h 24"/>
                  <a:gd name="T8" fmla="*/ 3 w 48"/>
                  <a:gd name="T9" fmla="*/ 23 h 24"/>
                  <a:gd name="T10" fmla="*/ 0 w 48"/>
                  <a:gd name="T11" fmla="*/ 22 h 24"/>
                  <a:gd name="T12" fmla="*/ 6 w 48"/>
                  <a:gd name="T13" fmla="*/ 11 h 24"/>
                  <a:gd name="T14" fmla="*/ 6 w 48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24">
                    <a:moveTo>
                      <a:pt x="42" y="0"/>
                    </a:moveTo>
                    <a:cubicBezTo>
                      <a:pt x="42" y="11"/>
                      <a:pt x="42" y="11"/>
                      <a:pt x="42" y="11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24"/>
                      <a:pt x="47" y="23"/>
                      <a:pt x="45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3"/>
                      <a:pt x="0" y="24"/>
                      <a:pt x="0" y="2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7" name="Freeform 6"/>
              <p:cNvSpPr>
                <a:spLocks/>
              </p:cNvSpPr>
              <p:nvPr/>
            </p:nvSpPr>
            <p:spPr bwMode="auto">
              <a:xfrm>
                <a:off x="4947743" y="5339803"/>
                <a:ext cx="742949" cy="531813"/>
              </a:xfrm>
              <a:custGeom>
                <a:avLst/>
                <a:gdLst>
                  <a:gd name="T0" fmla="*/ 118 w 168"/>
                  <a:gd name="T1" fmla="*/ 120 h 120"/>
                  <a:gd name="T2" fmla="*/ 10 w 168"/>
                  <a:gd name="T3" fmla="*/ 120 h 120"/>
                  <a:gd name="T4" fmla="*/ 0 w 168"/>
                  <a:gd name="T5" fmla="*/ 110 h 120"/>
                  <a:gd name="T6" fmla="*/ 0 w 168"/>
                  <a:gd name="T7" fmla="*/ 10 h 120"/>
                  <a:gd name="T8" fmla="*/ 10 w 168"/>
                  <a:gd name="T9" fmla="*/ 0 h 120"/>
                  <a:gd name="T10" fmla="*/ 158 w 168"/>
                  <a:gd name="T11" fmla="*/ 0 h 120"/>
                  <a:gd name="T12" fmla="*/ 168 w 168"/>
                  <a:gd name="T13" fmla="*/ 10 h 120"/>
                  <a:gd name="T14" fmla="*/ 168 w 168"/>
                  <a:gd name="T15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120">
                    <a:moveTo>
                      <a:pt x="118" y="120"/>
                    </a:moveTo>
                    <a:cubicBezTo>
                      <a:pt x="10" y="120"/>
                      <a:pt x="10" y="120"/>
                      <a:pt x="10" y="120"/>
                    </a:cubicBezTo>
                    <a:cubicBezTo>
                      <a:pt x="4" y="120"/>
                      <a:pt x="0" y="115"/>
                      <a:pt x="0" y="1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4" y="0"/>
                      <a:pt x="168" y="4"/>
                      <a:pt x="168" y="10"/>
                    </a:cubicBezTo>
                    <a:cubicBezTo>
                      <a:pt x="168" y="29"/>
                      <a:pt x="168" y="29"/>
                      <a:pt x="168" y="29"/>
                    </a:cubicBez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8" name="Freeform 7"/>
              <p:cNvSpPr>
                <a:spLocks/>
              </p:cNvSpPr>
              <p:nvPr/>
            </p:nvSpPr>
            <p:spPr bwMode="auto">
              <a:xfrm>
                <a:off x="4957269" y="5776364"/>
                <a:ext cx="511173" cy="0"/>
              </a:xfrm>
              <a:custGeom>
                <a:avLst/>
                <a:gdLst>
                  <a:gd name="T0" fmla="*/ 0 w 321"/>
                  <a:gd name="T1" fmla="*/ 179 w 321"/>
                  <a:gd name="T2" fmla="*/ 321 w 3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21">
                    <a:moveTo>
                      <a:pt x="0" y="0"/>
                    </a:moveTo>
                    <a:lnTo>
                      <a:pt x="179" y="0"/>
                    </a:lnTo>
                    <a:lnTo>
                      <a:pt x="321" y="0"/>
                    </a:ln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9" name="Freeform 8"/>
              <p:cNvSpPr>
                <a:spLocks/>
              </p:cNvSpPr>
              <p:nvPr/>
            </p:nvSpPr>
            <p:spPr bwMode="auto">
              <a:xfrm>
                <a:off x="5468442" y="5466803"/>
                <a:ext cx="304800" cy="579436"/>
              </a:xfrm>
              <a:custGeom>
                <a:avLst/>
                <a:gdLst>
                  <a:gd name="T0" fmla="*/ 69 w 69"/>
                  <a:gd name="T1" fmla="*/ 118 h 131"/>
                  <a:gd name="T2" fmla="*/ 56 w 69"/>
                  <a:gd name="T3" fmla="*/ 131 h 131"/>
                  <a:gd name="T4" fmla="*/ 12 w 69"/>
                  <a:gd name="T5" fmla="*/ 131 h 131"/>
                  <a:gd name="T6" fmla="*/ 0 w 69"/>
                  <a:gd name="T7" fmla="*/ 118 h 131"/>
                  <a:gd name="T8" fmla="*/ 0 w 69"/>
                  <a:gd name="T9" fmla="*/ 13 h 131"/>
                  <a:gd name="T10" fmla="*/ 12 w 69"/>
                  <a:gd name="T11" fmla="*/ 0 h 131"/>
                  <a:gd name="T12" fmla="*/ 56 w 69"/>
                  <a:gd name="T13" fmla="*/ 0 h 131"/>
                  <a:gd name="T14" fmla="*/ 69 w 69"/>
                  <a:gd name="T15" fmla="*/ 13 h 131"/>
                  <a:gd name="T16" fmla="*/ 69 w 69"/>
                  <a:gd name="T17" fmla="*/ 118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131">
                    <a:moveTo>
                      <a:pt x="69" y="118"/>
                    </a:moveTo>
                    <a:cubicBezTo>
                      <a:pt x="69" y="126"/>
                      <a:pt x="64" y="131"/>
                      <a:pt x="56" y="131"/>
                    </a:cubicBezTo>
                    <a:cubicBezTo>
                      <a:pt x="12" y="131"/>
                      <a:pt x="12" y="131"/>
                      <a:pt x="12" y="131"/>
                    </a:cubicBezTo>
                    <a:cubicBezTo>
                      <a:pt x="4" y="131"/>
                      <a:pt x="0" y="126"/>
                      <a:pt x="0" y="1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4"/>
                      <a:pt x="4" y="0"/>
                      <a:pt x="12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64" y="0"/>
                      <a:pt x="69" y="4"/>
                      <a:pt x="69" y="13"/>
                    </a:cubicBezTo>
                    <a:lnTo>
                      <a:pt x="69" y="118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0" name="Line 9"/>
              <p:cNvSpPr>
                <a:spLocks noChangeShapeType="1"/>
              </p:cNvSpPr>
              <p:nvPr/>
            </p:nvSpPr>
            <p:spPr bwMode="auto">
              <a:xfrm flipH="1" flipV="1">
                <a:off x="5468442" y="5963690"/>
                <a:ext cx="304800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1" name="Line 9"/>
              <p:cNvSpPr>
                <a:spLocks noChangeShapeType="1"/>
              </p:cNvSpPr>
              <p:nvPr/>
            </p:nvSpPr>
            <p:spPr bwMode="auto">
              <a:xfrm flipH="1" flipV="1">
                <a:off x="5477418" y="5545734"/>
                <a:ext cx="304800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28" name="Group 127"/>
          <p:cNvGrpSpPr/>
          <p:nvPr/>
        </p:nvGrpSpPr>
        <p:grpSpPr>
          <a:xfrm>
            <a:off x="1554554" y="3026652"/>
            <a:ext cx="1124552" cy="1124552"/>
            <a:chOff x="7698762" y="2205720"/>
            <a:chExt cx="802466" cy="802466"/>
          </a:xfrm>
        </p:grpSpPr>
        <p:sp>
          <p:nvSpPr>
            <p:cNvPr id="129" name="Oval 128"/>
            <p:cNvSpPr/>
            <p:nvPr/>
          </p:nvSpPr>
          <p:spPr bwMode="auto">
            <a:xfrm>
              <a:off x="7698762" y="2205720"/>
              <a:ext cx="802466" cy="802466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 w="508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3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7869696" y="2425433"/>
              <a:ext cx="446908" cy="366754"/>
              <a:chOff x="997724" y="2784661"/>
              <a:chExt cx="817590" cy="670956"/>
            </a:xfrm>
          </p:grpSpPr>
          <p:sp>
            <p:nvSpPr>
              <p:cNvPr id="131" name="Oval 5"/>
              <p:cNvSpPr>
                <a:spLocks noChangeArrowheads="1"/>
              </p:cNvSpPr>
              <p:nvPr/>
            </p:nvSpPr>
            <p:spPr bwMode="auto">
              <a:xfrm>
                <a:off x="1025676" y="2784661"/>
                <a:ext cx="216626" cy="214570"/>
              </a:xfrm>
              <a:prstGeom prst="ellips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2" name="Oval 6"/>
              <p:cNvSpPr>
                <a:spLocks noChangeArrowheads="1"/>
              </p:cNvSpPr>
              <p:nvPr/>
            </p:nvSpPr>
            <p:spPr bwMode="auto">
              <a:xfrm>
                <a:off x="1570736" y="2784661"/>
                <a:ext cx="216626" cy="214570"/>
              </a:xfrm>
              <a:prstGeom prst="ellips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3" name="Freeform 7"/>
              <p:cNvSpPr>
                <a:spLocks/>
              </p:cNvSpPr>
              <p:nvPr/>
            </p:nvSpPr>
            <p:spPr bwMode="auto">
              <a:xfrm>
                <a:off x="997724" y="2999231"/>
                <a:ext cx="272530" cy="132829"/>
              </a:xfrm>
              <a:custGeom>
                <a:avLst/>
                <a:gdLst>
                  <a:gd name="T0" fmla="*/ 40 w 40"/>
                  <a:gd name="T1" fmla="*/ 20 h 20"/>
                  <a:gd name="T2" fmla="*/ 20 w 40"/>
                  <a:gd name="T3" fmla="*/ 0 h 20"/>
                  <a:gd name="T4" fmla="*/ 0 w 40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0">
                    <a:moveTo>
                      <a:pt x="40" y="20"/>
                    </a:move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4" name="Oval 8"/>
              <p:cNvSpPr>
                <a:spLocks noChangeArrowheads="1"/>
              </p:cNvSpPr>
              <p:nvPr/>
            </p:nvSpPr>
            <p:spPr bwMode="auto">
              <a:xfrm>
                <a:off x="1270254" y="2999231"/>
                <a:ext cx="272530" cy="269064"/>
              </a:xfrm>
              <a:prstGeom prst="ellips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5" name="Freeform 9"/>
              <p:cNvSpPr>
                <a:spLocks/>
              </p:cNvSpPr>
              <p:nvPr/>
            </p:nvSpPr>
            <p:spPr bwMode="auto">
              <a:xfrm>
                <a:off x="1214350" y="3268294"/>
                <a:ext cx="384337" cy="187323"/>
              </a:xfrm>
              <a:custGeom>
                <a:avLst/>
                <a:gdLst>
                  <a:gd name="T0" fmla="*/ 56 w 56"/>
                  <a:gd name="T1" fmla="*/ 28 h 28"/>
                  <a:gd name="T2" fmla="*/ 28 w 56"/>
                  <a:gd name="T3" fmla="*/ 0 h 28"/>
                  <a:gd name="T4" fmla="*/ 0 w 56"/>
                  <a:gd name="T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28">
                    <a:moveTo>
                      <a:pt x="56" y="28"/>
                    </a:moveTo>
                    <a:cubicBezTo>
                      <a:pt x="56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8"/>
                    </a:cubicBez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6" name="Freeform 10"/>
              <p:cNvSpPr>
                <a:spLocks/>
              </p:cNvSpPr>
              <p:nvPr/>
            </p:nvSpPr>
            <p:spPr bwMode="auto">
              <a:xfrm>
                <a:off x="1542784" y="2999231"/>
                <a:ext cx="272530" cy="132829"/>
              </a:xfrm>
              <a:custGeom>
                <a:avLst/>
                <a:gdLst>
                  <a:gd name="T0" fmla="*/ 40 w 40"/>
                  <a:gd name="T1" fmla="*/ 20 h 20"/>
                  <a:gd name="T2" fmla="*/ 20 w 40"/>
                  <a:gd name="T3" fmla="*/ 0 h 20"/>
                  <a:gd name="T4" fmla="*/ 0 w 40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0">
                    <a:moveTo>
                      <a:pt x="40" y="20"/>
                    </a:move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dirty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67" name="data icon"/>
          <p:cNvGrpSpPr/>
          <p:nvPr/>
        </p:nvGrpSpPr>
        <p:grpSpPr>
          <a:xfrm>
            <a:off x="1798013" y="4711523"/>
            <a:ext cx="801700" cy="801700"/>
            <a:chOff x="198951" y="5530831"/>
            <a:chExt cx="891295" cy="891295"/>
          </a:xfrm>
        </p:grpSpPr>
        <p:sp>
          <p:nvSpPr>
            <p:cNvPr id="175" name="Oval 174"/>
            <p:cNvSpPr/>
            <p:nvPr/>
          </p:nvSpPr>
          <p:spPr bwMode="auto">
            <a:xfrm>
              <a:off x="198951" y="5530831"/>
              <a:ext cx="891295" cy="891295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 w="508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3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6" name="Group 175"/>
            <p:cNvGrpSpPr/>
            <p:nvPr/>
          </p:nvGrpSpPr>
          <p:grpSpPr>
            <a:xfrm>
              <a:off x="476195" y="5758998"/>
              <a:ext cx="346766" cy="459370"/>
              <a:chOff x="7063209" y="2163774"/>
              <a:chExt cx="658103" cy="834116"/>
            </a:xfrm>
          </p:grpSpPr>
          <p:sp>
            <p:nvSpPr>
              <p:cNvPr id="177" name="Freeform 29"/>
              <p:cNvSpPr>
                <a:spLocks/>
              </p:cNvSpPr>
              <p:nvPr/>
            </p:nvSpPr>
            <p:spPr bwMode="auto">
              <a:xfrm>
                <a:off x="7063209" y="2163774"/>
                <a:ext cx="658103" cy="834116"/>
              </a:xfrm>
              <a:custGeom>
                <a:avLst/>
                <a:gdLst>
                  <a:gd name="T0" fmla="*/ 13 w 172"/>
                  <a:gd name="T1" fmla="*/ 0 h 228"/>
                  <a:gd name="T2" fmla="*/ 0 w 172"/>
                  <a:gd name="T3" fmla="*/ 12 h 228"/>
                  <a:gd name="T4" fmla="*/ 0 w 172"/>
                  <a:gd name="T5" fmla="*/ 216 h 228"/>
                  <a:gd name="T6" fmla="*/ 13 w 172"/>
                  <a:gd name="T7" fmla="*/ 228 h 228"/>
                  <a:gd name="T8" fmla="*/ 159 w 172"/>
                  <a:gd name="T9" fmla="*/ 228 h 228"/>
                  <a:gd name="T10" fmla="*/ 172 w 172"/>
                  <a:gd name="T11" fmla="*/ 216 h 228"/>
                  <a:gd name="T12" fmla="*/ 172 w 172"/>
                  <a:gd name="T13" fmla="*/ 59 h 228"/>
                  <a:gd name="T14" fmla="*/ 110 w 172"/>
                  <a:gd name="T15" fmla="*/ 0 h 228"/>
                  <a:gd name="T16" fmla="*/ 13 w 172"/>
                  <a:gd name="T17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" h="228">
                    <a:moveTo>
                      <a:pt x="13" y="0"/>
                    </a:moveTo>
                    <a:cubicBezTo>
                      <a:pt x="6" y="0"/>
                      <a:pt x="0" y="5"/>
                      <a:pt x="0" y="12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23"/>
                      <a:pt x="6" y="228"/>
                      <a:pt x="13" y="228"/>
                    </a:cubicBezTo>
                    <a:cubicBezTo>
                      <a:pt x="159" y="228"/>
                      <a:pt x="159" y="228"/>
                      <a:pt x="159" y="228"/>
                    </a:cubicBezTo>
                    <a:cubicBezTo>
                      <a:pt x="166" y="228"/>
                      <a:pt x="172" y="223"/>
                      <a:pt x="172" y="216"/>
                    </a:cubicBezTo>
                    <a:cubicBezTo>
                      <a:pt x="172" y="59"/>
                      <a:pt x="172" y="59"/>
                      <a:pt x="172" y="59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78" name="Freeform 30"/>
              <p:cNvSpPr>
                <a:spLocks/>
              </p:cNvSpPr>
              <p:nvPr/>
            </p:nvSpPr>
            <p:spPr bwMode="auto">
              <a:xfrm>
                <a:off x="7484904" y="2163776"/>
                <a:ext cx="225224" cy="213129"/>
              </a:xfrm>
              <a:custGeom>
                <a:avLst/>
                <a:gdLst>
                  <a:gd name="T0" fmla="*/ 59 w 59"/>
                  <a:gd name="T1" fmla="*/ 58 h 58"/>
                  <a:gd name="T2" fmla="*/ 13 w 59"/>
                  <a:gd name="T3" fmla="*/ 58 h 58"/>
                  <a:gd name="T4" fmla="*/ 0 w 59"/>
                  <a:gd name="T5" fmla="*/ 45 h 58"/>
                  <a:gd name="T6" fmla="*/ 0 w 59"/>
                  <a:gd name="T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58">
                    <a:moveTo>
                      <a:pt x="59" y="58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6" y="58"/>
                      <a:pt x="0" y="52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79" name="Rectangle 31"/>
              <p:cNvSpPr>
                <a:spLocks noChangeArrowheads="1"/>
              </p:cNvSpPr>
              <p:nvPr/>
            </p:nvSpPr>
            <p:spPr bwMode="auto">
              <a:xfrm>
                <a:off x="7155849" y="2376905"/>
                <a:ext cx="102229" cy="243795"/>
              </a:xfrm>
              <a:prstGeom prst="rect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80" name="Rectangle 32"/>
              <p:cNvSpPr>
                <a:spLocks noChangeArrowheads="1"/>
              </p:cNvSpPr>
              <p:nvPr/>
            </p:nvSpPr>
            <p:spPr bwMode="auto">
              <a:xfrm>
                <a:off x="7312388" y="2448970"/>
                <a:ext cx="76671" cy="171731"/>
              </a:xfrm>
              <a:prstGeom prst="rect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81" name="Rectangle 33"/>
              <p:cNvSpPr>
                <a:spLocks noChangeArrowheads="1"/>
              </p:cNvSpPr>
              <p:nvPr/>
            </p:nvSpPr>
            <p:spPr bwMode="auto">
              <a:xfrm>
                <a:off x="7441772" y="2501103"/>
                <a:ext cx="65491" cy="119599"/>
              </a:xfrm>
              <a:prstGeom prst="rect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82" name="Freeform 34"/>
              <p:cNvSpPr>
                <a:spLocks/>
              </p:cNvSpPr>
              <p:nvPr/>
            </p:nvSpPr>
            <p:spPr bwMode="auto">
              <a:xfrm>
                <a:off x="7559976" y="2573168"/>
                <a:ext cx="62297" cy="47533"/>
              </a:xfrm>
              <a:custGeom>
                <a:avLst/>
                <a:gdLst>
                  <a:gd name="T0" fmla="*/ 36 w 39"/>
                  <a:gd name="T1" fmla="*/ 0 h 31"/>
                  <a:gd name="T2" fmla="*/ 39 w 39"/>
                  <a:gd name="T3" fmla="*/ 0 h 31"/>
                  <a:gd name="T4" fmla="*/ 39 w 39"/>
                  <a:gd name="T5" fmla="*/ 31 h 31"/>
                  <a:gd name="T6" fmla="*/ 0 w 39"/>
                  <a:gd name="T7" fmla="*/ 31 h 31"/>
                  <a:gd name="T8" fmla="*/ 0 w 39"/>
                  <a:gd name="T9" fmla="*/ 0 h 31"/>
                  <a:gd name="T10" fmla="*/ 36 w 39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1">
                    <a:moveTo>
                      <a:pt x="36" y="0"/>
                    </a:moveTo>
                    <a:lnTo>
                      <a:pt x="39" y="0"/>
                    </a:lnTo>
                    <a:lnTo>
                      <a:pt x="39" y="3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6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83" name="Line 35"/>
              <p:cNvSpPr>
                <a:spLocks noChangeShapeType="1"/>
              </p:cNvSpPr>
              <p:nvPr/>
            </p:nvSpPr>
            <p:spPr bwMode="auto">
              <a:xfrm flipH="1">
                <a:off x="7155849" y="2709631"/>
                <a:ext cx="175708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84" name="Line 36"/>
              <p:cNvSpPr>
                <a:spLocks noChangeShapeType="1"/>
              </p:cNvSpPr>
              <p:nvPr/>
            </p:nvSpPr>
            <p:spPr bwMode="auto">
              <a:xfrm flipH="1">
                <a:off x="7155849" y="2800098"/>
                <a:ext cx="132579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85" name="Line 37"/>
              <p:cNvSpPr>
                <a:spLocks noChangeShapeType="1"/>
              </p:cNvSpPr>
              <p:nvPr/>
            </p:nvSpPr>
            <p:spPr bwMode="auto">
              <a:xfrm flipH="1">
                <a:off x="7155849" y="2884430"/>
                <a:ext cx="175708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86" name="Line 38"/>
              <p:cNvSpPr>
                <a:spLocks noChangeShapeType="1"/>
              </p:cNvSpPr>
              <p:nvPr/>
            </p:nvSpPr>
            <p:spPr bwMode="auto">
              <a:xfrm flipH="1">
                <a:off x="7449759" y="2709631"/>
                <a:ext cx="175708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87" name="Line 39"/>
              <p:cNvSpPr>
                <a:spLocks noChangeShapeType="1"/>
              </p:cNvSpPr>
              <p:nvPr/>
            </p:nvSpPr>
            <p:spPr bwMode="auto">
              <a:xfrm flipH="1">
                <a:off x="7449759" y="2800098"/>
                <a:ext cx="134177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88" name="Line 40"/>
              <p:cNvSpPr>
                <a:spLocks noChangeShapeType="1"/>
              </p:cNvSpPr>
              <p:nvPr/>
            </p:nvSpPr>
            <p:spPr bwMode="auto">
              <a:xfrm flipH="1">
                <a:off x="7449759" y="2884430"/>
                <a:ext cx="175708" cy="0"/>
              </a:xfrm>
              <a:prstGeom prst="lin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89" name="app icon"/>
          <p:cNvGrpSpPr/>
          <p:nvPr/>
        </p:nvGrpSpPr>
        <p:grpSpPr>
          <a:xfrm>
            <a:off x="422186" y="4130458"/>
            <a:ext cx="801700" cy="801700"/>
            <a:chOff x="212387" y="4377392"/>
            <a:chExt cx="891295" cy="891295"/>
          </a:xfrm>
        </p:grpSpPr>
        <p:sp>
          <p:nvSpPr>
            <p:cNvPr id="190" name="Oval 189"/>
            <p:cNvSpPr/>
            <p:nvPr/>
          </p:nvSpPr>
          <p:spPr bwMode="auto">
            <a:xfrm>
              <a:off x="212387" y="4377392"/>
              <a:ext cx="891295" cy="891295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 w="508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3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1" name="Group 190"/>
            <p:cNvGrpSpPr/>
            <p:nvPr/>
          </p:nvGrpSpPr>
          <p:grpSpPr>
            <a:xfrm>
              <a:off x="440093" y="4621949"/>
              <a:ext cx="420968" cy="414938"/>
              <a:chOff x="9168011" y="5170684"/>
              <a:chExt cx="665163" cy="655637"/>
            </a:xfrm>
          </p:grpSpPr>
          <p:sp>
            <p:nvSpPr>
              <p:cNvPr id="192" name="Freeform 44"/>
              <p:cNvSpPr>
                <a:spLocks/>
              </p:cNvSpPr>
              <p:nvPr/>
            </p:nvSpPr>
            <p:spPr bwMode="auto">
              <a:xfrm>
                <a:off x="9168012" y="5170684"/>
                <a:ext cx="244474" cy="266700"/>
              </a:xfrm>
              <a:custGeom>
                <a:avLst/>
                <a:gdLst>
                  <a:gd name="T0" fmla="*/ 82 w 82"/>
                  <a:gd name="T1" fmla="*/ 76 h 82"/>
                  <a:gd name="T2" fmla="*/ 76 w 82"/>
                  <a:gd name="T3" fmla="*/ 82 h 82"/>
                  <a:gd name="T4" fmla="*/ 6 w 82"/>
                  <a:gd name="T5" fmla="*/ 82 h 82"/>
                  <a:gd name="T6" fmla="*/ 0 w 82"/>
                  <a:gd name="T7" fmla="*/ 76 h 82"/>
                  <a:gd name="T8" fmla="*/ 0 w 82"/>
                  <a:gd name="T9" fmla="*/ 5 h 82"/>
                  <a:gd name="T10" fmla="*/ 6 w 82"/>
                  <a:gd name="T11" fmla="*/ 0 h 82"/>
                  <a:gd name="T12" fmla="*/ 76 w 82"/>
                  <a:gd name="T13" fmla="*/ 0 h 82"/>
                  <a:gd name="T14" fmla="*/ 82 w 82"/>
                  <a:gd name="T15" fmla="*/ 5 h 82"/>
                  <a:gd name="T16" fmla="*/ 82 w 82"/>
                  <a:gd name="T17" fmla="*/ 7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82">
                    <a:moveTo>
                      <a:pt x="82" y="76"/>
                    </a:moveTo>
                    <a:cubicBezTo>
                      <a:pt x="82" y="79"/>
                      <a:pt x="79" y="82"/>
                      <a:pt x="76" y="82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2" y="82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9" y="0"/>
                      <a:pt x="82" y="2"/>
                      <a:pt x="82" y="5"/>
                    </a:cubicBezTo>
                    <a:lnTo>
                      <a:pt x="82" y="76"/>
                    </a:lnTo>
                    <a:close/>
                  </a:path>
                </a:pathLst>
              </a:custGeom>
              <a:solidFill>
                <a:srgbClr val="4B4B4B"/>
              </a:solidFill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ln w="12700">
                    <a:solidFill>
                      <a:srgbClr val="505050"/>
                    </a:solidFill>
                  </a:ln>
                  <a:solidFill>
                    <a:srgbClr val="002050"/>
                  </a:solidFill>
                  <a:latin typeface="Segoe UI"/>
                </a:endParaRPr>
              </a:p>
            </p:txBody>
          </p:sp>
          <p:sp>
            <p:nvSpPr>
              <p:cNvPr id="193" name="Freeform 45"/>
              <p:cNvSpPr>
                <a:spLocks/>
              </p:cNvSpPr>
              <p:nvPr/>
            </p:nvSpPr>
            <p:spPr bwMode="auto">
              <a:xfrm>
                <a:off x="9168014" y="5481833"/>
                <a:ext cx="244474" cy="133350"/>
              </a:xfrm>
              <a:custGeom>
                <a:avLst/>
                <a:gdLst>
                  <a:gd name="T0" fmla="*/ 82 w 82"/>
                  <a:gd name="T1" fmla="*/ 38 h 41"/>
                  <a:gd name="T2" fmla="*/ 76 w 82"/>
                  <a:gd name="T3" fmla="*/ 41 h 41"/>
                  <a:gd name="T4" fmla="*/ 6 w 82"/>
                  <a:gd name="T5" fmla="*/ 41 h 41"/>
                  <a:gd name="T6" fmla="*/ 0 w 82"/>
                  <a:gd name="T7" fmla="*/ 38 h 41"/>
                  <a:gd name="T8" fmla="*/ 0 w 82"/>
                  <a:gd name="T9" fmla="*/ 3 h 41"/>
                  <a:gd name="T10" fmla="*/ 6 w 82"/>
                  <a:gd name="T11" fmla="*/ 0 h 41"/>
                  <a:gd name="T12" fmla="*/ 76 w 82"/>
                  <a:gd name="T13" fmla="*/ 0 h 41"/>
                  <a:gd name="T14" fmla="*/ 82 w 82"/>
                  <a:gd name="T15" fmla="*/ 3 h 41"/>
                  <a:gd name="T16" fmla="*/ 82 w 82"/>
                  <a:gd name="T17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41">
                    <a:moveTo>
                      <a:pt x="82" y="38"/>
                    </a:moveTo>
                    <a:cubicBezTo>
                      <a:pt x="82" y="39"/>
                      <a:pt x="79" y="41"/>
                      <a:pt x="76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2" y="41"/>
                      <a:pt x="0" y="39"/>
                      <a:pt x="0" y="3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9" y="0"/>
                      <a:pt x="82" y="1"/>
                      <a:pt x="82" y="3"/>
                    </a:cubicBezTo>
                    <a:lnTo>
                      <a:pt x="82" y="38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ln w="12700">
                    <a:solidFill>
                      <a:srgbClr val="505050"/>
                    </a:solidFill>
                  </a:ln>
                  <a:solidFill>
                    <a:srgbClr val="002050"/>
                  </a:solidFill>
                  <a:latin typeface="Segoe UI"/>
                </a:endParaRPr>
              </a:p>
            </p:txBody>
          </p:sp>
          <p:sp>
            <p:nvSpPr>
              <p:cNvPr id="194" name="Freeform 46"/>
              <p:cNvSpPr>
                <a:spLocks/>
              </p:cNvSpPr>
              <p:nvPr/>
            </p:nvSpPr>
            <p:spPr bwMode="auto">
              <a:xfrm>
                <a:off x="9456935" y="5170684"/>
                <a:ext cx="376238" cy="444499"/>
              </a:xfrm>
              <a:custGeom>
                <a:avLst/>
                <a:gdLst>
                  <a:gd name="T0" fmla="*/ 126 w 126"/>
                  <a:gd name="T1" fmla="*/ 127 h 137"/>
                  <a:gd name="T2" fmla="*/ 117 w 126"/>
                  <a:gd name="T3" fmla="*/ 137 h 137"/>
                  <a:gd name="T4" fmla="*/ 9 w 126"/>
                  <a:gd name="T5" fmla="*/ 137 h 137"/>
                  <a:gd name="T6" fmla="*/ 0 w 126"/>
                  <a:gd name="T7" fmla="*/ 127 h 137"/>
                  <a:gd name="T8" fmla="*/ 0 w 126"/>
                  <a:gd name="T9" fmla="*/ 9 h 137"/>
                  <a:gd name="T10" fmla="*/ 9 w 126"/>
                  <a:gd name="T11" fmla="*/ 0 h 137"/>
                  <a:gd name="T12" fmla="*/ 117 w 126"/>
                  <a:gd name="T13" fmla="*/ 0 h 137"/>
                  <a:gd name="T14" fmla="*/ 126 w 126"/>
                  <a:gd name="T15" fmla="*/ 9 h 137"/>
                  <a:gd name="T16" fmla="*/ 126 w 126"/>
                  <a:gd name="T17" fmla="*/ 12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37">
                    <a:moveTo>
                      <a:pt x="126" y="127"/>
                    </a:moveTo>
                    <a:cubicBezTo>
                      <a:pt x="126" y="133"/>
                      <a:pt x="122" y="137"/>
                      <a:pt x="117" y="137"/>
                    </a:cubicBezTo>
                    <a:cubicBezTo>
                      <a:pt x="9" y="137"/>
                      <a:pt x="9" y="137"/>
                      <a:pt x="9" y="137"/>
                    </a:cubicBezTo>
                    <a:cubicBezTo>
                      <a:pt x="4" y="137"/>
                      <a:pt x="0" y="133"/>
                      <a:pt x="0" y="12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22" y="0"/>
                      <a:pt x="126" y="4"/>
                      <a:pt x="126" y="9"/>
                    </a:cubicBezTo>
                    <a:lnTo>
                      <a:pt x="126" y="12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ln w="12700">
                    <a:solidFill>
                      <a:srgbClr val="505050"/>
                    </a:solidFill>
                  </a:ln>
                  <a:solidFill>
                    <a:srgbClr val="002050"/>
                  </a:solidFill>
                  <a:latin typeface="Segoe UI"/>
                </a:endParaRPr>
              </a:p>
            </p:txBody>
          </p:sp>
          <p:sp>
            <p:nvSpPr>
              <p:cNvPr id="195" name="Freeform 47"/>
              <p:cNvSpPr>
                <a:spLocks/>
              </p:cNvSpPr>
              <p:nvPr/>
            </p:nvSpPr>
            <p:spPr bwMode="auto">
              <a:xfrm>
                <a:off x="9168011" y="5667570"/>
                <a:ext cx="665163" cy="158751"/>
              </a:xfrm>
              <a:custGeom>
                <a:avLst/>
                <a:gdLst>
                  <a:gd name="T0" fmla="*/ 223 w 223"/>
                  <a:gd name="T1" fmla="*/ 46 h 49"/>
                  <a:gd name="T2" fmla="*/ 208 w 223"/>
                  <a:gd name="T3" fmla="*/ 49 h 49"/>
                  <a:gd name="T4" fmla="*/ 15 w 223"/>
                  <a:gd name="T5" fmla="*/ 49 h 49"/>
                  <a:gd name="T6" fmla="*/ 0 w 223"/>
                  <a:gd name="T7" fmla="*/ 46 h 49"/>
                  <a:gd name="T8" fmla="*/ 0 w 223"/>
                  <a:gd name="T9" fmla="*/ 3 h 49"/>
                  <a:gd name="T10" fmla="*/ 15 w 223"/>
                  <a:gd name="T11" fmla="*/ 0 h 49"/>
                  <a:gd name="T12" fmla="*/ 208 w 223"/>
                  <a:gd name="T13" fmla="*/ 0 h 49"/>
                  <a:gd name="T14" fmla="*/ 223 w 223"/>
                  <a:gd name="T15" fmla="*/ 3 h 49"/>
                  <a:gd name="T16" fmla="*/ 223 w 223"/>
                  <a:gd name="T17" fmla="*/ 4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3" h="49">
                    <a:moveTo>
                      <a:pt x="223" y="46"/>
                    </a:moveTo>
                    <a:cubicBezTo>
                      <a:pt x="223" y="48"/>
                      <a:pt x="216" y="49"/>
                      <a:pt x="208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7" y="49"/>
                      <a:pt x="0" y="48"/>
                      <a:pt x="0" y="4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7" y="0"/>
                      <a:pt x="15" y="0"/>
                    </a:cubicBezTo>
                    <a:cubicBezTo>
                      <a:pt x="208" y="0"/>
                      <a:pt x="208" y="0"/>
                      <a:pt x="208" y="0"/>
                    </a:cubicBezTo>
                    <a:cubicBezTo>
                      <a:pt x="216" y="0"/>
                      <a:pt x="223" y="1"/>
                      <a:pt x="223" y="3"/>
                    </a:cubicBezTo>
                    <a:lnTo>
                      <a:pt x="223" y="46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ln w="12700">
                    <a:solidFill>
                      <a:srgbClr val="505050"/>
                    </a:solidFill>
                  </a:ln>
                  <a:solidFill>
                    <a:srgbClr val="002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96" name="app icon"/>
          <p:cNvGrpSpPr/>
          <p:nvPr/>
        </p:nvGrpSpPr>
        <p:grpSpPr>
          <a:xfrm>
            <a:off x="5787541" y="1908910"/>
            <a:ext cx="801700" cy="801700"/>
            <a:chOff x="212387" y="4377392"/>
            <a:chExt cx="891295" cy="891295"/>
          </a:xfrm>
        </p:grpSpPr>
        <p:sp>
          <p:nvSpPr>
            <p:cNvPr id="197" name="Oval 196"/>
            <p:cNvSpPr/>
            <p:nvPr/>
          </p:nvSpPr>
          <p:spPr bwMode="auto">
            <a:xfrm>
              <a:off x="212387" y="4377392"/>
              <a:ext cx="891295" cy="891295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 w="508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3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8" name="Group 197"/>
            <p:cNvGrpSpPr/>
            <p:nvPr/>
          </p:nvGrpSpPr>
          <p:grpSpPr>
            <a:xfrm>
              <a:off x="440093" y="4621949"/>
              <a:ext cx="420968" cy="414938"/>
              <a:chOff x="9168011" y="5170684"/>
              <a:chExt cx="665163" cy="655637"/>
            </a:xfrm>
          </p:grpSpPr>
          <p:sp>
            <p:nvSpPr>
              <p:cNvPr id="199" name="Freeform 44"/>
              <p:cNvSpPr>
                <a:spLocks/>
              </p:cNvSpPr>
              <p:nvPr/>
            </p:nvSpPr>
            <p:spPr bwMode="auto">
              <a:xfrm>
                <a:off x="9168012" y="5170684"/>
                <a:ext cx="244474" cy="266700"/>
              </a:xfrm>
              <a:custGeom>
                <a:avLst/>
                <a:gdLst>
                  <a:gd name="T0" fmla="*/ 82 w 82"/>
                  <a:gd name="T1" fmla="*/ 76 h 82"/>
                  <a:gd name="T2" fmla="*/ 76 w 82"/>
                  <a:gd name="T3" fmla="*/ 82 h 82"/>
                  <a:gd name="T4" fmla="*/ 6 w 82"/>
                  <a:gd name="T5" fmla="*/ 82 h 82"/>
                  <a:gd name="T6" fmla="*/ 0 w 82"/>
                  <a:gd name="T7" fmla="*/ 76 h 82"/>
                  <a:gd name="T8" fmla="*/ 0 w 82"/>
                  <a:gd name="T9" fmla="*/ 5 h 82"/>
                  <a:gd name="T10" fmla="*/ 6 w 82"/>
                  <a:gd name="T11" fmla="*/ 0 h 82"/>
                  <a:gd name="T12" fmla="*/ 76 w 82"/>
                  <a:gd name="T13" fmla="*/ 0 h 82"/>
                  <a:gd name="T14" fmla="*/ 82 w 82"/>
                  <a:gd name="T15" fmla="*/ 5 h 82"/>
                  <a:gd name="T16" fmla="*/ 82 w 82"/>
                  <a:gd name="T17" fmla="*/ 7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82">
                    <a:moveTo>
                      <a:pt x="82" y="76"/>
                    </a:moveTo>
                    <a:cubicBezTo>
                      <a:pt x="82" y="79"/>
                      <a:pt x="79" y="82"/>
                      <a:pt x="76" y="82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2" y="82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9" y="0"/>
                      <a:pt x="82" y="2"/>
                      <a:pt x="82" y="5"/>
                    </a:cubicBezTo>
                    <a:lnTo>
                      <a:pt x="82" y="76"/>
                    </a:lnTo>
                    <a:close/>
                  </a:path>
                </a:pathLst>
              </a:custGeom>
              <a:solidFill>
                <a:srgbClr val="4B4B4B"/>
              </a:solidFill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ln w="12700">
                    <a:solidFill>
                      <a:srgbClr val="505050"/>
                    </a:solidFill>
                  </a:ln>
                  <a:solidFill>
                    <a:srgbClr val="002050"/>
                  </a:solidFill>
                  <a:latin typeface="Segoe UI"/>
                </a:endParaRPr>
              </a:p>
            </p:txBody>
          </p:sp>
          <p:sp>
            <p:nvSpPr>
              <p:cNvPr id="200" name="Freeform 45"/>
              <p:cNvSpPr>
                <a:spLocks/>
              </p:cNvSpPr>
              <p:nvPr/>
            </p:nvSpPr>
            <p:spPr bwMode="auto">
              <a:xfrm>
                <a:off x="9168014" y="5481833"/>
                <a:ext cx="244474" cy="133350"/>
              </a:xfrm>
              <a:custGeom>
                <a:avLst/>
                <a:gdLst>
                  <a:gd name="T0" fmla="*/ 82 w 82"/>
                  <a:gd name="T1" fmla="*/ 38 h 41"/>
                  <a:gd name="T2" fmla="*/ 76 w 82"/>
                  <a:gd name="T3" fmla="*/ 41 h 41"/>
                  <a:gd name="T4" fmla="*/ 6 w 82"/>
                  <a:gd name="T5" fmla="*/ 41 h 41"/>
                  <a:gd name="T6" fmla="*/ 0 w 82"/>
                  <a:gd name="T7" fmla="*/ 38 h 41"/>
                  <a:gd name="T8" fmla="*/ 0 w 82"/>
                  <a:gd name="T9" fmla="*/ 3 h 41"/>
                  <a:gd name="T10" fmla="*/ 6 w 82"/>
                  <a:gd name="T11" fmla="*/ 0 h 41"/>
                  <a:gd name="T12" fmla="*/ 76 w 82"/>
                  <a:gd name="T13" fmla="*/ 0 h 41"/>
                  <a:gd name="T14" fmla="*/ 82 w 82"/>
                  <a:gd name="T15" fmla="*/ 3 h 41"/>
                  <a:gd name="T16" fmla="*/ 82 w 82"/>
                  <a:gd name="T17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41">
                    <a:moveTo>
                      <a:pt x="82" y="38"/>
                    </a:moveTo>
                    <a:cubicBezTo>
                      <a:pt x="82" y="39"/>
                      <a:pt x="79" y="41"/>
                      <a:pt x="76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2" y="41"/>
                      <a:pt x="0" y="39"/>
                      <a:pt x="0" y="3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9" y="0"/>
                      <a:pt x="82" y="1"/>
                      <a:pt x="82" y="3"/>
                    </a:cubicBezTo>
                    <a:lnTo>
                      <a:pt x="82" y="38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ln w="12700">
                    <a:solidFill>
                      <a:srgbClr val="505050"/>
                    </a:solidFill>
                  </a:ln>
                  <a:solidFill>
                    <a:srgbClr val="002050"/>
                  </a:solidFill>
                  <a:latin typeface="Segoe UI"/>
                </a:endParaRPr>
              </a:p>
            </p:txBody>
          </p:sp>
          <p:sp>
            <p:nvSpPr>
              <p:cNvPr id="201" name="Freeform 46"/>
              <p:cNvSpPr>
                <a:spLocks/>
              </p:cNvSpPr>
              <p:nvPr/>
            </p:nvSpPr>
            <p:spPr bwMode="auto">
              <a:xfrm>
                <a:off x="9456935" y="5170684"/>
                <a:ext cx="376238" cy="444499"/>
              </a:xfrm>
              <a:custGeom>
                <a:avLst/>
                <a:gdLst>
                  <a:gd name="T0" fmla="*/ 126 w 126"/>
                  <a:gd name="T1" fmla="*/ 127 h 137"/>
                  <a:gd name="T2" fmla="*/ 117 w 126"/>
                  <a:gd name="T3" fmla="*/ 137 h 137"/>
                  <a:gd name="T4" fmla="*/ 9 w 126"/>
                  <a:gd name="T5" fmla="*/ 137 h 137"/>
                  <a:gd name="T6" fmla="*/ 0 w 126"/>
                  <a:gd name="T7" fmla="*/ 127 h 137"/>
                  <a:gd name="T8" fmla="*/ 0 w 126"/>
                  <a:gd name="T9" fmla="*/ 9 h 137"/>
                  <a:gd name="T10" fmla="*/ 9 w 126"/>
                  <a:gd name="T11" fmla="*/ 0 h 137"/>
                  <a:gd name="T12" fmla="*/ 117 w 126"/>
                  <a:gd name="T13" fmla="*/ 0 h 137"/>
                  <a:gd name="T14" fmla="*/ 126 w 126"/>
                  <a:gd name="T15" fmla="*/ 9 h 137"/>
                  <a:gd name="T16" fmla="*/ 126 w 126"/>
                  <a:gd name="T17" fmla="*/ 12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37">
                    <a:moveTo>
                      <a:pt x="126" y="127"/>
                    </a:moveTo>
                    <a:cubicBezTo>
                      <a:pt x="126" y="133"/>
                      <a:pt x="122" y="137"/>
                      <a:pt x="117" y="137"/>
                    </a:cubicBezTo>
                    <a:cubicBezTo>
                      <a:pt x="9" y="137"/>
                      <a:pt x="9" y="137"/>
                      <a:pt x="9" y="137"/>
                    </a:cubicBezTo>
                    <a:cubicBezTo>
                      <a:pt x="4" y="137"/>
                      <a:pt x="0" y="133"/>
                      <a:pt x="0" y="12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22" y="0"/>
                      <a:pt x="126" y="4"/>
                      <a:pt x="126" y="9"/>
                    </a:cubicBezTo>
                    <a:lnTo>
                      <a:pt x="126" y="12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ln w="12700">
                    <a:solidFill>
                      <a:srgbClr val="505050"/>
                    </a:solidFill>
                  </a:ln>
                  <a:solidFill>
                    <a:srgbClr val="002050"/>
                  </a:solidFill>
                  <a:latin typeface="Segoe UI"/>
                </a:endParaRPr>
              </a:p>
            </p:txBody>
          </p:sp>
          <p:sp>
            <p:nvSpPr>
              <p:cNvPr id="202" name="Freeform 47"/>
              <p:cNvSpPr>
                <a:spLocks/>
              </p:cNvSpPr>
              <p:nvPr/>
            </p:nvSpPr>
            <p:spPr bwMode="auto">
              <a:xfrm>
                <a:off x="9168011" y="5667570"/>
                <a:ext cx="665163" cy="158751"/>
              </a:xfrm>
              <a:custGeom>
                <a:avLst/>
                <a:gdLst>
                  <a:gd name="T0" fmla="*/ 223 w 223"/>
                  <a:gd name="T1" fmla="*/ 46 h 49"/>
                  <a:gd name="T2" fmla="*/ 208 w 223"/>
                  <a:gd name="T3" fmla="*/ 49 h 49"/>
                  <a:gd name="T4" fmla="*/ 15 w 223"/>
                  <a:gd name="T5" fmla="*/ 49 h 49"/>
                  <a:gd name="T6" fmla="*/ 0 w 223"/>
                  <a:gd name="T7" fmla="*/ 46 h 49"/>
                  <a:gd name="T8" fmla="*/ 0 w 223"/>
                  <a:gd name="T9" fmla="*/ 3 h 49"/>
                  <a:gd name="T10" fmla="*/ 15 w 223"/>
                  <a:gd name="T11" fmla="*/ 0 h 49"/>
                  <a:gd name="T12" fmla="*/ 208 w 223"/>
                  <a:gd name="T13" fmla="*/ 0 h 49"/>
                  <a:gd name="T14" fmla="*/ 223 w 223"/>
                  <a:gd name="T15" fmla="*/ 3 h 49"/>
                  <a:gd name="T16" fmla="*/ 223 w 223"/>
                  <a:gd name="T17" fmla="*/ 4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3" h="49">
                    <a:moveTo>
                      <a:pt x="223" y="46"/>
                    </a:moveTo>
                    <a:cubicBezTo>
                      <a:pt x="223" y="48"/>
                      <a:pt x="216" y="49"/>
                      <a:pt x="208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7" y="49"/>
                      <a:pt x="0" y="48"/>
                      <a:pt x="0" y="4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7" y="0"/>
                      <a:pt x="15" y="0"/>
                    </a:cubicBezTo>
                    <a:cubicBezTo>
                      <a:pt x="208" y="0"/>
                      <a:pt x="208" y="0"/>
                      <a:pt x="208" y="0"/>
                    </a:cubicBezTo>
                    <a:cubicBezTo>
                      <a:pt x="216" y="0"/>
                      <a:pt x="223" y="1"/>
                      <a:pt x="223" y="3"/>
                    </a:cubicBezTo>
                    <a:lnTo>
                      <a:pt x="223" y="46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b="1" dirty="0">
                  <a:ln w="12700">
                    <a:solidFill>
                      <a:srgbClr val="505050"/>
                    </a:solidFill>
                  </a:ln>
                  <a:solidFill>
                    <a:srgbClr val="002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219" name="Group 218"/>
          <p:cNvGrpSpPr/>
          <p:nvPr/>
        </p:nvGrpSpPr>
        <p:grpSpPr>
          <a:xfrm>
            <a:off x="5166581" y="3301266"/>
            <a:ext cx="802352" cy="802352"/>
            <a:chOff x="7698762" y="2205720"/>
            <a:chExt cx="802466" cy="802466"/>
          </a:xfrm>
        </p:grpSpPr>
        <p:sp>
          <p:nvSpPr>
            <p:cNvPr id="220" name="Oval 219"/>
            <p:cNvSpPr/>
            <p:nvPr/>
          </p:nvSpPr>
          <p:spPr bwMode="auto">
            <a:xfrm>
              <a:off x="7698762" y="2205720"/>
              <a:ext cx="802466" cy="802466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 w="508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3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7869696" y="2425433"/>
              <a:ext cx="446908" cy="366754"/>
              <a:chOff x="997724" y="2784661"/>
              <a:chExt cx="817590" cy="670956"/>
            </a:xfrm>
          </p:grpSpPr>
          <p:sp>
            <p:nvSpPr>
              <p:cNvPr id="222" name="Oval 5"/>
              <p:cNvSpPr>
                <a:spLocks noChangeArrowheads="1"/>
              </p:cNvSpPr>
              <p:nvPr/>
            </p:nvSpPr>
            <p:spPr bwMode="auto">
              <a:xfrm>
                <a:off x="1025676" y="2784661"/>
                <a:ext cx="216626" cy="214570"/>
              </a:xfrm>
              <a:prstGeom prst="ellips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3" name="Oval 6"/>
              <p:cNvSpPr>
                <a:spLocks noChangeArrowheads="1"/>
              </p:cNvSpPr>
              <p:nvPr/>
            </p:nvSpPr>
            <p:spPr bwMode="auto">
              <a:xfrm>
                <a:off x="1570736" y="2784661"/>
                <a:ext cx="216626" cy="214570"/>
              </a:xfrm>
              <a:prstGeom prst="ellips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4" name="Freeform 7"/>
              <p:cNvSpPr>
                <a:spLocks/>
              </p:cNvSpPr>
              <p:nvPr/>
            </p:nvSpPr>
            <p:spPr bwMode="auto">
              <a:xfrm>
                <a:off x="997724" y="2999231"/>
                <a:ext cx="272530" cy="132829"/>
              </a:xfrm>
              <a:custGeom>
                <a:avLst/>
                <a:gdLst>
                  <a:gd name="T0" fmla="*/ 40 w 40"/>
                  <a:gd name="T1" fmla="*/ 20 h 20"/>
                  <a:gd name="T2" fmla="*/ 20 w 40"/>
                  <a:gd name="T3" fmla="*/ 0 h 20"/>
                  <a:gd name="T4" fmla="*/ 0 w 40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0">
                    <a:moveTo>
                      <a:pt x="40" y="20"/>
                    </a:move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5" name="Oval 8"/>
              <p:cNvSpPr>
                <a:spLocks noChangeArrowheads="1"/>
              </p:cNvSpPr>
              <p:nvPr/>
            </p:nvSpPr>
            <p:spPr bwMode="auto">
              <a:xfrm>
                <a:off x="1270254" y="2999231"/>
                <a:ext cx="272530" cy="269064"/>
              </a:xfrm>
              <a:prstGeom prst="ellipse">
                <a:avLst/>
              </a:pr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6" name="Freeform 9"/>
              <p:cNvSpPr>
                <a:spLocks/>
              </p:cNvSpPr>
              <p:nvPr/>
            </p:nvSpPr>
            <p:spPr bwMode="auto">
              <a:xfrm>
                <a:off x="1214350" y="3268294"/>
                <a:ext cx="384337" cy="187323"/>
              </a:xfrm>
              <a:custGeom>
                <a:avLst/>
                <a:gdLst>
                  <a:gd name="T0" fmla="*/ 56 w 56"/>
                  <a:gd name="T1" fmla="*/ 28 h 28"/>
                  <a:gd name="T2" fmla="*/ 28 w 56"/>
                  <a:gd name="T3" fmla="*/ 0 h 28"/>
                  <a:gd name="T4" fmla="*/ 0 w 56"/>
                  <a:gd name="T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28">
                    <a:moveTo>
                      <a:pt x="56" y="28"/>
                    </a:moveTo>
                    <a:cubicBezTo>
                      <a:pt x="56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8"/>
                    </a:cubicBez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dirty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7" name="Freeform 10"/>
              <p:cNvSpPr>
                <a:spLocks/>
              </p:cNvSpPr>
              <p:nvPr/>
            </p:nvSpPr>
            <p:spPr bwMode="auto">
              <a:xfrm>
                <a:off x="1542784" y="2999231"/>
                <a:ext cx="272530" cy="132829"/>
              </a:xfrm>
              <a:custGeom>
                <a:avLst/>
                <a:gdLst>
                  <a:gd name="T0" fmla="*/ 40 w 40"/>
                  <a:gd name="T1" fmla="*/ 20 h 20"/>
                  <a:gd name="T2" fmla="*/ 20 w 40"/>
                  <a:gd name="T3" fmla="*/ 0 h 20"/>
                  <a:gd name="T4" fmla="*/ 0 w 40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0">
                    <a:moveTo>
                      <a:pt x="40" y="20"/>
                    </a:moveTo>
                    <a:cubicBezTo>
                      <a:pt x="40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</a:path>
                </a:pathLst>
              </a:custGeom>
              <a:noFill/>
              <a:ln w="12700" cap="flat">
                <a:solidFill>
                  <a:srgbClr val="4B4B4B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225">
                  <a:defRPr/>
                </a:pPr>
                <a:endParaRPr lang="en-US" dirty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5" name="Cloud 8"/>
          <p:cNvGrpSpPr/>
          <p:nvPr/>
        </p:nvGrpSpPr>
        <p:grpSpPr>
          <a:xfrm>
            <a:off x="10568544" y="2241347"/>
            <a:ext cx="988790" cy="599418"/>
            <a:chOff x="10559830" y="1956596"/>
            <a:chExt cx="988930" cy="599503"/>
          </a:xfrm>
        </p:grpSpPr>
        <p:sp>
          <p:nvSpPr>
            <p:cNvPr id="240" name="Freeform 5"/>
            <p:cNvSpPr>
              <a:spLocks/>
            </p:cNvSpPr>
            <p:nvPr/>
          </p:nvSpPr>
          <p:spPr bwMode="auto">
            <a:xfrm>
              <a:off x="10559830" y="1956596"/>
              <a:ext cx="988930" cy="599503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5875"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  <p:pic>
          <p:nvPicPr>
            <p:cNvPr id="246" name="Picture 34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0825695" y="2025019"/>
              <a:ext cx="457200" cy="4572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Cloud 7"/>
          <p:cNvGrpSpPr/>
          <p:nvPr/>
        </p:nvGrpSpPr>
        <p:grpSpPr>
          <a:xfrm>
            <a:off x="7476433" y="1681287"/>
            <a:ext cx="988790" cy="599418"/>
            <a:chOff x="6849984" y="1708560"/>
            <a:chExt cx="988930" cy="599503"/>
          </a:xfrm>
        </p:grpSpPr>
        <p:sp>
          <p:nvSpPr>
            <p:cNvPr id="242" name="Freeform 5"/>
            <p:cNvSpPr>
              <a:spLocks/>
            </p:cNvSpPr>
            <p:nvPr/>
          </p:nvSpPr>
          <p:spPr bwMode="auto">
            <a:xfrm>
              <a:off x="6849984" y="1708560"/>
              <a:ext cx="988930" cy="599503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5875"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  <p:pic>
          <p:nvPicPr>
            <p:cNvPr id="248" name="Picture 247"/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121412" y="1751877"/>
              <a:ext cx="457200" cy="457200"/>
            </a:xfrm>
            <a:prstGeom prst="ellipse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Cloud 6"/>
          <p:cNvGrpSpPr/>
          <p:nvPr/>
        </p:nvGrpSpPr>
        <p:grpSpPr>
          <a:xfrm>
            <a:off x="2312290" y="2138829"/>
            <a:ext cx="988790" cy="599418"/>
            <a:chOff x="2044670" y="2055314"/>
            <a:chExt cx="988930" cy="599503"/>
          </a:xfrm>
        </p:grpSpPr>
        <p:sp>
          <p:nvSpPr>
            <p:cNvPr id="244" name="Freeform 5"/>
            <p:cNvSpPr>
              <a:spLocks/>
            </p:cNvSpPr>
            <p:nvPr/>
          </p:nvSpPr>
          <p:spPr bwMode="auto">
            <a:xfrm>
              <a:off x="2044670" y="2055314"/>
              <a:ext cx="988930" cy="599503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5875"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6" name="Isosceles Triangle 345">
              <a:extLst>
                <a:ext uri="{FF2B5EF4-FFF2-40B4-BE49-F238E27FC236}">
                  <a16:creationId xmlns:a16="http://schemas.microsoft.com/office/drawing/2014/main" id="{2A910951-5E0A-438F-A680-A582D66644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17215" y="2140020"/>
              <a:ext cx="466710" cy="402336"/>
            </a:xfrm>
            <a:prstGeom prst="triangle">
              <a:avLst/>
            </a:prstGeom>
            <a:solidFill>
              <a:schemeClr val="bg1"/>
            </a:solidFill>
            <a:ln w="152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5" name="Freeform: Shape 244"/>
            <p:cNvSpPr>
              <a:spLocks noChangeAspect="1"/>
            </p:cNvSpPr>
            <p:nvPr/>
          </p:nvSpPr>
          <p:spPr bwMode="auto">
            <a:xfrm>
              <a:off x="2317215" y="2140832"/>
              <a:ext cx="466710" cy="402336"/>
            </a:xfrm>
            <a:custGeom>
              <a:avLst/>
              <a:gdLst>
                <a:gd name="connsiteX0" fmla="*/ 3585965 w 7177436"/>
                <a:gd name="connsiteY0" fmla="*/ 4180339 h 6187444"/>
                <a:gd name="connsiteX1" fmla="*/ 3209692 w 7177436"/>
                <a:gd name="connsiteY1" fmla="*/ 4556612 h 6187444"/>
                <a:gd name="connsiteX2" fmla="*/ 3585965 w 7177436"/>
                <a:gd name="connsiteY2" fmla="*/ 4932885 h 6187444"/>
                <a:gd name="connsiteX3" fmla="*/ 3962238 w 7177436"/>
                <a:gd name="connsiteY3" fmla="*/ 4556612 h 6187444"/>
                <a:gd name="connsiteX4" fmla="*/ 3585965 w 7177436"/>
                <a:gd name="connsiteY4" fmla="*/ 4180339 h 6187444"/>
                <a:gd name="connsiteX5" fmla="*/ 4566363 w 7177436"/>
                <a:gd name="connsiteY5" fmla="*/ 3386311 h 6187444"/>
                <a:gd name="connsiteX6" fmla="*/ 4274662 w 7177436"/>
                <a:gd name="connsiteY6" fmla="*/ 3678012 h 6187444"/>
                <a:gd name="connsiteX7" fmla="*/ 4566363 w 7177436"/>
                <a:gd name="connsiteY7" fmla="*/ 3969713 h 6187444"/>
                <a:gd name="connsiteX8" fmla="*/ 4858064 w 7177436"/>
                <a:gd name="connsiteY8" fmla="*/ 3678012 h 6187444"/>
                <a:gd name="connsiteX9" fmla="*/ 4566363 w 7177436"/>
                <a:gd name="connsiteY9" fmla="*/ 3386311 h 6187444"/>
                <a:gd name="connsiteX10" fmla="*/ 2611073 w 7177436"/>
                <a:gd name="connsiteY10" fmla="*/ 3386164 h 6187444"/>
                <a:gd name="connsiteX11" fmla="*/ 2319225 w 7177436"/>
                <a:gd name="connsiteY11" fmla="*/ 3678012 h 6187444"/>
                <a:gd name="connsiteX12" fmla="*/ 2611073 w 7177436"/>
                <a:gd name="connsiteY12" fmla="*/ 3969860 h 6187444"/>
                <a:gd name="connsiteX13" fmla="*/ 2902921 w 7177436"/>
                <a:gd name="connsiteY13" fmla="*/ 3678012 h 6187444"/>
                <a:gd name="connsiteX14" fmla="*/ 2611073 w 7177436"/>
                <a:gd name="connsiteY14" fmla="*/ 3386164 h 6187444"/>
                <a:gd name="connsiteX15" fmla="*/ 2611073 w 7177436"/>
                <a:gd name="connsiteY15" fmla="*/ 3188400 h 6187444"/>
                <a:gd name="connsiteX16" fmla="*/ 3100685 w 7177436"/>
                <a:gd name="connsiteY16" fmla="*/ 3678012 h 6187444"/>
                <a:gd name="connsiteX17" fmla="*/ 2957281 w 7177436"/>
                <a:gd name="connsiteY17" fmla="*/ 4024220 h 6187444"/>
                <a:gd name="connsiteX18" fmla="*/ 2911722 w 7177436"/>
                <a:gd name="connsiteY18" fmla="*/ 4061809 h 6187444"/>
                <a:gd name="connsiteX19" fmla="*/ 3002153 w 7177436"/>
                <a:gd name="connsiteY19" fmla="*/ 4126074 h 6187444"/>
                <a:gd name="connsiteX20" fmla="*/ 3093376 w 7177436"/>
                <a:gd name="connsiteY20" fmla="*/ 4231413 h 6187444"/>
                <a:gd name="connsiteX21" fmla="*/ 3098519 w 7177436"/>
                <a:gd name="connsiteY21" fmla="*/ 4240889 h 6187444"/>
                <a:gd name="connsiteX22" fmla="*/ 3103663 w 7177436"/>
                <a:gd name="connsiteY22" fmla="*/ 4231413 h 6187444"/>
                <a:gd name="connsiteX23" fmla="*/ 3585965 w 7177436"/>
                <a:gd name="connsiteY23" fmla="*/ 3974975 h 6187444"/>
                <a:gd name="connsiteX24" fmla="*/ 4068268 w 7177436"/>
                <a:gd name="connsiteY24" fmla="*/ 4231413 h 6187444"/>
                <a:gd name="connsiteX25" fmla="*/ 4076164 w 7177436"/>
                <a:gd name="connsiteY25" fmla="*/ 4245961 h 6187444"/>
                <a:gd name="connsiteX26" fmla="*/ 4084061 w 7177436"/>
                <a:gd name="connsiteY26" fmla="*/ 4231413 h 6187444"/>
                <a:gd name="connsiteX27" fmla="*/ 4241165 w 7177436"/>
                <a:gd name="connsiteY27" fmla="*/ 4074309 h 6187444"/>
                <a:gd name="connsiteX28" fmla="*/ 4265111 w 7177436"/>
                <a:gd name="connsiteY28" fmla="*/ 4061312 h 6187444"/>
                <a:gd name="connsiteX29" fmla="*/ 4220155 w 7177436"/>
                <a:gd name="connsiteY29" fmla="*/ 4024220 h 6187444"/>
                <a:gd name="connsiteX30" fmla="*/ 4076751 w 7177436"/>
                <a:gd name="connsiteY30" fmla="*/ 3678012 h 6187444"/>
                <a:gd name="connsiteX31" fmla="*/ 4566363 w 7177436"/>
                <a:gd name="connsiteY31" fmla="*/ 3188400 h 6187444"/>
                <a:gd name="connsiteX32" fmla="*/ 5055975 w 7177436"/>
                <a:gd name="connsiteY32" fmla="*/ 3678012 h 6187444"/>
                <a:gd name="connsiteX33" fmla="*/ 4912571 w 7177436"/>
                <a:gd name="connsiteY33" fmla="*/ 4024220 h 6187444"/>
                <a:gd name="connsiteX34" fmla="*/ 4867615 w 7177436"/>
                <a:gd name="connsiteY34" fmla="*/ 4061312 h 6187444"/>
                <a:gd name="connsiteX35" fmla="*/ 4891562 w 7177436"/>
                <a:gd name="connsiteY35" fmla="*/ 4074309 h 6187444"/>
                <a:gd name="connsiteX36" fmla="*/ 5148000 w 7177436"/>
                <a:gd name="connsiteY36" fmla="*/ 4556612 h 6187444"/>
                <a:gd name="connsiteX37" fmla="*/ 5146625 w 7177436"/>
                <a:gd name="connsiteY37" fmla="*/ 4570249 h 6187444"/>
                <a:gd name="connsiteX38" fmla="*/ 4958600 w 7177436"/>
                <a:gd name="connsiteY38" fmla="*/ 4570249 h 6187444"/>
                <a:gd name="connsiteX39" fmla="*/ 4961353 w 7177436"/>
                <a:gd name="connsiteY39" fmla="*/ 4556612 h 6187444"/>
                <a:gd name="connsiteX40" fmla="*/ 4645968 w 7177436"/>
                <a:gd name="connsiteY40" fmla="*/ 4169647 h 6187444"/>
                <a:gd name="connsiteX41" fmla="*/ 4596132 w 7177436"/>
                <a:gd name="connsiteY41" fmla="*/ 4164623 h 6187444"/>
                <a:gd name="connsiteX42" fmla="*/ 4566363 w 7177436"/>
                <a:gd name="connsiteY42" fmla="*/ 4167624 h 6187444"/>
                <a:gd name="connsiteX43" fmla="*/ 4536594 w 7177436"/>
                <a:gd name="connsiteY43" fmla="*/ 4164623 h 6187444"/>
                <a:gd name="connsiteX44" fmla="*/ 4486759 w 7177436"/>
                <a:gd name="connsiteY44" fmla="*/ 4169647 h 6187444"/>
                <a:gd name="connsiteX45" fmla="*/ 4171373 w 7177436"/>
                <a:gd name="connsiteY45" fmla="*/ 4556612 h 6187444"/>
                <a:gd name="connsiteX46" fmla="*/ 4174126 w 7177436"/>
                <a:gd name="connsiteY46" fmla="*/ 4570249 h 6187444"/>
                <a:gd name="connsiteX47" fmla="*/ 4166742 w 7177436"/>
                <a:gd name="connsiteY47" fmla="*/ 4570249 h 6187444"/>
                <a:gd name="connsiteX48" fmla="*/ 4162929 w 7177436"/>
                <a:gd name="connsiteY48" fmla="*/ 4630691 h 6187444"/>
                <a:gd name="connsiteX49" fmla="*/ 3911164 w 7177436"/>
                <a:gd name="connsiteY49" fmla="*/ 5038915 h 6187444"/>
                <a:gd name="connsiteX50" fmla="*/ 3906556 w 7177436"/>
                <a:gd name="connsiteY50" fmla="*/ 5041416 h 6187444"/>
                <a:gd name="connsiteX51" fmla="*/ 3975245 w 7177436"/>
                <a:gd name="connsiteY51" fmla="*/ 5074305 h 6187444"/>
                <a:gd name="connsiteX52" fmla="*/ 4352143 w 7177436"/>
                <a:gd name="connsiteY52" fmla="*/ 5608871 h 6187444"/>
                <a:gd name="connsiteX53" fmla="*/ 4365798 w 7177436"/>
                <a:gd name="connsiteY53" fmla="*/ 5747903 h 6187444"/>
                <a:gd name="connsiteX54" fmla="*/ 4173601 w 7177436"/>
                <a:gd name="connsiteY54" fmla="*/ 5747903 h 6187444"/>
                <a:gd name="connsiteX55" fmla="*/ 4163832 w 7177436"/>
                <a:gd name="connsiteY55" fmla="*/ 5647609 h 6187444"/>
                <a:gd name="connsiteX56" fmla="*/ 3585966 w 7177436"/>
                <a:gd name="connsiteY56" fmla="*/ 5160175 h 6187444"/>
                <a:gd name="connsiteX57" fmla="*/ 3008101 w 7177436"/>
                <a:gd name="connsiteY57" fmla="*/ 5647609 h 6187444"/>
                <a:gd name="connsiteX58" fmla="*/ 2998332 w 7177436"/>
                <a:gd name="connsiteY58" fmla="*/ 5747903 h 6187444"/>
                <a:gd name="connsiteX59" fmla="*/ 2806135 w 7177436"/>
                <a:gd name="connsiteY59" fmla="*/ 5747903 h 6187444"/>
                <a:gd name="connsiteX60" fmla="*/ 2819790 w 7177436"/>
                <a:gd name="connsiteY60" fmla="*/ 5608871 h 6187444"/>
                <a:gd name="connsiteX61" fmla="*/ 3196688 w 7177436"/>
                <a:gd name="connsiteY61" fmla="*/ 5074305 h 6187444"/>
                <a:gd name="connsiteX62" fmla="*/ 3265375 w 7177436"/>
                <a:gd name="connsiteY62" fmla="*/ 5041416 h 6187444"/>
                <a:gd name="connsiteX63" fmla="*/ 3260767 w 7177436"/>
                <a:gd name="connsiteY63" fmla="*/ 5038915 h 6187444"/>
                <a:gd name="connsiteX64" fmla="*/ 3022640 w 7177436"/>
                <a:gd name="connsiteY64" fmla="*/ 4701972 h 6187444"/>
                <a:gd name="connsiteX65" fmla="*/ 3006046 w 7177436"/>
                <a:gd name="connsiteY65" fmla="*/ 4570249 h 6187444"/>
                <a:gd name="connsiteX66" fmla="*/ 3002751 w 7177436"/>
                <a:gd name="connsiteY66" fmla="*/ 4570249 h 6187444"/>
                <a:gd name="connsiteX67" fmla="*/ 3004780 w 7177436"/>
                <a:gd name="connsiteY67" fmla="*/ 4560199 h 6187444"/>
                <a:gd name="connsiteX68" fmla="*/ 3004328 w 7177436"/>
                <a:gd name="connsiteY68" fmla="*/ 4556612 h 6187444"/>
                <a:gd name="connsiteX69" fmla="*/ 3004916 w 7177436"/>
                <a:gd name="connsiteY69" fmla="*/ 4550779 h 6187444"/>
                <a:gd name="connsiteX70" fmla="*/ 2997491 w 7177436"/>
                <a:gd name="connsiteY70" fmla="*/ 4477120 h 6187444"/>
                <a:gd name="connsiteX71" fmla="*/ 2680894 w 7177436"/>
                <a:gd name="connsiteY71" fmla="*/ 4168341 h 6187444"/>
                <a:gd name="connsiteX72" fmla="*/ 2639865 w 7177436"/>
                <a:gd name="connsiteY72" fmla="*/ 4164721 h 6187444"/>
                <a:gd name="connsiteX73" fmla="*/ 2611073 w 7177436"/>
                <a:gd name="connsiteY73" fmla="*/ 4167624 h 6187444"/>
                <a:gd name="connsiteX74" fmla="*/ 2584076 w 7177436"/>
                <a:gd name="connsiteY74" fmla="*/ 4164902 h 6187444"/>
                <a:gd name="connsiteX75" fmla="*/ 2531581 w 7177436"/>
                <a:gd name="connsiteY75" fmla="*/ 4170194 h 6187444"/>
                <a:gd name="connsiteX76" fmla="*/ 2216642 w 7177436"/>
                <a:gd name="connsiteY76" fmla="*/ 4556612 h 6187444"/>
                <a:gd name="connsiteX77" fmla="*/ 2219396 w 7177436"/>
                <a:gd name="connsiteY77" fmla="*/ 4570249 h 6187444"/>
                <a:gd name="connsiteX78" fmla="*/ 2030811 w 7177436"/>
                <a:gd name="connsiteY78" fmla="*/ 4570249 h 6187444"/>
                <a:gd name="connsiteX79" fmla="*/ 2029436 w 7177436"/>
                <a:gd name="connsiteY79" fmla="*/ 4556612 h 6187444"/>
                <a:gd name="connsiteX80" fmla="*/ 2285874 w 7177436"/>
                <a:gd name="connsiteY80" fmla="*/ 4074309 h 6187444"/>
                <a:gd name="connsiteX81" fmla="*/ 2309821 w 7177436"/>
                <a:gd name="connsiteY81" fmla="*/ 4061312 h 6187444"/>
                <a:gd name="connsiteX82" fmla="*/ 2264865 w 7177436"/>
                <a:gd name="connsiteY82" fmla="*/ 4024220 h 6187444"/>
                <a:gd name="connsiteX83" fmla="*/ 2121461 w 7177436"/>
                <a:gd name="connsiteY83" fmla="*/ 3678012 h 6187444"/>
                <a:gd name="connsiteX84" fmla="*/ 2611073 w 7177436"/>
                <a:gd name="connsiteY84" fmla="*/ 3188400 h 6187444"/>
                <a:gd name="connsiteX85" fmla="*/ 3588718 w 7177436"/>
                <a:gd name="connsiteY85" fmla="*/ 267928 h 6187444"/>
                <a:gd name="connsiteX86" fmla="*/ 234386 w 7177436"/>
                <a:gd name="connsiteY86" fmla="*/ 6051259 h 6187444"/>
                <a:gd name="connsiteX87" fmla="*/ 6943050 w 7177436"/>
                <a:gd name="connsiteY87" fmla="*/ 6051259 h 6187444"/>
                <a:gd name="connsiteX88" fmla="*/ 3588718 w 7177436"/>
                <a:gd name="connsiteY88" fmla="*/ 0 h 6187444"/>
                <a:gd name="connsiteX89" fmla="*/ 7177436 w 7177436"/>
                <a:gd name="connsiteY89" fmla="*/ 6187444 h 6187444"/>
                <a:gd name="connsiteX90" fmla="*/ 0 w 7177436"/>
                <a:gd name="connsiteY90" fmla="*/ 6187444 h 618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7177436" h="6187444">
                  <a:moveTo>
                    <a:pt x="3585965" y="4180339"/>
                  </a:moveTo>
                  <a:cubicBezTo>
                    <a:pt x="3378155" y="4180339"/>
                    <a:pt x="3209692" y="4348802"/>
                    <a:pt x="3209692" y="4556612"/>
                  </a:cubicBezTo>
                  <a:cubicBezTo>
                    <a:pt x="3209692" y="4764422"/>
                    <a:pt x="3378155" y="4932885"/>
                    <a:pt x="3585965" y="4932885"/>
                  </a:cubicBezTo>
                  <a:cubicBezTo>
                    <a:pt x="3793775" y="4932885"/>
                    <a:pt x="3962238" y="4764422"/>
                    <a:pt x="3962238" y="4556612"/>
                  </a:cubicBezTo>
                  <a:cubicBezTo>
                    <a:pt x="3962238" y="4348802"/>
                    <a:pt x="3793775" y="4180339"/>
                    <a:pt x="3585965" y="4180339"/>
                  </a:cubicBezTo>
                  <a:close/>
                  <a:moveTo>
                    <a:pt x="4566363" y="3386311"/>
                  </a:moveTo>
                  <a:cubicBezTo>
                    <a:pt x="4405261" y="3386311"/>
                    <a:pt x="4274662" y="3516910"/>
                    <a:pt x="4274662" y="3678012"/>
                  </a:cubicBezTo>
                  <a:cubicBezTo>
                    <a:pt x="4274662" y="3839114"/>
                    <a:pt x="4405261" y="3969713"/>
                    <a:pt x="4566363" y="3969713"/>
                  </a:cubicBezTo>
                  <a:cubicBezTo>
                    <a:pt x="4727465" y="3969713"/>
                    <a:pt x="4858064" y="3839114"/>
                    <a:pt x="4858064" y="3678012"/>
                  </a:cubicBezTo>
                  <a:cubicBezTo>
                    <a:pt x="4858064" y="3516910"/>
                    <a:pt x="4727465" y="3386311"/>
                    <a:pt x="4566363" y="3386311"/>
                  </a:cubicBezTo>
                  <a:close/>
                  <a:moveTo>
                    <a:pt x="2611073" y="3386164"/>
                  </a:moveTo>
                  <a:cubicBezTo>
                    <a:pt x="2449890" y="3386164"/>
                    <a:pt x="2319225" y="3516829"/>
                    <a:pt x="2319225" y="3678012"/>
                  </a:cubicBezTo>
                  <a:cubicBezTo>
                    <a:pt x="2319225" y="3839195"/>
                    <a:pt x="2449890" y="3969860"/>
                    <a:pt x="2611073" y="3969860"/>
                  </a:cubicBezTo>
                  <a:cubicBezTo>
                    <a:pt x="2772256" y="3969860"/>
                    <a:pt x="2902921" y="3839195"/>
                    <a:pt x="2902921" y="3678012"/>
                  </a:cubicBezTo>
                  <a:cubicBezTo>
                    <a:pt x="2902921" y="3516829"/>
                    <a:pt x="2772256" y="3386164"/>
                    <a:pt x="2611073" y="3386164"/>
                  </a:cubicBezTo>
                  <a:close/>
                  <a:moveTo>
                    <a:pt x="2611073" y="3188400"/>
                  </a:moveTo>
                  <a:cubicBezTo>
                    <a:pt x="2881478" y="3188400"/>
                    <a:pt x="3100685" y="3407607"/>
                    <a:pt x="3100685" y="3678012"/>
                  </a:cubicBezTo>
                  <a:cubicBezTo>
                    <a:pt x="3100685" y="3813214"/>
                    <a:pt x="3045884" y="3935617"/>
                    <a:pt x="2957281" y="4024220"/>
                  </a:cubicBezTo>
                  <a:lnTo>
                    <a:pt x="2911722" y="4061809"/>
                  </a:lnTo>
                  <a:lnTo>
                    <a:pt x="3002153" y="4126074"/>
                  </a:lnTo>
                  <a:cubicBezTo>
                    <a:pt x="3036583" y="4157367"/>
                    <a:pt x="3067245" y="4192734"/>
                    <a:pt x="3093376" y="4231413"/>
                  </a:cubicBezTo>
                  <a:lnTo>
                    <a:pt x="3098519" y="4240889"/>
                  </a:lnTo>
                  <a:lnTo>
                    <a:pt x="3103663" y="4231413"/>
                  </a:lnTo>
                  <a:cubicBezTo>
                    <a:pt x="3208187" y="4076697"/>
                    <a:pt x="3385197" y="3974975"/>
                    <a:pt x="3585965" y="3974975"/>
                  </a:cubicBezTo>
                  <a:cubicBezTo>
                    <a:pt x="3786733" y="3974975"/>
                    <a:pt x="3963743" y="4076697"/>
                    <a:pt x="4068268" y="4231413"/>
                  </a:cubicBezTo>
                  <a:lnTo>
                    <a:pt x="4076164" y="4245961"/>
                  </a:lnTo>
                  <a:lnTo>
                    <a:pt x="4084061" y="4231413"/>
                  </a:lnTo>
                  <a:cubicBezTo>
                    <a:pt x="4125871" y="4169527"/>
                    <a:pt x="4179278" y="4116119"/>
                    <a:pt x="4241165" y="4074309"/>
                  </a:cubicBezTo>
                  <a:lnTo>
                    <a:pt x="4265111" y="4061312"/>
                  </a:lnTo>
                  <a:lnTo>
                    <a:pt x="4220155" y="4024220"/>
                  </a:lnTo>
                  <a:cubicBezTo>
                    <a:pt x="4131553" y="3935617"/>
                    <a:pt x="4076751" y="3813214"/>
                    <a:pt x="4076751" y="3678012"/>
                  </a:cubicBezTo>
                  <a:cubicBezTo>
                    <a:pt x="4076751" y="3407607"/>
                    <a:pt x="4295958" y="3188400"/>
                    <a:pt x="4566363" y="3188400"/>
                  </a:cubicBezTo>
                  <a:cubicBezTo>
                    <a:pt x="4836768" y="3188400"/>
                    <a:pt x="5055975" y="3407607"/>
                    <a:pt x="5055975" y="3678012"/>
                  </a:cubicBezTo>
                  <a:cubicBezTo>
                    <a:pt x="5055975" y="3813214"/>
                    <a:pt x="5001173" y="3935617"/>
                    <a:pt x="4912571" y="4024220"/>
                  </a:cubicBezTo>
                  <a:lnTo>
                    <a:pt x="4867615" y="4061312"/>
                  </a:lnTo>
                  <a:lnTo>
                    <a:pt x="4891562" y="4074309"/>
                  </a:lnTo>
                  <a:cubicBezTo>
                    <a:pt x="5046278" y="4178834"/>
                    <a:pt x="5148000" y="4355844"/>
                    <a:pt x="5148000" y="4556612"/>
                  </a:cubicBezTo>
                  <a:lnTo>
                    <a:pt x="5146625" y="4570249"/>
                  </a:lnTo>
                  <a:lnTo>
                    <a:pt x="4958600" y="4570249"/>
                  </a:lnTo>
                  <a:lnTo>
                    <a:pt x="4961353" y="4556612"/>
                  </a:lnTo>
                  <a:cubicBezTo>
                    <a:pt x="4961353" y="4365733"/>
                    <a:pt x="4825958" y="4206478"/>
                    <a:pt x="4645968" y="4169647"/>
                  </a:cubicBezTo>
                  <a:lnTo>
                    <a:pt x="4596132" y="4164623"/>
                  </a:lnTo>
                  <a:lnTo>
                    <a:pt x="4566363" y="4167624"/>
                  </a:lnTo>
                  <a:lnTo>
                    <a:pt x="4536594" y="4164623"/>
                  </a:lnTo>
                  <a:lnTo>
                    <a:pt x="4486759" y="4169647"/>
                  </a:lnTo>
                  <a:cubicBezTo>
                    <a:pt x="4306769" y="4206478"/>
                    <a:pt x="4171373" y="4365733"/>
                    <a:pt x="4171373" y="4556612"/>
                  </a:cubicBezTo>
                  <a:lnTo>
                    <a:pt x="4174126" y="4570249"/>
                  </a:lnTo>
                  <a:lnTo>
                    <a:pt x="4166742" y="4570249"/>
                  </a:lnTo>
                  <a:lnTo>
                    <a:pt x="4162929" y="4630691"/>
                  </a:lnTo>
                  <a:cubicBezTo>
                    <a:pt x="4141344" y="4800500"/>
                    <a:pt x="4046541" y="4947455"/>
                    <a:pt x="3911164" y="5038915"/>
                  </a:cubicBezTo>
                  <a:lnTo>
                    <a:pt x="3906556" y="5041416"/>
                  </a:lnTo>
                  <a:lnTo>
                    <a:pt x="3975245" y="5074305"/>
                  </a:lnTo>
                  <a:cubicBezTo>
                    <a:pt x="4166302" y="5187061"/>
                    <a:pt x="4306565" y="5380266"/>
                    <a:pt x="4352143" y="5608871"/>
                  </a:cubicBezTo>
                  <a:lnTo>
                    <a:pt x="4365798" y="5747903"/>
                  </a:lnTo>
                  <a:lnTo>
                    <a:pt x="4173601" y="5747903"/>
                  </a:lnTo>
                  <a:lnTo>
                    <a:pt x="4163832" y="5647609"/>
                  </a:lnTo>
                  <a:cubicBezTo>
                    <a:pt x="4108830" y="5369431"/>
                    <a:pt x="3871011" y="5160175"/>
                    <a:pt x="3585966" y="5160175"/>
                  </a:cubicBezTo>
                  <a:cubicBezTo>
                    <a:pt x="3300922" y="5160175"/>
                    <a:pt x="3063102" y="5369431"/>
                    <a:pt x="3008101" y="5647609"/>
                  </a:cubicBezTo>
                  <a:lnTo>
                    <a:pt x="2998332" y="5747903"/>
                  </a:lnTo>
                  <a:lnTo>
                    <a:pt x="2806135" y="5747903"/>
                  </a:lnTo>
                  <a:lnTo>
                    <a:pt x="2819790" y="5608871"/>
                  </a:lnTo>
                  <a:cubicBezTo>
                    <a:pt x="2865368" y="5380266"/>
                    <a:pt x="3005632" y="5187061"/>
                    <a:pt x="3196688" y="5074305"/>
                  </a:cubicBezTo>
                  <a:lnTo>
                    <a:pt x="3265375" y="5041416"/>
                  </a:lnTo>
                  <a:lnTo>
                    <a:pt x="3260767" y="5038915"/>
                  </a:lnTo>
                  <a:cubicBezTo>
                    <a:pt x="3144729" y="4960521"/>
                    <a:pt x="3058501" y="4841354"/>
                    <a:pt x="3022640" y="4701972"/>
                  </a:cubicBezTo>
                  <a:lnTo>
                    <a:pt x="3006046" y="4570249"/>
                  </a:lnTo>
                  <a:lnTo>
                    <a:pt x="3002751" y="4570249"/>
                  </a:lnTo>
                  <a:lnTo>
                    <a:pt x="3004780" y="4560199"/>
                  </a:lnTo>
                  <a:lnTo>
                    <a:pt x="3004328" y="4556612"/>
                  </a:lnTo>
                  <a:lnTo>
                    <a:pt x="3004916" y="4550779"/>
                  </a:lnTo>
                  <a:lnTo>
                    <a:pt x="2997491" y="4477120"/>
                  </a:lnTo>
                  <a:cubicBezTo>
                    <a:pt x="2965309" y="4319852"/>
                    <a:pt x="2839529" y="4196678"/>
                    <a:pt x="2680894" y="4168341"/>
                  </a:cubicBezTo>
                  <a:lnTo>
                    <a:pt x="2639865" y="4164721"/>
                  </a:lnTo>
                  <a:lnTo>
                    <a:pt x="2611073" y="4167624"/>
                  </a:lnTo>
                  <a:lnTo>
                    <a:pt x="2584076" y="4164902"/>
                  </a:lnTo>
                  <a:lnTo>
                    <a:pt x="2531581" y="4170194"/>
                  </a:lnTo>
                  <a:cubicBezTo>
                    <a:pt x="2351846" y="4206973"/>
                    <a:pt x="2216642" y="4366004"/>
                    <a:pt x="2216642" y="4556612"/>
                  </a:cubicBezTo>
                  <a:lnTo>
                    <a:pt x="2219396" y="4570249"/>
                  </a:lnTo>
                  <a:lnTo>
                    <a:pt x="2030811" y="4570249"/>
                  </a:lnTo>
                  <a:lnTo>
                    <a:pt x="2029436" y="4556612"/>
                  </a:lnTo>
                  <a:cubicBezTo>
                    <a:pt x="2029436" y="4355844"/>
                    <a:pt x="2131158" y="4178834"/>
                    <a:pt x="2285874" y="4074309"/>
                  </a:cubicBezTo>
                  <a:lnTo>
                    <a:pt x="2309821" y="4061312"/>
                  </a:lnTo>
                  <a:lnTo>
                    <a:pt x="2264865" y="4024220"/>
                  </a:lnTo>
                  <a:cubicBezTo>
                    <a:pt x="2176263" y="3935617"/>
                    <a:pt x="2121461" y="3813214"/>
                    <a:pt x="2121461" y="3678012"/>
                  </a:cubicBezTo>
                  <a:cubicBezTo>
                    <a:pt x="2121461" y="3407607"/>
                    <a:pt x="2340668" y="3188400"/>
                    <a:pt x="2611073" y="3188400"/>
                  </a:cubicBezTo>
                  <a:close/>
                  <a:moveTo>
                    <a:pt x="3588718" y="267928"/>
                  </a:moveTo>
                  <a:lnTo>
                    <a:pt x="234386" y="6051259"/>
                  </a:lnTo>
                  <a:lnTo>
                    <a:pt x="6943050" y="6051259"/>
                  </a:lnTo>
                  <a:close/>
                  <a:moveTo>
                    <a:pt x="3588718" y="0"/>
                  </a:moveTo>
                  <a:lnTo>
                    <a:pt x="7177436" y="6187444"/>
                  </a:lnTo>
                  <a:lnTo>
                    <a:pt x="0" y="6187444"/>
                  </a:lnTo>
                  <a:close/>
                </a:path>
              </a:pathLst>
            </a:custGeom>
            <a:solidFill>
              <a:schemeClr val="tx2"/>
            </a:solidFill>
            <a:ln w="152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Cloud 5"/>
          <p:cNvGrpSpPr/>
          <p:nvPr/>
        </p:nvGrpSpPr>
        <p:grpSpPr>
          <a:xfrm>
            <a:off x="9508041" y="3127555"/>
            <a:ext cx="1561811" cy="946792"/>
            <a:chOff x="8516083" y="2499299"/>
            <a:chExt cx="988930" cy="599503"/>
          </a:xfrm>
        </p:grpSpPr>
        <p:sp>
          <p:nvSpPr>
            <p:cNvPr id="241" name="Freeform 5"/>
            <p:cNvSpPr>
              <a:spLocks/>
            </p:cNvSpPr>
            <p:nvPr/>
          </p:nvSpPr>
          <p:spPr bwMode="auto">
            <a:xfrm>
              <a:off x="8516083" y="2499299"/>
              <a:ext cx="988930" cy="599503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5875"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  <p:pic>
          <p:nvPicPr>
            <p:cNvPr id="229" name="Picture 22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1368" y="2561926"/>
              <a:ext cx="457200" cy="457200"/>
            </a:xfrm>
            <a:prstGeom prst="ellipse">
              <a:avLst/>
            </a:prstGeom>
          </p:spPr>
        </p:pic>
      </p:grpSp>
      <p:grpSp>
        <p:nvGrpSpPr>
          <p:cNvPr id="18" name="Cloud 4"/>
          <p:cNvGrpSpPr/>
          <p:nvPr/>
        </p:nvGrpSpPr>
        <p:grpSpPr>
          <a:xfrm>
            <a:off x="154007" y="2464668"/>
            <a:ext cx="1346388" cy="823998"/>
            <a:chOff x="510813" y="1846999"/>
            <a:chExt cx="988930" cy="605231"/>
          </a:xfrm>
        </p:grpSpPr>
        <p:sp>
          <p:nvSpPr>
            <p:cNvPr id="237" name="Freeform 5"/>
            <p:cNvSpPr>
              <a:spLocks/>
            </p:cNvSpPr>
            <p:nvPr/>
          </p:nvSpPr>
          <p:spPr bwMode="auto">
            <a:xfrm>
              <a:off x="510813" y="1846999"/>
              <a:ext cx="988930" cy="599503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5875"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  <p:pic>
          <p:nvPicPr>
            <p:cNvPr id="231" name="Picture 23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137" y="1941362"/>
              <a:ext cx="510868" cy="510868"/>
            </a:xfrm>
            <a:prstGeom prst="rect">
              <a:avLst/>
            </a:prstGeom>
          </p:spPr>
        </p:pic>
      </p:grpSp>
      <p:grpSp>
        <p:nvGrpSpPr>
          <p:cNvPr id="14" name="Cloud 3"/>
          <p:cNvGrpSpPr/>
          <p:nvPr/>
        </p:nvGrpSpPr>
        <p:grpSpPr>
          <a:xfrm>
            <a:off x="9184619" y="2045411"/>
            <a:ext cx="988790" cy="599418"/>
            <a:chOff x="9185057" y="1427683"/>
            <a:chExt cx="988930" cy="599503"/>
          </a:xfrm>
        </p:grpSpPr>
        <p:sp>
          <p:nvSpPr>
            <p:cNvPr id="239" name="Freeform 5"/>
            <p:cNvSpPr>
              <a:spLocks/>
            </p:cNvSpPr>
            <p:nvPr/>
          </p:nvSpPr>
          <p:spPr bwMode="auto">
            <a:xfrm>
              <a:off x="9185057" y="1427683"/>
              <a:ext cx="988930" cy="599503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5875"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69662" y="1523543"/>
              <a:ext cx="445899" cy="445899"/>
            </a:xfrm>
            <a:prstGeom prst="rect">
              <a:avLst/>
            </a:prstGeom>
          </p:spPr>
        </p:pic>
      </p:grpSp>
      <p:grpSp>
        <p:nvGrpSpPr>
          <p:cNvPr id="12" name="Cloud 2"/>
          <p:cNvGrpSpPr/>
          <p:nvPr/>
        </p:nvGrpSpPr>
        <p:grpSpPr>
          <a:xfrm>
            <a:off x="2612998" y="3649052"/>
            <a:ext cx="1361704" cy="825484"/>
            <a:chOff x="2738814" y="2609939"/>
            <a:chExt cx="988930" cy="599503"/>
          </a:xfrm>
        </p:grpSpPr>
        <p:sp>
          <p:nvSpPr>
            <p:cNvPr id="238" name="Freeform 5"/>
            <p:cNvSpPr>
              <a:spLocks/>
            </p:cNvSpPr>
            <p:nvPr/>
          </p:nvSpPr>
          <p:spPr bwMode="auto">
            <a:xfrm>
              <a:off x="2738814" y="2609939"/>
              <a:ext cx="988930" cy="599503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5875"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  <p:pic>
          <p:nvPicPr>
            <p:cNvPr id="230" name="Picture 229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59848" y="2791568"/>
              <a:ext cx="346863" cy="346863"/>
            </a:xfrm>
            <a:prstGeom prst="rect">
              <a:avLst/>
            </a:prstGeom>
          </p:spPr>
        </p:pic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250A0170-7562-4B85-98BE-E8F925F76DF5}"/>
              </a:ext>
            </a:extLst>
          </p:cNvPr>
          <p:cNvSpPr txBox="1"/>
          <p:nvPr/>
        </p:nvSpPr>
        <p:spPr>
          <a:xfrm>
            <a:off x="2186268" y="648541"/>
            <a:ext cx="7819466" cy="808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6386">
              <a:lnSpc>
                <a:spcPct val="85000"/>
              </a:lnSpc>
              <a:defRPr/>
            </a:pPr>
            <a:r>
              <a:rPr lang="en-US" sz="2745" kern="0" cap="all" spc="118" dirty="0">
                <a:gradFill>
                  <a:gsLst>
                    <a:gs pos="0">
                      <a:srgbClr val="4B4B4B"/>
                    </a:gs>
                    <a:gs pos="100000">
                      <a:srgbClr val="4B4B4B"/>
                    </a:gs>
                  </a:gsLst>
                  <a:lin ang="5400000" scaled="1"/>
                </a:gradFill>
                <a:latin typeface="Segoe UI"/>
                <a:ea typeface="Segoe UI Black" panose="020B0A02040204020203" pitchFamily="34" charset="0"/>
                <a:cs typeface="Segoe UI Black" panose="020B0A02040204020203" pitchFamily="34" charset="0"/>
              </a:rPr>
              <a:t>Now there’s </a:t>
            </a:r>
            <a:r>
              <a:rPr lang="en-US" sz="2745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/>
                <a:ea typeface="Segoe UI Black" panose="020B0A02040204020203" pitchFamily="34" charset="0"/>
                <a:cs typeface="Segoe UI Black" panose="020B0A02040204020203" pitchFamily="34" charset="0"/>
              </a:rPr>
              <a:t>FEWER BOUNDARIES</a:t>
            </a:r>
            <a:r>
              <a:rPr lang="en-US" sz="2745" kern="0" cap="all" spc="118" dirty="0">
                <a:gradFill>
                  <a:gsLst>
                    <a:gs pos="0">
                      <a:srgbClr val="4B4B4B"/>
                    </a:gs>
                    <a:gs pos="100000">
                      <a:srgbClr val="4B4B4B"/>
                    </a:gs>
                  </a:gsLst>
                  <a:lin ang="5400000" scaled="1"/>
                </a:gradFill>
                <a:latin typeface="Segoe UI"/>
                <a:ea typeface="Segoe UI Black" panose="020B0A02040204020203" pitchFamily="34" charset="0"/>
                <a:cs typeface="Segoe UI Black" panose="020B0A02040204020203" pitchFamily="34" charset="0"/>
              </a:rPr>
              <a:t>, more data, more complexity</a:t>
            </a:r>
            <a:endParaRPr lang="en-US" sz="2745" b="1" kern="0" cap="all" spc="118" dirty="0">
              <a:gradFill>
                <a:gsLst>
                  <a:gs pos="0">
                    <a:srgbClr val="4B4B4B"/>
                  </a:gs>
                  <a:gs pos="100000">
                    <a:srgbClr val="4B4B4B"/>
                  </a:gs>
                </a:gsLst>
                <a:lin ang="5400000" scaled="1"/>
              </a:gradFill>
              <a:latin typeface="Segoe UI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43" name="Cloud 1">
            <a:extLst>
              <a:ext uri="{FF2B5EF4-FFF2-40B4-BE49-F238E27FC236}">
                <a16:creationId xmlns:a16="http://schemas.microsoft.com/office/drawing/2014/main" id="{E24F4D8F-8810-4DF2-8EF5-779204C2E0CD}"/>
              </a:ext>
            </a:extLst>
          </p:cNvPr>
          <p:cNvGrpSpPr/>
          <p:nvPr/>
        </p:nvGrpSpPr>
        <p:grpSpPr>
          <a:xfrm>
            <a:off x="4253900" y="1827311"/>
            <a:ext cx="988790" cy="599418"/>
            <a:chOff x="4581980" y="1374053"/>
            <a:chExt cx="988930" cy="599503"/>
          </a:xfrm>
        </p:grpSpPr>
        <p:sp>
          <p:nvSpPr>
            <p:cNvPr id="344" name="Freeform 5">
              <a:extLst>
                <a:ext uri="{FF2B5EF4-FFF2-40B4-BE49-F238E27FC236}">
                  <a16:creationId xmlns:a16="http://schemas.microsoft.com/office/drawing/2014/main" id="{0CCA8863-28CE-40FA-888B-E537AB6F3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980" y="1374053"/>
              <a:ext cx="988930" cy="599503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5875"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  <p:pic>
          <p:nvPicPr>
            <p:cNvPr id="347" name="Picture 346">
              <a:extLst>
                <a:ext uri="{FF2B5EF4-FFF2-40B4-BE49-F238E27FC236}">
                  <a16:creationId xmlns:a16="http://schemas.microsoft.com/office/drawing/2014/main" id="{B7B56E2C-6423-49F5-909F-20D95CE83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8504" y="1657505"/>
              <a:ext cx="831991" cy="175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999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48148E-6 L 0.12318 -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25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75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5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5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5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25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2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2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25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25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0"/>
                            </p:stCondLst>
                            <p:childTnLst>
                              <p:par>
                                <p:cTn id="1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25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25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50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25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25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25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50"/>
                            </p:stCondLst>
                            <p:childTnLst>
                              <p:par>
                                <p:cTn id="1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25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25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25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000"/>
                            </p:stCondLst>
                            <p:childTnLst>
                              <p:par>
                                <p:cTn id="1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25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25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2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>
            <a:extLst>
              <a:ext uri="{FF2B5EF4-FFF2-40B4-BE49-F238E27FC236}">
                <a16:creationId xmlns:a16="http://schemas.microsoft.com/office/drawing/2014/main" id="{383E6CFF-BC86-4A0C-8202-060EFA04018A}"/>
              </a:ext>
            </a:extLst>
          </p:cNvPr>
          <p:cNvSpPr txBox="1">
            <a:spLocks/>
          </p:cNvSpPr>
          <p:nvPr/>
        </p:nvSpPr>
        <p:spPr>
          <a:xfrm>
            <a:off x="448213" y="334333"/>
            <a:ext cx="11295575" cy="5509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89642" rIns="0" bIns="89642" anchor="ctr" anchorCtr="0" compatLnSpc="1">
            <a:noAutofit/>
          </a:bodyPr>
          <a:lstStyle>
            <a:lvl1pPr marL="0" marR="0" lvl="0" indent="0" algn="l" defTabSz="932742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200" b="0" i="0" u="none" strike="noStrike" kern="0" cap="all" spc="120" baseline="0">
                <a:solidFill>
                  <a:srgbClr val="000000"/>
                </a:solidFill>
                <a:uFillTx/>
                <a:latin typeface="Segoe UI"/>
                <a:ea typeface="Segoe UI Black" pitchFamily="34"/>
                <a:cs typeface="Segoe UI Black" pitchFamily="34"/>
              </a:defRPr>
            </a:lvl1pPr>
          </a:lstStyle>
          <a:p>
            <a:pPr defTabSz="914367">
              <a:defRPr/>
            </a:pPr>
            <a:r>
              <a:rPr lang="en-US" sz="2745" spc="118" dirty="0">
                <a:solidFill>
                  <a:srgbClr val="505050"/>
                </a:solidFill>
              </a:rPr>
              <a:t>Microsoft’s approach to </a:t>
            </a:r>
            <a:r>
              <a:rPr lang="en-US" sz="2745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INFORMATION PROTECTION</a:t>
            </a:r>
            <a:endParaRPr lang="en-US" sz="2745" b="1" spc="118" dirty="0">
              <a:solidFill>
                <a:srgbClr val="50505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6B25805-2EC1-434B-83EA-7746A635B0BD}"/>
              </a:ext>
            </a:extLst>
          </p:cNvPr>
          <p:cNvSpPr/>
          <p:nvPr/>
        </p:nvSpPr>
        <p:spPr bwMode="auto">
          <a:xfrm>
            <a:off x="1308547" y="2539301"/>
            <a:ext cx="1296248" cy="1296248"/>
          </a:xfrm>
          <a:prstGeom prst="ellipse">
            <a:avLst/>
          </a:prstGeom>
          <a:solidFill>
            <a:schemeClr val="tx2"/>
          </a:solidFill>
          <a:ln w="76200">
            <a:noFil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529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2969D3-2526-43BA-A1F0-9A5B1DADCEF2}"/>
              </a:ext>
            </a:extLst>
          </p:cNvPr>
          <p:cNvSpPr txBox="1"/>
          <p:nvPr/>
        </p:nvSpPr>
        <p:spPr>
          <a:xfrm>
            <a:off x="656855" y="3964980"/>
            <a:ext cx="2599632" cy="717140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961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Detect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79780A8-7BB3-4032-A2D2-4591DA0F8DA8}"/>
              </a:ext>
            </a:extLst>
          </p:cNvPr>
          <p:cNvGrpSpPr/>
          <p:nvPr/>
        </p:nvGrpSpPr>
        <p:grpSpPr>
          <a:xfrm flipH="1">
            <a:off x="1634241" y="2880739"/>
            <a:ext cx="644861" cy="502273"/>
            <a:chOff x="1790537" y="4477537"/>
            <a:chExt cx="957883" cy="746082"/>
          </a:xfrm>
          <a:solidFill>
            <a:schemeClr val="bg1"/>
          </a:solidFill>
        </p:grpSpPr>
        <p:sp>
          <p:nvSpPr>
            <p:cNvPr id="60" name="Freeform 1">
              <a:extLst>
                <a:ext uri="{FF2B5EF4-FFF2-40B4-BE49-F238E27FC236}">
                  <a16:creationId xmlns:a16="http://schemas.microsoft.com/office/drawing/2014/main" id="{27CFBEDA-1261-41B8-9BBF-2E79DDAC68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640519">
              <a:off x="1789441" y="4478633"/>
              <a:ext cx="675186" cy="672993"/>
            </a:xfrm>
            <a:custGeom>
              <a:avLst/>
              <a:gdLst>
                <a:gd name="T0" fmla="*/ 680 w 1361"/>
                <a:gd name="T1" fmla="*/ 1358 h 1359"/>
                <a:gd name="T2" fmla="*/ 0 w 1361"/>
                <a:gd name="T3" fmla="*/ 679 h 1359"/>
                <a:gd name="T4" fmla="*/ 680 w 1361"/>
                <a:gd name="T5" fmla="*/ 0 h 1359"/>
                <a:gd name="T6" fmla="*/ 1360 w 1361"/>
                <a:gd name="T7" fmla="*/ 679 h 1359"/>
                <a:gd name="T8" fmla="*/ 680 w 1361"/>
                <a:gd name="T9" fmla="*/ 1358 h 1359"/>
                <a:gd name="T10" fmla="*/ 680 w 1361"/>
                <a:gd name="T11" fmla="*/ 87 h 1359"/>
                <a:gd name="T12" fmla="*/ 85 w 1361"/>
                <a:gd name="T13" fmla="*/ 682 h 1359"/>
                <a:gd name="T14" fmla="*/ 680 w 1361"/>
                <a:gd name="T15" fmla="*/ 1277 h 1359"/>
                <a:gd name="T16" fmla="*/ 1276 w 1361"/>
                <a:gd name="T17" fmla="*/ 682 h 1359"/>
                <a:gd name="T18" fmla="*/ 680 w 1361"/>
                <a:gd name="T19" fmla="*/ 87 h 1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1" h="1359">
                  <a:moveTo>
                    <a:pt x="680" y="1358"/>
                  </a:moveTo>
                  <a:cubicBezTo>
                    <a:pt x="305" y="1358"/>
                    <a:pt x="0" y="1054"/>
                    <a:pt x="0" y="679"/>
                  </a:cubicBezTo>
                  <a:cubicBezTo>
                    <a:pt x="0" y="303"/>
                    <a:pt x="305" y="0"/>
                    <a:pt x="680" y="0"/>
                  </a:cubicBezTo>
                  <a:cubicBezTo>
                    <a:pt x="1056" y="0"/>
                    <a:pt x="1360" y="303"/>
                    <a:pt x="1360" y="679"/>
                  </a:cubicBezTo>
                  <a:cubicBezTo>
                    <a:pt x="1360" y="1054"/>
                    <a:pt x="1056" y="1358"/>
                    <a:pt x="680" y="1358"/>
                  </a:cubicBezTo>
                  <a:close/>
                  <a:moveTo>
                    <a:pt x="680" y="87"/>
                  </a:moveTo>
                  <a:cubicBezTo>
                    <a:pt x="353" y="87"/>
                    <a:pt x="85" y="354"/>
                    <a:pt x="85" y="682"/>
                  </a:cubicBezTo>
                  <a:cubicBezTo>
                    <a:pt x="85" y="1009"/>
                    <a:pt x="353" y="1277"/>
                    <a:pt x="680" y="1277"/>
                  </a:cubicBezTo>
                  <a:cubicBezTo>
                    <a:pt x="1008" y="1277"/>
                    <a:pt x="1276" y="1009"/>
                    <a:pt x="1276" y="682"/>
                  </a:cubicBezTo>
                  <a:cubicBezTo>
                    <a:pt x="1276" y="354"/>
                    <a:pt x="1011" y="87"/>
                    <a:pt x="680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wrap="none" anchor="ctr"/>
            <a:lstStyle/>
            <a:p>
              <a:pPr defTabSz="932418">
                <a:defRPr/>
              </a:pPr>
              <a:endParaRPr lang="en-US" sz="1836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1" name="Freeform 2">
              <a:extLst>
                <a:ext uri="{FF2B5EF4-FFF2-40B4-BE49-F238E27FC236}">
                  <a16:creationId xmlns:a16="http://schemas.microsoft.com/office/drawing/2014/main" id="{B776714B-0BBC-498E-B09D-A449496A18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640519">
              <a:off x="2453440" y="4928638"/>
              <a:ext cx="137658" cy="452303"/>
            </a:xfrm>
            <a:custGeom>
              <a:avLst/>
              <a:gdLst>
                <a:gd name="T0" fmla="*/ 138 w 280"/>
                <a:gd name="T1" fmla="*/ 914 h 915"/>
                <a:gd name="T2" fmla="*/ 0 w 280"/>
                <a:gd name="T3" fmla="*/ 776 h 915"/>
                <a:gd name="T4" fmla="*/ 0 w 280"/>
                <a:gd name="T5" fmla="*/ 42 h 915"/>
                <a:gd name="T6" fmla="*/ 42 w 280"/>
                <a:gd name="T7" fmla="*/ 0 h 915"/>
                <a:gd name="T8" fmla="*/ 85 w 280"/>
                <a:gd name="T9" fmla="*/ 42 h 915"/>
                <a:gd name="T10" fmla="*/ 85 w 280"/>
                <a:gd name="T11" fmla="*/ 776 h 915"/>
                <a:gd name="T12" fmla="*/ 138 w 280"/>
                <a:gd name="T13" fmla="*/ 829 h 915"/>
                <a:gd name="T14" fmla="*/ 192 w 280"/>
                <a:gd name="T15" fmla="*/ 776 h 915"/>
                <a:gd name="T16" fmla="*/ 192 w 280"/>
                <a:gd name="T17" fmla="*/ 42 h 915"/>
                <a:gd name="T18" fmla="*/ 234 w 280"/>
                <a:gd name="T19" fmla="*/ 0 h 915"/>
                <a:gd name="T20" fmla="*/ 277 w 280"/>
                <a:gd name="T21" fmla="*/ 42 h 915"/>
                <a:gd name="T22" fmla="*/ 277 w 280"/>
                <a:gd name="T23" fmla="*/ 776 h 915"/>
                <a:gd name="T24" fmla="*/ 138 w 280"/>
                <a:gd name="T25" fmla="*/ 914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915">
                  <a:moveTo>
                    <a:pt x="138" y="914"/>
                  </a:moveTo>
                  <a:cubicBezTo>
                    <a:pt x="62" y="914"/>
                    <a:pt x="0" y="852"/>
                    <a:pt x="0" y="776"/>
                  </a:cubicBezTo>
                  <a:lnTo>
                    <a:pt x="0" y="42"/>
                  </a:lnTo>
                  <a:cubicBezTo>
                    <a:pt x="0" y="19"/>
                    <a:pt x="20" y="0"/>
                    <a:pt x="42" y="0"/>
                  </a:cubicBezTo>
                  <a:cubicBezTo>
                    <a:pt x="65" y="0"/>
                    <a:pt x="85" y="19"/>
                    <a:pt x="85" y="42"/>
                  </a:cubicBezTo>
                  <a:lnTo>
                    <a:pt x="85" y="776"/>
                  </a:lnTo>
                  <a:cubicBezTo>
                    <a:pt x="85" y="807"/>
                    <a:pt x="110" y="829"/>
                    <a:pt x="138" y="829"/>
                  </a:cubicBezTo>
                  <a:cubicBezTo>
                    <a:pt x="167" y="829"/>
                    <a:pt x="192" y="804"/>
                    <a:pt x="192" y="776"/>
                  </a:cubicBezTo>
                  <a:lnTo>
                    <a:pt x="192" y="42"/>
                  </a:lnTo>
                  <a:cubicBezTo>
                    <a:pt x="192" y="19"/>
                    <a:pt x="212" y="0"/>
                    <a:pt x="234" y="0"/>
                  </a:cubicBezTo>
                  <a:cubicBezTo>
                    <a:pt x="257" y="0"/>
                    <a:pt x="277" y="19"/>
                    <a:pt x="277" y="42"/>
                  </a:cubicBezTo>
                  <a:lnTo>
                    <a:pt x="277" y="776"/>
                  </a:lnTo>
                  <a:cubicBezTo>
                    <a:pt x="279" y="849"/>
                    <a:pt x="215" y="914"/>
                    <a:pt x="138" y="914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wrap="none" anchor="ctr"/>
            <a:lstStyle/>
            <a:p>
              <a:pPr defTabSz="932418">
                <a:defRPr/>
              </a:pPr>
              <a:endParaRPr lang="en-US" sz="1836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E5FB13FD-232D-4C79-A688-E629A0FA536A}"/>
              </a:ext>
            </a:extLst>
          </p:cNvPr>
          <p:cNvSpPr/>
          <p:nvPr/>
        </p:nvSpPr>
        <p:spPr bwMode="auto">
          <a:xfrm>
            <a:off x="6827654" y="2539301"/>
            <a:ext cx="1296248" cy="1296248"/>
          </a:xfrm>
          <a:prstGeom prst="ellipse">
            <a:avLst/>
          </a:prstGeom>
          <a:solidFill>
            <a:schemeClr val="tx2"/>
          </a:solidFill>
          <a:ln w="76200">
            <a:noFil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529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2E55263-E2AD-4AC8-906B-5D6667D56B4B}"/>
              </a:ext>
            </a:extLst>
          </p:cNvPr>
          <p:cNvSpPr txBox="1"/>
          <p:nvPr/>
        </p:nvSpPr>
        <p:spPr>
          <a:xfrm>
            <a:off x="6175962" y="3964980"/>
            <a:ext cx="2599632" cy="717140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961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Protect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10AE215-A140-45E8-9A77-F5E9259794EF}"/>
              </a:ext>
            </a:extLst>
          </p:cNvPr>
          <p:cNvGrpSpPr/>
          <p:nvPr/>
        </p:nvGrpSpPr>
        <p:grpSpPr>
          <a:xfrm>
            <a:off x="7162313" y="2922232"/>
            <a:ext cx="626929" cy="671236"/>
            <a:chOff x="2974460" y="2070859"/>
            <a:chExt cx="227410" cy="243482"/>
          </a:xfrm>
          <a:solidFill>
            <a:schemeClr val="bg1"/>
          </a:solidFill>
        </p:grpSpPr>
        <p:sp>
          <p:nvSpPr>
            <p:cNvPr id="69" name="Rectangle 2042">
              <a:extLst>
                <a:ext uri="{FF2B5EF4-FFF2-40B4-BE49-F238E27FC236}">
                  <a16:creationId xmlns:a16="http://schemas.microsoft.com/office/drawing/2014/main" id="{0A9F603A-2313-4105-9BC2-C7FCEA697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0532" y="2238001"/>
              <a:ext cx="15268" cy="1526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74" name="Rectangle 2043">
              <a:extLst>
                <a:ext uri="{FF2B5EF4-FFF2-40B4-BE49-F238E27FC236}">
                  <a16:creationId xmlns:a16="http://schemas.microsoft.com/office/drawing/2014/main" id="{8DDFE1D5-369A-41CA-99A6-610F7EA74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0532" y="2116662"/>
              <a:ext cx="15268" cy="10607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76" name="Freeform 2044">
              <a:extLst>
                <a:ext uri="{FF2B5EF4-FFF2-40B4-BE49-F238E27FC236}">
                  <a16:creationId xmlns:a16="http://schemas.microsoft.com/office/drawing/2014/main" id="{5A263C97-F037-47A6-A0A4-4ACC2018DE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4460" y="2070859"/>
              <a:ext cx="227410" cy="243482"/>
            </a:xfrm>
            <a:custGeom>
              <a:avLst/>
              <a:gdLst>
                <a:gd name="T0" fmla="*/ 60 w 120"/>
                <a:gd name="T1" fmla="*/ 128 h 128"/>
                <a:gd name="T2" fmla="*/ 58 w 120"/>
                <a:gd name="T3" fmla="*/ 127 h 128"/>
                <a:gd name="T4" fmla="*/ 0 w 120"/>
                <a:gd name="T5" fmla="*/ 48 h 128"/>
                <a:gd name="T6" fmla="*/ 0 w 120"/>
                <a:gd name="T7" fmla="*/ 16 h 128"/>
                <a:gd name="T8" fmla="*/ 4 w 120"/>
                <a:gd name="T9" fmla="*/ 16 h 128"/>
                <a:gd name="T10" fmla="*/ 38 w 120"/>
                <a:gd name="T11" fmla="*/ 7 h 128"/>
                <a:gd name="T12" fmla="*/ 60 w 120"/>
                <a:gd name="T13" fmla="*/ 0 h 128"/>
                <a:gd name="T14" fmla="*/ 83 w 120"/>
                <a:gd name="T15" fmla="*/ 7 h 128"/>
                <a:gd name="T16" fmla="*/ 116 w 120"/>
                <a:gd name="T17" fmla="*/ 16 h 128"/>
                <a:gd name="T18" fmla="*/ 120 w 120"/>
                <a:gd name="T19" fmla="*/ 16 h 128"/>
                <a:gd name="T20" fmla="*/ 120 w 120"/>
                <a:gd name="T21" fmla="*/ 48 h 128"/>
                <a:gd name="T22" fmla="*/ 62 w 120"/>
                <a:gd name="T23" fmla="*/ 127 h 128"/>
                <a:gd name="T24" fmla="*/ 60 w 120"/>
                <a:gd name="T25" fmla="*/ 128 h 128"/>
                <a:gd name="T26" fmla="*/ 8 w 120"/>
                <a:gd name="T27" fmla="*/ 24 h 128"/>
                <a:gd name="T28" fmla="*/ 8 w 120"/>
                <a:gd name="T29" fmla="*/ 48 h 128"/>
                <a:gd name="T30" fmla="*/ 60 w 120"/>
                <a:gd name="T31" fmla="*/ 119 h 128"/>
                <a:gd name="T32" fmla="*/ 112 w 120"/>
                <a:gd name="T33" fmla="*/ 48 h 128"/>
                <a:gd name="T34" fmla="*/ 112 w 120"/>
                <a:gd name="T35" fmla="*/ 24 h 128"/>
                <a:gd name="T36" fmla="*/ 78 w 120"/>
                <a:gd name="T37" fmla="*/ 14 h 128"/>
                <a:gd name="T38" fmla="*/ 60 w 120"/>
                <a:gd name="T39" fmla="*/ 8 h 128"/>
                <a:gd name="T40" fmla="*/ 43 w 120"/>
                <a:gd name="T41" fmla="*/ 14 h 128"/>
                <a:gd name="T42" fmla="*/ 8 w 120"/>
                <a:gd name="T4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0" h="128">
                  <a:moveTo>
                    <a:pt x="60" y="128"/>
                  </a:moveTo>
                  <a:cubicBezTo>
                    <a:pt x="58" y="127"/>
                    <a:pt x="58" y="127"/>
                    <a:pt x="58" y="127"/>
                  </a:cubicBezTo>
                  <a:cubicBezTo>
                    <a:pt x="21" y="106"/>
                    <a:pt x="0" y="78"/>
                    <a:pt x="0" y="4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17" y="16"/>
                    <a:pt x="29" y="13"/>
                    <a:pt x="38" y="7"/>
                  </a:cubicBezTo>
                  <a:cubicBezTo>
                    <a:pt x="44" y="3"/>
                    <a:pt x="52" y="0"/>
                    <a:pt x="60" y="0"/>
                  </a:cubicBezTo>
                  <a:cubicBezTo>
                    <a:pt x="69" y="0"/>
                    <a:pt x="77" y="3"/>
                    <a:pt x="83" y="7"/>
                  </a:cubicBezTo>
                  <a:cubicBezTo>
                    <a:pt x="91" y="13"/>
                    <a:pt x="103" y="16"/>
                    <a:pt x="116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78"/>
                    <a:pt x="100" y="106"/>
                    <a:pt x="62" y="127"/>
                  </a:cubicBezTo>
                  <a:lnTo>
                    <a:pt x="60" y="128"/>
                  </a:lnTo>
                  <a:close/>
                  <a:moveTo>
                    <a:pt x="8" y="24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75"/>
                    <a:pt x="27" y="100"/>
                    <a:pt x="60" y="119"/>
                  </a:cubicBezTo>
                  <a:cubicBezTo>
                    <a:pt x="94" y="100"/>
                    <a:pt x="112" y="75"/>
                    <a:pt x="112" y="48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99" y="24"/>
                    <a:pt x="87" y="20"/>
                    <a:pt x="78" y="14"/>
                  </a:cubicBezTo>
                  <a:cubicBezTo>
                    <a:pt x="73" y="10"/>
                    <a:pt x="67" y="8"/>
                    <a:pt x="60" y="8"/>
                  </a:cubicBezTo>
                  <a:cubicBezTo>
                    <a:pt x="53" y="8"/>
                    <a:pt x="47" y="10"/>
                    <a:pt x="43" y="14"/>
                  </a:cubicBezTo>
                  <a:cubicBezTo>
                    <a:pt x="33" y="20"/>
                    <a:pt x="21" y="24"/>
                    <a:pt x="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4585F3A1-8640-4F99-AB07-092B98561A75}"/>
              </a:ext>
            </a:extLst>
          </p:cNvPr>
          <p:cNvSpPr/>
          <p:nvPr/>
        </p:nvSpPr>
        <p:spPr bwMode="auto">
          <a:xfrm>
            <a:off x="4068100" y="2539301"/>
            <a:ext cx="1296248" cy="1296248"/>
          </a:xfrm>
          <a:prstGeom prst="ellipse">
            <a:avLst/>
          </a:prstGeom>
          <a:solidFill>
            <a:schemeClr val="tx2"/>
          </a:solidFill>
          <a:ln w="76200">
            <a:noFil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529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E47206-9F04-49A8-A7B6-0B603B91E791}"/>
              </a:ext>
            </a:extLst>
          </p:cNvPr>
          <p:cNvSpPr txBox="1"/>
          <p:nvPr/>
        </p:nvSpPr>
        <p:spPr>
          <a:xfrm>
            <a:off x="3416408" y="3964980"/>
            <a:ext cx="2599632" cy="717140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961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Classify</a:t>
            </a:r>
          </a:p>
        </p:txBody>
      </p:sp>
      <p:sp>
        <p:nvSpPr>
          <p:cNvPr id="77" name="Freeform 14">
            <a:extLst>
              <a:ext uri="{FF2B5EF4-FFF2-40B4-BE49-F238E27FC236}">
                <a16:creationId xmlns:a16="http://schemas.microsoft.com/office/drawing/2014/main" id="{00096DFF-A89F-4B99-BAEF-574BC6EBE355}"/>
              </a:ext>
            </a:extLst>
          </p:cNvPr>
          <p:cNvSpPr>
            <a:spLocks noEditPoints="1"/>
          </p:cNvSpPr>
          <p:nvPr/>
        </p:nvSpPr>
        <p:spPr bwMode="auto">
          <a:xfrm>
            <a:off x="4407967" y="2931798"/>
            <a:ext cx="616514" cy="511255"/>
          </a:xfrm>
          <a:custGeom>
            <a:avLst/>
            <a:gdLst>
              <a:gd name="T0" fmla="*/ 200 w 246"/>
              <a:gd name="T1" fmla="*/ 38 h 204"/>
              <a:gd name="T2" fmla="*/ 219 w 246"/>
              <a:gd name="T3" fmla="*/ 50 h 204"/>
              <a:gd name="T4" fmla="*/ 233 w 246"/>
              <a:gd name="T5" fmla="*/ 67 h 204"/>
              <a:gd name="T6" fmla="*/ 243 w 246"/>
              <a:gd name="T7" fmla="*/ 87 h 204"/>
              <a:gd name="T8" fmla="*/ 246 w 246"/>
              <a:gd name="T9" fmla="*/ 110 h 204"/>
              <a:gd name="T10" fmla="*/ 240 w 246"/>
              <a:gd name="T11" fmla="*/ 141 h 204"/>
              <a:gd name="T12" fmla="*/ 224 w 246"/>
              <a:gd name="T13" fmla="*/ 165 h 204"/>
              <a:gd name="T14" fmla="*/ 199 w 246"/>
              <a:gd name="T15" fmla="*/ 182 h 204"/>
              <a:gd name="T16" fmla="*/ 169 w 246"/>
              <a:gd name="T17" fmla="*/ 188 h 204"/>
              <a:gd name="T18" fmla="*/ 145 w 246"/>
              <a:gd name="T19" fmla="*/ 184 h 204"/>
              <a:gd name="T20" fmla="*/ 123 w 246"/>
              <a:gd name="T21" fmla="*/ 173 h 204"/>
              <a:gd name="T22" fmla="*/ 93 w 246"/>
              <a:gd name="T23" fmla="*/ 204 h 204"/>
              <a:gd name="T24" fmla="*/ 0 w 246"/>
              <a:gd name="T25" fmla="*/ 110 h 204"/>
              <a:gd name="T26" fmla="*/ 108 w 246"/>
              <a:gd name="T27" fmla="*/ 0 h 204"/>
              <a:gd name="T28" fmla="*/ 200 w 246"/>
              <a:gd name="T29" fmla="*/ 0 h 204"/>
              <a:gd name="T30" fmla="*/ 200 w 246"/>
              <a:gd name="T31" fmla="*/ 38 h 204"/>
              <a:gd name="T32" fmla="*/ 93 w 246"/>
              <a:gd name="T33" fmla="*/ 182 h 204"/>
              <a:gd name="T34" fmla="*/ 185 w 246"/>
              <a:gd name="T35" fmla="*/ 88 h 204"/>
              <a:gd name="T36" fmla="*/ 185 w 246"/>
              <a:gd name="T37" fmla="*/ 49 h 204"/>
              <a:gd name="T38" fmla="*/ 179 w 246"/>
              <a:gd name="T39" fmla="*/ 49 h 204"/>
              <a:gd name="T40" fmla="*/ 173 w 246"/>
              <a:gd name="T41" fmla="*/ 48 h 204"/>
              <a:gd name="T42" fmla="*/ 166 w 246"/>
              <a:gd name="T43" fmla="*/ 48 h 204"/>
              <a:gd name="T44" fmla="*/ 160 w 246"/>
              <a:gd name="T45" fmla="*/ 46 h 204"/>
              <a:gd name="T46" fmla="*/ 156 w 246"/>
              <a:gd name="T47" fmla="*/ 44 h 204"/>
              <a:gd name="T48" fmla="*/ 154 w 246"/>
              <a:gd name="T49" fmla="*/ 39 h 204"/>
              <a:gd name="T50" fmla="*/ 156 w 246"/>
              <a:gd name="T51" fmla="*/ 34 h 204"/>
              <a:gd name="T52" fmla="*/ 162 w 246"/>
              <a:gd name="T53" fmla="*/ 32 h 204"/>
              <a:gd name="T54" fmla="*/ 173 w 246"/>
              <a:gd name="T55" fmla="*/ 32 h 204"/>
              <a:gd name="T56" fmla="*/ 185 w 246"/>
              <a:gd name="T57" fmla="*/ 33 h 204"/>
              <a:gd name="T58" fmla="*/ 185 w 246"/>
              <a:gd name="T59" fmla="*/ 16 h 204"/>
              <a:gd name="T60" fmla="*/ 114 w 246"/>
              <a:gd name="T61" fmla="*/ 16 h 204"/>
              <a:gd name="T62" fmla="*/ 22 w 246"/>
              <a:gd name="T63" fmla="*/ 110 h 204"/>
              <a:gd name="T64" fmla="*/ 93 w 246"/>
              <a:gd name="T65" fmla="*/ 182 h 204"/>
              <a:gd name="T66" fmla="*/ 169 w 246"/>
              <a:gd name="T67" fmla="*/ 173 h 204"/>
              <a:gd name="T68" fmla="*/ 193 w 246"/>
              <a:gd name="T69" fmla="*/ 168 h 204"/>
              <a:gd name="T70" fmla="*/ 213 w 246"/>
              <a:gd name="T71" fmla="*/ 154 h 204"/>
              <a:gd name="T72" fmla="*/ 226 w 246"/>
              <a:gd name="T73" fmla="*/ 134 h 204"/>
              <a:gd name="T74" fmla="*/ 231 w 246"/>
              <a:gd name="T75" fmla="*/ 110 h 204"/>
              <a:gd name="T76" fmla="*/ 228 w 246"/>
              <a:gd name="T77" fmla="*/ 94 h 204"/>
              <a:gd name="T78" fmla="*/ 222 w 246"/>
              <a:gd name="T79" fmla="*/ 79 h 204"/>
              <a:gd name="T80" fmla="*/ 213 w 246"/>
              <a:gd name="T81" fmla="*/ 66 h 204"/>
              <a:gd name="T82" fmla="*/ 200 w 246"/>
              <a:gd name="T83" fmla="*/ 56 h 204"/>
              <a:gd name="T84" fmla="*/ 200 w 246"/>
              <a:gd name="T85" fmla="*/ 94 h 204"/>
              <a:gd name="T86" fmla="*/ 134 w 246"/>
              <a:gd name="T87" fmla="*/ 161 h 204"/>
              <a:gd name="T88" fmla="*/ 151 w 246"/>
              <a:gd name="T89" fmla="*/ 170 h 204"/>
              <a:gd name="T90" fmla="*/ 169 w 246"/>
              <a:gd name="T91" fmla="*/ 173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6" h="204">
                <a:moveTo>
                  <a:pt x="200" y="38"/>
                </a:moveTo>
                <a:cubicBezTo>
                  <a:pt x="207" y="41"/>
                  <a:pt x="213" y="45"/>
                  <a:pt x="219" y="50"/>
                </a:cubicBezTo>
                <a:cubicBezTo>
                  <a:pt x="225" y="55"/>
                  <a:pt x="230" y="61"/>
                  <a:pt x="233" y="67"/>
                </a:cubicBezTo>
                <a:cubicBezTo>
                  <a:pt x="237" y="73"/>
                  <a:pt x="241" y="80"/>
                  <a:pt x="243" y="87"/>
                </a:cubicBezTo>
                <a:cubicBezTo>
                  <a:pt x="245" y="95"/>
                  <a:pt x="246" y="102"/>
                  <a:pt x="246" y="110"/>
                </a:cubicBezTo>
                <a:cubicBezTo>
                  <a:pt x="246" y="121"/>
                  <a:pt x="244" y="131"/>
                  <a:pt x="240" y="141"/>
                </a:cubicBezTo>
                <a:cubicBezTo>
                  <a:pt x="236" y="150"/>
                  <a:pt x="230" y="158"/>
                  <a:pt x="224" y="165"/>
                </a:cubicBezTo>
                <a:cubicBezTo>
                  <a:pt x="217" y="173"/>
                  <a:pt x="208" y="178"/>
                  <a:pt x="199" y="182"/>
                </a:cubicBezTo>
                <a:cubicBezTo>
                  <a:pt x="190" y="186"/>
                  <a:pt x="180" y="188"/>
                  <a:pt x="169" y="188"/>
                </a:cubicBezTo>
                <a:cubicBezTo>
                  <a:pt x="161" y="188"/>
                  <a:pt x="153" y="187"/>
                  <a:pt x="145" y="184"/>
                </a:cubicBezTo>
                <a:cubicBezTo>
                  <a:pt x="137" y="182"/>
                  <a:pt x="130" y="178"/>
                  <a:pt x="123" y="173"/>
                </a:cubicBezTo>
                <a:cubicBezTo>
                  <a:pt x="93" y="204"/>
                  <a:pt x="93" y="204"/>
                  <a:pt x="93" y="204"/>
                </a:cubicBezTo>
                <a:cubicBezTo>
                  <a:pt x="0" y="110"/>
                  <a:pt x="0" y="110"/>
                  <a:pt x="0" y="110"/>
                </a:cubicBezTo>
                <a:cubicBezTo>
                  <a:pt x="108" y="0"/>
                  <a:pt x="108" y="0"/>
                  <a:pt x="108" y="0"/>
                </a:cubicBezTo>
                <a:cubicBezTo>
                  <a:pt x="200" y="0"/>
                  <a:pt x="200" y="0"/>
                  <a:pt x="200" y="0"/>
                </a:cubicBezTo>
                <a:cubicBezTo>
                  <a:pt x="200" y="38"/>
                  <a:pt x="200" y="38"/>
                  <a:pt x="200" y="38"/>
                </a:cubicBezTo>
                <a:close/>
                <a:moveTo>
                  <a:pt x="93" y="182"/>
                </a:moveTo>
                <a:cubicBezTo>
                  <a:pt x="185" y="88"/>
                  <a:pt x="185" y="88"/>
                  <a:pt x="185" y="88"/>
                </a:cubicBezTo>
                <a:cubicBezTo>
                  <a:pt x="185" y="49"/>
                  <a:pt x="185" y="49"/>
                  <a:pt x="185" y="49"/>
                </a:cubicBezTo>
                <a:cubicBezTo>
                  <a:pt x="183" y="49"/>
                  <a:pt x="181" y="49"/>
                  <a:pt x="179" y="49"/>
                </a:cubicBezTo>
                <a:cubicBezTo>
                  <a:pt x="177" y="48"/>
                  <a:pt x="175" y="48"/>
                  <a:pt x="173" y="48"/>
                </a:cubicBezTo>
                <a:cubicBezTo>
                  <a:pt x="171" y="48"/>
                  <a:pt x="168" y="48"/>
                  <a:pt x="166" y="48"/>
                </a:cubicBezTo>
                <a:cubicBezTo>
                  <a:pt x="164" y="47"/>
                  <a:pt x="162" y="47"/>
                  <a:pt x="160" y="46"/>
                </a:cubicBezTo>
                <a:cubicBezTo>
                  <a:pt x="158" y="46"/>
                  <a:pt x="157" y="45"/>
                  <a:pt x="156" y="44"/>
                </a:cubicBezTo>
                <a:cubicBezTo>
                  <a:pt x="154" y="43"/>
                  <a:pt x="154" y="41"/>
                  <a:pt x="154" y="39"/>
                </a:cubicBezTo>
                <a:cubicBezTo>
                  <a:pt x="154" y="37"/>
                  <a:pt x="155" y="35"/>
                  <a:pt x="156" y="34"/>
                </a:cubicBezTo>
                <a:cubicBezTo>
                  <a:pt x="158" y="32"/>
                  <a:pt x="159" y="32"/>
                  <a:pt x="162" y="32"/>
                </a:cubicBezTo>
                <a:cubicBezTo>
                  <a:pt x="165" y="32"/>
                  <a:pt x="169" y="32"/>
                  <a:pt x="173" y="32"/>
                </a:cubicBezTo>
                <a:cubicBezTo>
                  <a:pt x="177" y="32"/>
                  <a:pt x="181" y="32"/>
                  <a:pt x="185" y="33"/>
                </a:cubicBezTo>
                <a:cubicBezTo>
                  <a:pt x="185" y="16"/>
                  <a:pt x="185" y="16"/>
                  <a:pt x="185" y="16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22" y="110"/>
                  <a:pt x="22" y="110"/>
                  <a:pt x="22" y="110"/>
                </a:cubicBezTo>
                <a:cubicBezTo>
                  <a:pt x="93" y="182"/>
                  <a:pt x="93" y="182"/>
                  <a:pt x="93" y="182"/>
                </a:cubicBezTo>
                <a:close/>
                <a:moveTo>
                  <a:pt x="169" y="173"/>
                </a:moveTo>
                <a:cubicBezTo>
                  <a:pt x="178" y="173"/>
                  <a:pt x="186" y="171"/>
                  <a:pt x="193" y="168"/>
                </a:cubicBezTo>
                <a:cubicBezTo>
                  <a:pt x="201" y="164"/>
                  <a:pt x="207" y="160"/>
                  <a:pt x="213" y="154"/>
                </a:cubicBezTo>
                <a:cubicBezTo>
                  <a:pt x="218" y="149"/>
                  <a:pt x="223" y="142"/>
                  <a:pt x="226" y="134"/>
                </a:cubicBezTo>
                <a:cubicBezTo>
                  <a:pt x="229" y="127"/>
                  <a:pt x="231" y="119"/>
                  <a:pt x="231" y="110"/>
                </a:cubicBezTo>
                <a:cubicBezTo>
                  <a:pt x="231" y="104"/>
                  <a:pt x="230" y="99"/>
                  <a:pt x="228" y="94"/>
                </a:cubicBezTo>
                <a:cubicBezTo>
                  <a:pt x="227" y="88"/>
                  <a:pt x="225" y="83"/>
                  <a:pt x="222" y="79"/>
                </a:cubicBezTo>
                <a:cubicBezTo>
                  <a:pt x="220" y="74"/>
                  <a:pt x="216" y="70"/>
                  <a:pt x="213" y="66"/>
                </a:cubicBezTo>
                <a:cubicBezTo>
                  <a:pt x="209" y="62"/>
                  <a:pt x="205" y="58"/>
                  <a:pt x="200" y="56"/>
                </a:cubicBezTo>
                <a:cubicBezTo>
                  <a:pt x="200" y="94"/>
                  <a:pt x="200" y="94"/>
                  <a:pt x="200" y="94"/>
                </a:cubicBezTo>
                <a:cubicBezTo>
                  <a:pt x="134" y="161"/>
                  <a:pt x="134" y="161"/>
                  <a:pt x="134" y="161"/>
                </a:cubicBezTo>
                <a:cubicBezTo>
                  <a:pt x="139" y="165"/>
                  <a:pt x="145" y="168"/>
                  <a:pt x="151" y="170"/>
                </a:cubicBezTo>
                <a:cubicBezTo>
                  <a:pt x="157" y="172"/>
                  <a:pt x="163" y="173"/>
                  <a:pt x="169" y="1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87857" tIns="43929" rIns="87857" bIns="43929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1729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382AAD8-825B-474E-B455-0E1C47E8C545}"/>
              </a:ext>
            </a:extLst>
          </p:cNvPr>
          <p:cNvSpPr/>
          <p:nvPr/>
        </p:nvSpPr>
        <p:spPr bwMode="auto">
          <a:xfrm>
            <a:off x="9587206" y="2539301"/>
            <a:ext cx="1296248" cy="1296248"/>
          </a:xfrm>
          <a:prstGeom prst="ellipse">
            <a:avLst/>
          </a:prstGeom>
          <a:solidFill>
            <a:schemeClr val="tx2"/>
          </a:solidFill>
          <a:ln w="76200">
            <a:noFil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529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26B524-5E80-4166-87FA-3E876EDDC470}"/>
              </a:ext>
            </a:extLst>
          </p:cNvPr>
          <p:cNvSpPr txBox="1"/>
          <p:nvPr/>
        </p:nvSpPr>
        <p:spPr>
          <a:xfrm>
            <a:off x="8935514" y="3964980"/>
            <a:ext cx="2599632" cy="717140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961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Monitor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8568FE3-2145-43CC-80FC-18A9871B4C59}"/>
              </a:ext>
            </a:extLst>
          </p:cNvPr>
          <p:cNvGrpSpPr/>
          <p:nvPr/>
        </p:nvGrpSpPr>
        <p:grpSpPr>
          <a:xfrm>
            <a:off x="9954936" y="2892094"/>
            <a:ext cx="559031" cy="574653"/>
            <a:chOff x="5208587" y="2477355"/>
            <a:chExt cx="511175" cy="525463"/>
          </a:xfrm>
        </p:grpSpPr>
        <p:sp>
          <p:nvSpPr>
            <p:cNvPr id="85" name="Line 46">
              <a:extLst>
                <a:ext uri="{FF2B5EF4-FFF2-40B4-BE49-F238E27FC236}">
                  <a16:creationId xmlns:a16="http://schemas.microsoft.com/office/drawing/2014/main" id="{F1C68340-B4BC-4871-B946-E4F2244A7B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84787" y="2601180"/>
              <a:ext cx="47625" cy="49213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6" name="Line 47">
              <a:extLst>
                <a:ext uri="{FF2B5EF4-FFF2-40B4-BE49-F238E27FC236}">
                  <a16:creationId xmlns:a16="http://schemas.microsoft.com/office/drawing/2014/main" id="{58D9B4F9-6D87-489A-A413-983408742D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381624" y="2601180"/>
              <a:ext cx="71438" cy="71438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7" name="Line 48">
              <a:extLst>
                <a:ext uri="{FF2B5EF4-FFF2-40B4-BE49-F238E27FC236}">
                  <a16:creationId xmlns:a16="http://schemas.microsoft.com/office/drawing/2014/main" id="{F85B50AE-1BA5-4D8D-9E13-5EB8BD9685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21324" y="2548792"/>
              <a:ext cx="119063" cy="123825"/>
            </a:xfrm>
            <a:prstGeom prst="lin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8" name="Freeform 49">
              <a:extLst>
                <a:ext uri="{FF2B5EF4-FFF2-40B4-BE49-F238E27FC236}">
                  <a16:creationId xmlns:a16="http://schemas.microsoft.com/office/drawing/2014/main" id="{85E780CA-997A-4CC3-8828-420DD58A0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7" y="2744055"/>
              <a:ext cx="130175" cy="258763"/>
            </a:xfrm>
            <a:custGeom>
              <a:avLst/>
              <a:gdLst>
                <a:gd name="T0" fmla="*/ 54 w 82"/>
                <a:gd name="T1" fmla="*/ 0 h 163"/>
                <a:gd name="T2" fmla="*/ 0 w 82"/>
                <a:gd name="T3" fmla="*/ 55 h 163"/>
                <a:gd name="T4" fmla="*/ 0 w 82"/>
                <a:gd name="T5" fmla="*/ 163 h 163"/>
                <a:gd name="T6" fmla="*/ 82 w 82"/>
                <a:gd name="T7" fmla="*/ 163 h 163"/>
                <a:gd name="T8" fmla="*/ 82 w 82"/>
                <a:gd name="T9" fmla="*/ 28 h 163"/>
                <a:gd name="T10" fmla="*/ 54 w 8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163">
                  <a:moveTo>
                    <a:pt x="54" y="0"/>
                  </a:moveTo>
                  <a:lnTo>
                    <a:pt x="0" y="55"/>
                  </a:lnTo>
                  <a:lnTo>
                    <a:pt x="0" y="163"/>
                  </a:lnTo>
                  <a:lnTo>
                    <a:pt x="82" y="163"/>
                  </a:lnTo>
                  <a:lnTo>
                    <a:pt x="82" y="28"/>
                  </a:lnTo>
                  <a:lnTo>
                    <a:pt x="54" y="0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9" name="Freeform 50">
              <a:extLst>
                <a:ext uri="{FF2B5EF4-FFF2-40B4-BE49-F238E27FC236}">
                  <a16:creationId xmlns:a16="http://schemas.microsoft.com/office/drawing/2014/main" id="{5A91F3AC-BD52-4AC5-93F8-85D01641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5912" y="2788505"/>
              <a:ext cx="131763" cy="214313"/>
            </a:xfrm>
            <a:custGeom>
              <a:avLst/>
              <a:gdLst>
                <a:gd name="T0" fmla="*/ 53 w 83"/>
                <a:gd name="T1" fmla="*/ 53 h 135"/>
                <a:gd name="T2" fmla="*/ 0 w 83"/>
                <a:gd name="T3" fmla="*/ 0 h 135"/>
                <a:gd name="T4" fmla="*/ 0 w 83"/>
                <a:gd name="T5" fmla="*/ 135 h 135"/>
                <a:gd name="T6" fmla="*/ 83 w 83"/>
                <a:gd name="T7" fmla="*/ 135 h 135"/>
                <a:gd name="T8" fmla="*/ 83 w 83"/>
                <a:gd name="T9" fmla="*/ 19 h 135"/>
                <a:gd name="T10" fmla="*/ 53 w 83"/>
                <a:gd name="T11" fmla="*/ 5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35">
                  <a:moveTo>
                    <a:pt x="53" y="53"/>
                  </a:moveTo>
                  <a:lnTo>
                    <a:pt x="0" y="0"/>
                  </a:lnTo>
                  <a:lnTo>
                    <a:pt x="0" y="135"/>
                  </a:lnTo>
                  <a:lnTo>
                    <a:pt x="83" y="135"/>
                  </a:lnTo>
                  <a:lnTo>
                    <a:pt x="83" y="19"/>
                  </a:lnTo>
                  <a:lnTo>
                    <a:pt x="53" y="53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0" name="Freeform 51">
              <a:extLst>
                <a:ext uri="{FF2B5EF4-FFF2-40B4-BE49-F238E27FC236}">
                  <a16:creationId xmlns:a16="http://schemas.microsoft.com/office/drawing/2014/main" id="{93887948-8BB9-4288-808F-00B7F960F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674" y="2688492"/>
              <a:ext cx="134938" cy="314325"/>
            </a:xfrm>
            <a:custGeom>
              <a:avLst/>
              <a:gdLst>
                <a:gd name="T0" fmla="*/ 0 w 85"/>
                <a:gd name="T1" fmla="*/ 82 h 198"/>
                <a:gd name="T2" fmla="*/ 0 w 85"/>
                <a:gd name="T3" fmla="*/ 198 h 198"/>
                <a:gd name="T4" fmla="*/ 85 w 85"/>
                <a:gd name="T5" fmla="*/ 198 h 198"/>
                <a:gd name="T6" fmla="*/ 85 w 85"/>
                <a:gd name="T7" fmla="*/ 0 h 198"/>
                <a:gd name="T8" fmla="*/ 0 w 85"/>
                <a:gd name="T9" fmla="*/ 8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98">
                  <a:moveTo>
                    <a:pt x="0" y="82"/>
                  </a:moveTo>
                  <a:lnTo>
                    <a:pt x="0" y="198"/>
                  </a:lnTo>
                  <a:lnTo>
                    <a:pt x="85" y="198"/>
                  </a:lnTo>
                  <a:lnTo>
                    <a:pt x="85" y="0"/>
                  </a:lnTo>
                  <a:lnTo>
                    <a:pt x="0" y="82"/>
                  </a:lnTo>
                  <a:close/>
                </a:path>
              </a:pathLst>
            </a:cu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2" name="Oval 53">
              <a:extLst>
                <a:ext uri="{FF2B5EF4-FFF2-40B4-BE49-F238E27FC236}">
                  <a16:creationId xmlns:a16="http://schemas.microsoft.com/office/drawing/2014/main" id="{0853F138-AEAF-40CD-834D-102BC0DC3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8587" y="2639280"/>
              <a:ext cx="90488" cy="85725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3" name="Oval 54">
              <a:extLst>
                <a:ext uri="{FF2B5EF4-FFF2-40B4-BE49-F238E27FC236}">
                  <a16:creationId xmlns:a16="http://schemas.microsoft.com/office/drawing/2014/main" id="{7301FED8-8758-444E-AC48-9FBB0B5C6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49" y="2477355"/>
              <a:ext cx="87313" cy="85725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4" name="Oval 55">
              <a:extLst>
                <a:ext uri="{FF2B5EF4-FFF2-40B4-BE49-F238E27FC236}">
                  <a16:creationId xmlns:a16="http://schemas.microsoft.com/office/drawing/2014/main" id="{86D15AE4-48A8-4324-8B33-54477DCFD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49" y="2658330"/>
              <a:ext cx="90488" cy="85725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5" name="Oval 56">
              <a:extLst>
                <a:ext uri="{FF2B5EF4-FFF2-40B4-BE49-F238E27FC236}">
                  <a16:creationId xmlns:a16="http://schemas.microsoft.com/office/drawing/2014/main" id="{BC231FE4-A0C7-4919-87FF-53883894C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0187" y="2518630"/>
              <a:ext cx="90488" cy="90488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AAB745C-6EE4-4AA2-9454-14B479A720F9}"/>
              </a:ext>
            </a:extLst>
          </p:cNvPr>
          <p:cNvSpPr/>
          <p:nvPr/>
        </p:nvSpPr>
        <p:spPr bwMode="auto">
          <a:xfrm>
            <a:off x="407432" y="2247450"/>
            <a:ext cx="11295575" cy="364671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4D45A3-C5D3-4F3A-B425-F4ACA6546B2F}"/>
              </a:ext>
            </a:extLst>
          </p:cNvPr>
          <p:cNvGrpSpPr/>
          <p:nvPr/>
        </p:nvGrpSpPr>
        <p:grpSpPr>
          <a:xfrm>
            <a:off x="4842765" y="5051382"/>
            <a:ext cx="2506471" cy="1039230"/>
            <a:chOff x="4939872" y="5005622"/>
            <a:chExt cx="2556731" cy="106006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C779350-0258-41AA-8C3C-BE251B4EAF10}"/>
                </a:ext>
              </a:extLst>
            </p:cNvPr>
            <p:cNvSpPr txBox="1"/>
            <p:nvPr/>
          </p:nvSpPr>
          <p:spPr>
            <a:xfrm>
              <a:off x="4939872" y="5079825"/>
              <a:ext cx="2556731" cy="985866"/>
            </a:xfrm>
            <a:prstGeom prst="rect">
              <a:avLst/>
            </a:prstGeom>
            <a:solidFill>
              <a:srgbClr val="F8F8F8"/>
            </a:solidFill>
          </p:spPr>
          <p:txBody>
            <a:bodyPr wrap="square" lIns="0" tIns="146284" rIns="0" bIns="146284" rtlCol="0" anchor="b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568" cap="all" spc="294" dirty="0">
                  <a:solidFill>
                    <a:srgbClr val="50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cloud</a:t>
              </a:r>
            </a:p>
          </p:txBody>
        </p:sp>
        <p:sp>
          <p:nvSpPr>
            <p:cNvPr id="48" name="Freeform 1907">
              <a:extLst>
                <a:ext uri="{FF2B5EF4-FFF2-40B4-BE49-F238E27FC236}">
                  <a16:creationId xmlns:a16="http://schemas.microsoft.com/office/drawing/2014/main" id="{24F55734-1A2B-4B25-86E5-A37BA422E8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2853" y="5005622"/>
              <a:ext cx="810765" cy="508336"/>
            </a:xfrm>
            <a:custGeom>
              <a:avLst/>
              <a:gdLst>
                <a:gd name="T0" fmla="*/ 85 w 160"/>
                <a:gd name="T1" fmla="*/ 10 h 100"/>
                <a:gd name="T2" fmla="*/ 109 w 160"/>
                <a:gd name="T3" fmla="*/ 33 h 100"/>
                <a:gd name="T4" fmla="*/ 120 w 160"/>
                <a:gd name="T5" fmla="*/ 30 h 100"/>
                <a:gd name="T6" fmla="*/ 140 w 160"/>
                <a:gd name="T7" fmla="*/ 50 h 100"/>
                <a:gd name="T8" fmla="*/ 139 w 160"/>
                <a:gd name="T9" fmla="*/ 56 h 100"/>
                <a:gd name="T10" fmla="*/ 150 w 160"/>
                <a:gd name="T11" fmla="*/ 72 h 100"/>
                <a:gd name="T12" fmla="*/ 132 w 160"/>
                <a:gd name="T13" fmla="*/ 90 h 100"/>
                <a:gd name="T14" fmla="*/ 130 w 160"/>
                <a:gd name="T15" fmla="*/ 90 h 100"/>
                <a:gd name="T16" fmla="*/ 130 w 160"/>
                <a:gd name="T17" fmla="*/ 90 h 100"/>
                <a:gd name="T18" fmla="*/ 30 w 160"/>
                <a:gd name="T19" fmla="*/ 90 h 100"/>
                <a:gd name="T20" fmla="*/ 10 w 160"/>
                <a:gd name="T21" fmla="*/ 70 h 100"/>
                <a:gd name="T22" fmla="*/ 30 w 160"/>
                <a:gd name="T23" fmla="*/ 50 h 100"/>
                <a:gd name="T24" fmla="*/ 33 w 160"/>
                <a:gd name="T25" fmla="*/ 50 h 100"/>
                <a:gd name="T26" fmla="*/ 51 w 160"/>
                <a:gd name="T27" fmla="*/ 40 h 100"/>
                <a:gd name="T28" fmla="*/ 61 w 160"/>
                <a:gd name="T29" fmla="*/ 42 h 100"/>
                <a:gd name="T30" fmla="*/ 60 w 160"/>
                <a:gd name="T31" fmla="*/ 35 h 100"/>
                <a:gd name="T32" fmla="*/ 85 w 160"/>
                <a:gd name="T33" fmla="*/ 10 h 100"/>
                <a:gd name="T34" fmla="*/ 85 w 160"/>
                <a:gd name="T35" fmla="*/ 0 h 100"/>
                <a:gd name="T36" fmla="*/ 50 w 160"/>
                <a:gd name="T37" fmla="*/ 30 h 100"/>
                <a:gd name="T38" fmla="*/ 28 w 160"/>
                <a:gd name="T39" fmla="*/ 40 h 100"/>
                <a:gd name="T40" fmla="*/ 0 w 160"/>
                <a:gd name="T41" fmla="*/ 70 h 100"/>
                <a:gd name="T42" fmla="*/ 30 w 160"/>
                <a:gd name="T43" fmla="*/ 100 h 100"/>
                <a:gd name="T44" fmla="*/ 130 w 160"/>
                <a:gd name="T45" fmla="*/ 100 h 100"/>
                <a:gd name="T46" fmla="*/ 132 w 160"/>
                <a:gd name="T47" fmla="*/ 100 h 100"/>
                <a:gd name="T48" fmla="*/ 160 w 160"/>
                <a:gd name="T49" fmla="*/ 72 h 100"/>
                <a:gd name="T50" fmla="*/ 150 w 160"/>
                <a:gd name="T51" fmla="*/ 51 h 100"/>
                <a:gd name="T52" fmla="*/ 150 w 160"/>
                <a:gd name="T53" fmla="*/ 50 h 100"/>
                <a:gd name="T54" fmla="*/ 120 w 160"/>
                <a:gd name="T55" fmla="*/ 20 h 100"/>
                <a:gd name="T56" fmla="*/ 116 w 160"/>
                <a:gd name="T57" fmla="*/ 20 h 100"/>
                <a:gd name="T58" fmla="*/ 85 w 160"/>
                <a:gd name="T5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00">
                  <a:moveTo>
                    <a:pt x="85" y="10"/>
                  </a:moveTo>
                  <a:cubicBezTo>
                    <a:pt x="98" y="10"/>
                    <a:pt x="108" y="20"/>
                    <a:pt x="109" y="33"/>
                  </a:cubicBezTo>
                  <a:cubicBezTo>
                    <a:pt x="112" y="31"/>
                    <a:pt x="116" y="30"/>
                    <a:pt x="120" y="30"/>
                  </a:cubicBezTo>
                  <a:cubicBezTo>
                    <a:pt x="131" y="30"/>
                    <a:pt x="140" y="39"/>
                    <a:pt x="140" y="50"/>
                  </a:cubicBezTo>
                  <a:cubicBezTo>
                    <a:pt x="140" y="52"/>
                    <a:pt x="139" y="54"/>
                    <a:pt x="139" y="56"/>
                  </a:cubicBezTo>
                  <a:cubicBezTo>
                    <a:pt x="145" y="59"/>
                    <a:pt x="150" y="65"/>
                    <a:pt x="150" y="72"/>
                  </a:cubicBezTo>
                  <a:cubicBezTo>
                    <a:pt x="150" y="82"/>
                    <a:pt x="142" y="90"/>
                    <a:pt x="132" y="90"/>
                  </a:cubicBezTo>
                  <a:cubicBezTo>
                    <a:pt x="130" y="90"/>
                    <a:pt x="130" y="90"/>
                    <a:pt x="130" y="90"/>
                  </a:cubicBezTo>
                  <a:cubicBezTo>
                    <a:pt x="130" y="90"/>
                    <a:pt x="130" y="90"/>
                    <a:pt x="130" y="90"/>
                  </a:cubicBezTo>
                  <a:cubicBezTo>
                    <a:pt x="30" y="90"/>
                    <a:pt x="30" y="90"/>
                    <a:pt x="30" y="90"/>
                  </a:cubicBezTo>
                  <a:cubicBezTo>
                    <a:pt x="19" y="90"/>
                    <a:pt x="10" y="81"/>
                    <a:pt x="10" y="70"/>
                  </a:cubicBezTo>
                  <a:cubicBezTo>
                    <a:pt x="10" y="59"/>
                    <a:pt x="19" y="50"/>
                    <a:pt x="30" y="50"/>
                  </a:cubicBezTo>
                  <a:cubicBezTo>
                    <a:pt x="31" y="50"/>
                    <a:pt x="32" y="50"/>
                    <a:pt x="33" y="50"/>
                  </a:cubicBezTo>
                  <a:cubicBezTo>
                    <a:pt x="37" y="44"/>
                    <a:pt x="43" y="40"/>
                    <a:pt x="51" y="40"/>
                  </a:cubicBezTo>
                  <a:cubicBezTo>
                    <a:pt x="55" y="40"/>
                    <a:pt x="58" y="41"/>
                    <a:pt x="61" y="42"/>
                  </a:cubicBezTo>
                  <a:cubicBezTo>
                    <a:pt x="60" y="40"/>
                    <a:pt x="60" y="37"/>
                    <a:pt x="60" y="35"/>
                  </a:cubicBezTo>
                  <a:cubicBezTo>
                    <a:pt x="60" y="21"/>
                    <a:pt x="71" y="10"/>
                    <a:pt x="85" y="10"/>
                  </a:cubicBezTo>
                  <a:moveTo>
                    <a:pt x="85" y="0"/>
                  </a:moveTo>
                  <a:cubicBezTo>
                    <a:pt x="67" y="0"/>
                    <a:pt x="52" y="13"/>
                    <a:pt x="50" y="30"/>
                  </a:cubicBezTo>
                  <a:cubicBezTo>
                    <a:pt x="42" y="30"/>
                    <a:pt x="34" y="34"/>
                    <a:pt x="28" y="40"/>
                  </a:cubicBezTo>
                  <a:cubicBezTo>
                    <a:pt x="12" y="41"/>
                    <a:pt x="0" y="54"/>
                    <a:pt x="0" y="70"/>
                  </a:cubicBezTo>
                  <a:cubicBezTo>
                    <a:pt x="0" y="86"/>
                    <a:pt x="13" y="100"/>
                    <a:pt x="30" y="100"/>
                  </a:cubicBezTo>
                  <a:cubicBezTo>
                    <a:pt x="130" y="100"/>
                    <a:pt x="130" y="100"/>
                    <a:pt x="130" y="100"/>
                  </a:cubicBezTo>
                  <a:cubicBezTo>
                    <a:pt x="132" y="100"/>
                    <a:pt x="132" y="100"/>
                    <a:pt x="132" y="100"/>
                  </a:cubicBezTo>
                  <a:cubicBezTo>
                    <a:pt x="148" y="100"/>
                    <a:pt x="160" y="88"/>
                    <a:pt x="160" y="72"/>
                  </a:cubicBezTo>
                  <a:cubicBezTo>
                    <a:pt x="160" y="64"/>
                    <a:pt x="156" y="56"/>
                    <a:pt x="150" y="51"/>
                  </a:cubicBezTo>
                  <a:cubicBezTo>
                    <a:pt x="150" y="51"/>
                    <a:pt x="150" y="50"/>
                    <a:pt x="150" y="50"/>
                  </a:cubicBezTo>
                  <a:cubicBezTo>
                    <a:pt x="150" y="33"/>
                    <a:pt x="136" y="20"/>
                    <a:pt x="120" y="20"/>
                  </a:cubicBezTo>
                  <a:cubicBezTo>
                    <a:pt x="119" y="20"/>
                    <a:pt x="117" y="20"/>
                    <a:pt x="116" y="20"/>
                  </a:cubicBezTo>
                  <a:cubicBezTo>
                    <a:pt x="111" y="8"/>
                    <a:pt x="99" y="0"/>
                    <a:pt x="85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5F3F633-2D55-473B-8640-0A7540E856F3}"/>
              </a:ext>
            </a:extLst>
          </p:cNvPr>
          <p:cNvGrpSpPr/>
          <p:nvPr/>
        </p:nvGrpSpPr>
        <p:grpSpPr>
          <a:xfrm>
            <a:off x="2102545" y="4997743"/>
            <a:ext cx="2506471" cy="1092868"/>
            <a:chOff x="2144704" y="4950909"/>
            <a:chExt cx="2556731" cy="11147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A433ADE-2A45-4E53-8045-FCA69A8E159C}"/>
                </a:ext>
              </a:extLst>
            </p:cNvPr>
            <p:cNvSpPr txBox="1"/>
            <p:nvPr/>
          </p:nvSpPr>
          <p:spPr>
            <a:xfrm>
              <a:off x="2144704" y="5079825"/>
              <a:ext cx="2556731" cy="985866"/>
            </a:xfrm>
            <a:prstGeom prst="rect">
              <a:avLst/>
            </a:prstGeom>
            <a:solidFill>
              <a:srgbClr val="F8F8F8"/>
            </a:solidFill>
          </p:spPr>
          <p:txBody>
            <a:bodyPr wrap="square" lIns="0" tIns="146284" rIns="0" bIns="146284" rtlCol="0" anchor="b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568" cap="all" spc="294" dirty="0">
                  <a:solidFill>
                    <a:srgbClr val="50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Devices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9C4C95-F212-4734-83C7-743E26BD8486}"/>
                </a:ext>
              </a:extLst>
            </p:cNvPr>
            <p:cNvGrpSpPr/>
            <p:nvPr/>
          </p:nvGrpSpPr>
          <p:grpSpPr>
            <a:xfrm>
              <a:off x="2996843" y="4950909"/>
              <a:ext cx="852451" cy="563049"/>
              <a:chOff x="9627677" y="1273017"/>
              <a:chExt cx="390357" cy="257833"/>
            </a:xfrm>
            <a:solidFill>
              <a:schemeClr val="accent1"/>
            </a:solidFill>
          </p:grpSpPr>
          <p:sp>
            <p:nvSpPr>
              <p:cNvPr id="53" name="Rectangle 1760">
                <a:extLst>
                  <a:ext uri="{FF2B5EF4-FFF2-40B4-BE49-F238E27FC236}">
                    <a16:creationId xmlns:a16="http://schemas.microsoft.com/office/drawing/2014/main" id="{6595BB5C-A523-4962-8AB0-4195AB1AA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72821" y="1438896"/>
                <a:ext cx="17129" cy="3425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4" name="Rectangle 1761">
                <a:extLst>
                  <a:ext uri="{FF2B5EF4-FFF2-40B4-BE49-F238E27FC236}">
                    <a16:creationId xmlns:a16="http://schemas.microsoft.com/office/drawing/2014/main" id="{AF49F917-3AE1-4546-A3C8-CA376D546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38564" y="1460532"/>
                <a:ext cx="84742" cy="1712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8" name="Freeform 1762">
                <a:extLst>
                  <a:ext uri="{FF2B5EF4-FFF2-40B4-BE49-F238E27FC236}">
                    <a16:creationId xmlns:a16="http://schemas.microsoft.com/office/drawing/2014/main" id="{1D5A11CB-F946-4695-8C68-AE907BBEA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4806" y="1273017"/>
                <a:ext cx="272258" cy="128015"/>
              </a:xfrm>
              <a:custGeom>
                <a:avLst/>
                <a:gdLst>
                  <a:gd name="T0" fmla="*/ 19 w 302"/>
                  <a:gd name="T1" fmla="*/ 142 h 142"/>
                  <a:gd name="T2" fmla="*/ 0 w 302"/>
                  <a:gd name="T3" fmla="*/ 142 h 142"/>
                  <a:gd name="T4" fmla="*/ 0 w 302"/>
                  <a:gd name="T5" fmla="*/ 0 h 142"/>
                  <a:gd name="T6" fmla="*/ 302 w 302"/>
                  <a:gd name="T7" fmla="*/ 0 h 142"/>
                  <a:gd name="T8" fmla="*/ 302 w 302"/>
                  <a:gd name="T9" fmla="*/ 104 h 142"/>
                  <a:gd name="T10" fmla="*/ 284 w 302"/>
                  <a:gd name="T11" fmla="*/ 104 h 142"/>
                  <a:gd name="T12" fmla="*/ 284 w 302"/>
                  <a:gd name="T13" fmla="*/ 19 h 142"/>
                  <a:gd name="T14" fmla="*/ 19 w 302"/>
                  <a:gd name="T15" fmla="*/ 19 h 142"/>
                  <a:gd name="T16" fmla="*/ 19 w 302"/>
                  <a:gd name="T17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142">
                    <a:moveTo>
                      <a:pt x="19" y="142"/>
                    </a:moveTo>
                    <a:lnTo>
                      <a:pt x="0" y="142"/>
                    </a:lnTo>
                    <a:lnTo>
                      <a:pt x="0" y="0"/>
                    </a:lnTo>
                    <a:lnTo>
                      <a:pt x="302" y="0"/>
                    </a:lnTo>
                    <a:lnTo>
                      <a:pt x="302" y="104"/>
                    </a:lnTo>
                    <a:lnTo>
                      <a:pt x="284" y="104"/>
                    </a:lnTo>
                    <a:lnTo>
                      <a:pt x="284" y="19"/>
                    </a:lnTo>
                    <a:lnTo>
                      <a:pt x="19" y="19"/>
                    </a:lnTo>
                    <a:lnTo>
                      <a:pt x="19" y="1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3" name="Rectangle 1763">
                <a:extLst>
                  <a:ext uri="{FF2B5EF4-FFF2-40B4-BE49-F238E27FC236}">
                    <a16:creationId xmlns:a16="http://schemas.microsoft.com/office/drawing/2014/main" id="{3C30C7DC-9F7A-4929-81C2-A18EF3C91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6109" y="1426275"/>
                <a:ext cx="113591" cy="1712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4" name="Freeform 1764">
                <a:extLst>
                  <a:ext uri="{FF2B5EF4-FFF2-40B4-BE49-F238E27FC236}">
                    <a16:creationId xmlns:a16="http://schemas.microsoft.com/office/drawing/2014/main" id="{1D218BBA-8584-41D4-8C61-D6CEF4813B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27677" y="1392017"/>
                <a:ext cx="87447" cy="138833"/>
              </a:xfrm>
              <a:custGeom>
                <a:avLst/>
                <a:gdLst>
                  <a:gd name="T0" fmla="*/ 36 w 41"/>
                  <a:gd name="T1" fmla="*/ 65 h 65"/>
                  <a:gd name="T2" fmla="*/ 5 w 41"/>
                  <a:gd name="T3" fmla="*/ 65 h 65"/>
                  <a:gd name="T4" fmla="*/ 0 w 41"/>
                  <a:gd name="T5" fmla="*/ 60 h 65"/>
                  <a:gd name="T6" fmla="*/ 0 w 41"/>
                  <a:gd name="T7" fmla="*/ 5 h 65"/>
                  <a:gd name="T8" fmla="*/ 5 w 41"/>
                  <a:gd name="T9" fmla="*/ 0 h 65"/>
                  <a:gd name="T10" fmla="*/ 36 w 41"/>
                  <a:gd name="T11" fmla="*/ 0 h 65"/>
                  <a:gd name="T12" fmla="*/ 41 w 41"/>
                  <a:gd name="T13" fmla="*/ 5 h 65"/>
                  <a:gd name="T14" fmla="*/ 41 w 41"/>
                  <a:gd name="T15" fmla="*/ 60 h 65"/>
                  <a:gd name="T16" fmla="*/ 36 w 41"/>
                  <a:gd name="T17" fmla="*/ 65 h 65"/>
                  <a:gd name="T18" fmla="*/ 6 w 41"/>
                  <a:gd name="T19" fmla="*/ 59 h 65"/>
                  <a:gd name="T20" fmla="*/ 35 w 41"/>
                  <a:gd name="T21" fmla="*/ 59 h 65"/>
                  <a:gd name="T22" fmla="*/ 35 w 41"/>
                  <a:gd name="T23" fmla="*/ 6 h 65"/>
                  <a:gd name="T24" fmla="*/ 6 w 41"/>
                  <a:gd name="T25" fmla="*/ 6 h 65"/>
                  <a:gd name="T26" fmla="*/ 6 w 41"/>
                  <a:gd name="T27" fmla="*/ 5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" h="65">
                    <a:moveTo>
                      <a:pt x="36" y="65"/>
                    </a:moveTo>
                    <a:cubicBezTo>
                      <a:pt x="5" y="65"/>
                      <a:pt x="5" y="65"/>
                      <a:pt x="5" y="65"/>
                    </a:cubicBezTo>
                    <a:cubicBezTo>
                      <a:pt x="3" y="65"/>
                      <a:pt x="0" y="62"/>
                      <a:pt x="0" y="6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9" y="0"/>
                      <a:pt x="41" y="2"/>
                      <a:pt x="41" y="5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41" y="62"/>
                      <a:pt x="39" y="65"/>
                      <a:pt x="36" y="65"/>
                    </a:cubicBezTo>
                    <a:close/>
                    <a:moveTo>
                      <a:pt x="6" y="59"/>
                    </a:moveTo>
                    <a:cubicBezTo>
                      <a:pt x="35" y="59"/>
                      <a:pt x="35" y="59"/>
                      <a:pt x="35" y="59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6" y="6"/>
                      <a:pt x="6" y="6"/>
                      <a:pt x="6" y="6"/>
                    </a:cubicBezTo>
                    <a:lnTo>
                      <a:pt x="6" y="5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5" name="Rectangle 1765">
                <a:extLst>
                  <a:ext uri="{FF2B5EF4-FFF2-40B4-BE49-F238E27FC236}">
                    <a16:creationId xmlns:a16="http://schemas.microsoft.com/office/drawing/2014/main" id="{4EA556BD-0608-4859-B99C-ACBC12C03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63738" y="1494790"/>
                <a:ext cx="17129" cy="811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6" name="Freeform 1766">
                <a:extLst>
                  <a:ext uri="{FF2B5EF4-FFF2-40B4-BE49-F238E27FC236}">
                    <a16:creationId xmlns:a16="http://schemas.microsoft.com/office/drawing/2014/main" id="{D1BAAD23-C122-497A-951A-FE964A1624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3390" y="1360464"/>
                <a:ext cx="204644" cy="155061"/>
              </a:xfrm>
              <a:custGeom>
                <a:avLst/>
                <a:gdLst>
                  <a:gd name="T0" fmla="*/ 87 w 96"/>
                  <a:gd name="T1" fmla="*/ 73 h 73"/>
                  <a:gd name="T2" fmla="*/ 9 w 96"/>
                  <a:gd name="T3" fmla="*/ 73 h 73"/>
                  <a:gd name="T4" fmla="*/ 0 w 96"/>
                  <a:gd name="T5" fmla="*/ 64 h 73"/>
                  <a:gd name="T6" fmla="*/ 0 w 96"/>
                  <a:gd name="T7" fmla="*/ 9 h 73"/>
                  <a:gd name="T8" fmla="*/ 9 w 96"/>
                  <a:gd name="T9" fmla="*/ 0 h 73"/>
                  <a:gd name="T10" fmla="*/ 87 w 96"/>
                  <a:gd name="T11" fmla="*/ 0 h 73"/>
                  <a:gd name="T12" fmla="*/ 96 w 96"/>
                  <a:gd name="T13" fmla="*/ 9 h 73"/>
                  <a:gd name="T14" fmla="*/ 96 w 96"/>
                  <a:gd name="T15" fmla="*/ 64 h 73"/>
                  <a:gd name="T16" fmla="*/ 87 w 96"/>
                  <a:gd name="T17" fmla="*/ 73 h 73"/>
                  <a:gd name="T18" fmla="*/ 9 w 96"/>
                  <a:gd name="T19" fmla="*/ 8 h 73"/>
                  <a:gd name="T20" fmla="*/ 8 w 96"/>
                  <a:gd name="T21" fmla="*/ 9 h 73"/>
                  <a:gd name="T22" fmla="*/ 8 w 96"/>
                  <a:gd name="T23" fmla="*/ 64 h 73"/>
                  <a:gd name="T24" fmla="*/ 9 w 96"/>
                  <a:gd name="T25" fmla="*/ 65 h 73"/>
                  <a:gd name="T26" fmla="*/ 87 w 96"/>
                  <a:gd name="T27" fmla="*/ 65 h 73"/>
                  <a:gd name="T28" fmla="*/ 88 w 96"/>
                  <a:gd name="T29" fmla="*/ 64 h 73"/>
                  <a:gd name="T30" fmla="*/ 88 w 96"/>
                  <a:gd name="T31" fmla="*/ 9 h 73"/>
                  <a:gd name="T32" fmla="*/ 87 w 96"/>
                  <a:gd name="T33" fmla="*/ 8 h 73"/>
                  <a:gd name="T34" fmla="*/ 9 w 96"/>
                  <a:gd name="T35" fmla="*/ 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73">
                    <a:moveTo>
                      <a:pt x="87" y="73"/>
                    </a:moveTo>
                    <a:cubicBezTo>
                      <a:pt x="9" y="73"/>
                      <a:pt x="9" y="73"/>
                      <a:pt x="9" y="73"/>
                    </a:cubicBezTo>
                    <a:cubicBezTo>
                      <a:pt x="4" y="73"/>
                      <a:pt x="0" y="69"/>
                      <a:pt x="0" y="64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2" y="0"/>
                      <a:pt x="96" y="4"/>
                      <a:pt x="96" y="9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9"/>
                      <a:pt x="92" y="73"/>
                      <a:pt x="87" y="73"/>
                    </a:cubicBezTo>
                    <a:close/>
                    <a:moveTo>
                      <a:pt x="9" y="8"/>
                    </a:moveTo>
                    <a:cubicBezTo>
                      <a:pt x="8" y="8"/>
                      <a:pt x="8" y="9"/>
                      <a:pt x="8" y="9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4"/>
                      <a:pt x="8" y="65"/>
                      <a:pt x="9" y="65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87" y="65"/>
                      <a:pt x="88" y="64"/>
                      <a:pt x="88" y="64"/>
                    </a:cubicBezTo>
                    <a:cubicBezTo>
                      <a:pt x="88" y="9"/>
                      <a:pt x="88" y="9"/>
                      <a:pt x="88" y="9"/>
                    </a:cubicBezTo>
                    <a:cubicBezTo>
                      <a:pt x="88" y="9"/>
                      <a:pt x="87" y="8"/>
                      <a:pt x="87" y="8"/>
                    </a:cubicBezTo>
                    <a:lnTo>
                      <a:pt x="9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7" name="Rectangle 1767">
                <a:extLst>
                  <a:ext uri="{FF2B5EF4-FFF2-40B4-BE49-F238E27FC236}">
                    <a16:creationId xmlns:a16="http://schemas.microsoft.com/office/drawing/2014/main" id="{F180AF8C-966F-4A5A-9A16-E56B8685C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2639" y="1473154"/>
                <a:ext cx="25242" cy="1712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F6A782-8C79-428B-AD29-5F1A8F474C5E}"/>
              </a:ext>
            </a:extLst>
          </p:cNvPr>
          <p:cNvGrpSpPr/>
          <p:nvPr/>
        </p:nvGrpSpPr>
        <p:grpSpPr>
          <a:xfrm>
            <a:off x="7582986" y="5040533"/>
            <a:ext cx="2506471" cy="1050079"/>
            <a:chOff x="7735040" y="4994556"/>
            <a:chExt cx="2556731" cy="107113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AFED740-CB0D-458F-AB63-FE8C04C743F0}"/>
                </a:ext>
              </a:extLst>
            </p:cNvPr>
            <p:cNvSpPr txBox="1"/>
            <p:nvPr/>
          </p:nvSpPr>
          <p:spPr>
            <a:xfrm>
              <a:off x="7735040" y="5079825"/>
              <a:ext cx="2556731" cy="985866"/>
            </a:xfrm>
            <a:prstGeom prst="rect">
              <a:avLst/>
            </a:prstGeom>
            <a:solidFill>
              <a:srgbClr val="F8F8F8"/>
            </a:solidFill>
          </p:spPr>
          <p:txBody>
            <a:bodyPr wrap="square" lIns="0" tIns="146284" rIns="0" bIns="146284" rtlCol="0" anchor="b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568" cap="all" spc="294" dirty="0">
                  <a:solidFill>
                    <a:srgbClr val="50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On premises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84BAC79-A603-4FC4-9E70-6D9EF932B712}"/>
                </a:ext>
              </a:extLst>
            </p:cNvPr>
            <p:cNvGrpSpPr/>
            <p:nvPr/>
          </p:nvGrpSpPr>
          <p:grpSpPr>
            <a:xfrm>
              <a:off x="8647078" y="4994556"/>
              <a:ext cx="732653" cy="485935"/>
              <a:chOff x="8444427" y="5483977"/>
              <a:chExt cx="732653" cy="485935"/>
            </a:xfrm>
            <a:solidFill>
              <a:schemeClr val="accent1"/>
            </a:solidFill>
          </p:grpSpPr>
          <p:sp>
            <p:nvSpPr>
              <p:cNvPr id="68" name="Freeform 11">
                <a:extLst>
                  <a:ext uri="{FF2B5EF4-FFF2-40B4-BE49-F238E27FC236}">
                    <a16:creationId xmlns:a16="http://schemas.microsoft.com/office/drawing/2014/main" id="{C616D9F4-B7DA-49A5-965E-4A23C7C453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44427" y="5483977"/>
                <a:ext cx="732653" cy="229318"/>
              </a:xfrm>
              <a:custGeom>
                <a:avLst/>
                <a:gdLst>
                  <a:gd name="T0" fmla="*/ 640 w 666"/>
                  <a:gd name="T1" fmla="*/ 0 h 209"/>
                  <a:gd name="T2" fmla="*/ 27 w 666"/>
                  <a:gd name="T3" fmla="*/ 0 h 209"/>
                  <a:gd name="T4" fmla="*/ 0 w 666"/>
                  <a:gd name="T5" fmla="*/ 27 h 209"/>
                  <a:gd name="T6" fmla="*/ 0 w 666"/>
                  <a:gd name="T7" fmla="*/ 183 h 209"/>
                  <a:gd name="T8" fmla="*/ 27 w 666"/>
                  <a:gd name="T9" fmla="*/ 209 h 209"/>
                  <a:gd name="T10" fmla="*/ 640 w 666"/>
                  <a:gd name="T11" fmla="*/ 209 h 209"/>
                  <a:gd name="T12" fmla="*/ 666 w 666"/>
                  <a:gd name="T13" fmla="*/ 183 h 209"/>
                  <a:gd name="T14" fmla="*/ 666 w 666"/>
                  <a:gd name="T15" fmla="*/ 27 h 209"/>
                  <a:gd name="T16" fmla="*/ 640 w 666"/>
                  <a:gd name="T17" fmla="*/ 0 h 209"/>
                  <a:gd name="T18" fmla="*/ 57 w 666"/>
                  <a:gd name="T19" fmla="*/ 182 h 209"/>
                  <a:gd name="T20" fmla="*/ 34 w 666"/>
                  <a:gd name="T21" fmla="*/ 158 h 209"/>
                  <a:gd name="T22" fmla="*/ 57 w 666"/>
                  <a:gd name="T23" fmla="*/ 135 h 209"/>
                  <a:gd name="T24" fmla="*/ 81 w 666"/>
                  <a:gd name="T25" fmla="*/ 158 h 209"/>
                  <a:gd name="T26" fmla="*/ 57 w 666"/>
                  <a:gd name="T27" fmla="*/ 182 h 209"/>
                  <a:gd name="T28" fmla="*/ 617 w 666"/>
                  <a:gd name="T29" fmla="*/ 172 h 209"/>
                  <a:gd name="T30" fmla="*/ 483 w 666"/>
                  <a:gd name="T31" fmla="*/ 172 h 209"/>
                  <a:gd name="T32" fmla="*/ 476 w 666"/>
                  <a:gd name="T33" fmla="*/ 165 h 209"/>
                  <a:gd name="T34" fmla="*/ 483 w 666"/>
                  <a:gd name="T35" fmla="*/ 158 h 209"/>
                  <a:gd name="T36" fmla="*/ 617 w 666"/>
                  <a:gd name="T37" fmla="*/ 158 h 209"/>
                  <a:gd name="T38" fmla="*/ 624 w 666"/>
                  <a:gd name="T39" fmla="*/ 165 h 209"/>
                  <a:gd name="T40" fmla="*/ 617 w 666"/>
                  <a:gd name="T41" fmla="*/ 172 h 209"/>
                  <a:gd name="T42" fmla="*/ 617 w 666"/>
                  <a:gd name="T43" fmla="*/ 146 h 209"/>
                  <a:gd name="T44" fmla="*/ 483 w 666"/>
                  <a:gd name="T45" fmla="*/ 146 h 209"/>
                  <a:gd name="T46" fmla="*/ 476 w 666"/>
                  <a:gd name="T47" fmla="*/ 139 h 209"/>
                  <a:gd name="T48" fmla="*/ 483 w 666"/>
                  <a:gd name="T49" fmla="*/ 132 h 209"/>
                  <a:gd name="T50" fmla="*/ 617 w 666"/>
                  <a:gd name="T51" fmla="*/ 132 h 209"/>
                  <a:gd name="T52" fmla="*/ 624 w 666"/>
                  <a:gd name="T53" fmla="*/ 139 h 209"/>
                  <a:gd name="T54" fmla="*/ 617 w 666"/>
                  <a:gd name="T55" fmla="*/ 146 h 209"/>
                  <a:gd name="T56" fmla="*/ 617 w 666"/>
                  <a:gd name="T57" fmla="*/ 120 h 209"/>
                  <a:gd name="T58" fmla="*/ 483 w 666"/>
                  <a:gd name="T59" fmla="*/ 120 h 209"/>
                  <a:gd name="T60" fmla="*/ 476 w 666"/>
                  <a:gd name="T61" fmla="*/ 113 h 209"/>
                  <a:gd name="T62" fmla="*/ 483 w 666"/>
                  <a:gd name="T63" fmla="*/ 106 h 209"/>
                  <a:gd name="T64" fmla="*/ 617 w 666"/>
                  <a:gd name="T65" fmla="*/ 106 h 209"/>
                  <a:gd name="T66" fmla="*/ 624 w 666"/>
                  <a:gd name="T67" fmla="*/ 113 h 209"/>
                  <a:gd name="T68" fmla="*/ 617 w 666"/>
                  <a:gd name="T69" fmla="*/ 12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66" h="209">
                    <a:moveTo>
                      <a:pt x="640" y="0"/>
                    </a:moveTo>
                    <a:lnTo>
                      <a:pt x="27" y="0"/>
                    </a:lnTo>
                    <a:cubicBezTo>
                      <a:pt x="12" y="0"/>
                      <a:pt x="0" y="12"/>
                      <a:pt x="0" y="27"/>
                    </a:cubicBezTo>
                    <a:lnTo>
                      <a:pt x="0" y="183"/>
                    </a:lnTo>
                    <a:cubicBezTo>
                      <a:pt x="0" y="197"/>
                      <a:pt x="12" y="209"/>
                      <a:pt x="27" y="209"/>
                    </a:cubicBezTo>
                    <a:lnTo>
                      <a:pt x="640" y="209"/>
                    </a:lnTo>
                    <a:cubicBezTo>
                      <a:pt x="655" y="209"/>
                      <a:pt x="666" y="197"/>
                      <a:pt x="666" y="183"/>
                    </a:cubicBezTo>
                    <a:lnTo>
                      <a:pt x="666" y="27"/>
                    </a:lnTo>
                    <a:cubicBezTo>
                      <a:pt x="666" y="12"/>
                      <a:pt x="655" y="0"/>
                      <a:pt x="640" y="0"/>
                    </a:cubicBezTo>
                    <a:close/>
                    <a:moveTo>
                      <a:pt x="57" y="182"/>
                    </a:moveTo>
                    <a:cubicBezTo>
                      <a:pt x="44" y="182"/>
                      <a:pt x="34" y="171"/>
                      <a:pt x="34" y="158"/>
                    </a:cubicBezTo>
                    <a:cubicBezTo>
                      <a:pt x="34" y="145"/>
                      <a:pt x="44" y="135"/>
                      <a:pt x="57" y="135"/>
                    </a:cubicBezTo>
                    <a:cubicBezTo>
                      <a:pt x="70" y="135"/>
                      <a:pt x="81" y="145"/>
                      <a:pt x="81" y="158"/>
                    </a:cubicBezTo>
                    <a:cubicBezTo>
                      <a:pt x="81" y="171"/>
                      <a:pt x="70" y="182"/>
                      <a:pt x="57" y="182"/>
                    </a:cubicBezTo>
                    <a:close/>
                    <a:moveTo>
                      <a:pt x="617" y="172"/>
                    </a:moveTo>
                    <a:lnTo>
                      <a:pt x="483" y="172"/>
                    </a:lnTo>
                    <a:cubicBezTo>
                      <a:pt x="479" y="172"/>
                      <a:pt x="476" y="169"/>
                      <a:pt x="476" y="165"/>
                    </a:cubicBezTo>
                    <a:cubicBezTo>
                      <a:pt x="476" y="161"/>
                      <a:pt x="479" y="158"/>
                      <a:pt x="483" y="158"/>
                    </a:cubicBezTo>
                    <a:lnTo>
                      <a:pt x="617" y="158"/>
                    </a:lnTo>
                    <a:cubicBezTo>
                      <a:pt x="621" y="158"/>
                      <a:pt x="624" y="161"/>
                      <a:pt x="624" y="165"/>
                    </a:cubicBezTo>
                    <a:cubicBezTo>
                      <a:pt x="624" y="169"/>
                      <a:pt x="621" y="172"/>
                      <a:pt x="617" y="172"/>
                    </a:cubicBezTo>
                    <a:close/>
                    <a:moveTo>
                      <a:pt x="617" y="146"/>
                    </a:moveTo>
                    <a:lnTo>
                      <a:pt x="483" y="146"/>
                    </a:lnTo>
                    <a:cubicBezTo>
                      <a:pt x="479" y="146"/>
                      <a:pt x="476" y="143"/>
                      <a:pt x="476" y="139"/>
                    </a:cubicBezTo>
                    <a:cubicBezTo>
                      <a:pt x="476" y="135"/>
                      <a:pt x="479" y="132"/>
                      <a:pt x="483" y="132"/>
                    </a:cubicBezTo>
                    <a:lnTo>
                      <a:pt x="617" y="132"/>
                    </a:lnTo>
                    <a:cubicBezTo>
                      <a:pt x="621" y="132"/>
                      <a:pt x="624" y="135"/>
                      <a:pt x="624" y="139"/>
                    </a:cubicBezTo>
                    <a:cubicBezTo>
                      <a:pt x="624" y="143"/>
                      <a:pt x="621" y="146"/>
                      <a:pt x="617" y="146"/>
                    </a:cubicBezTo>
                    <a:close/>
                    <a:moveTo>
                      <a:pt x="617" y="120"/>
                    </a:moveTo>
                    <a:lnTo>
                      <a:pt x="483" y="120"/>
                    </a:lnTo>
                    <a:cubicBezTo>
                      <a:pt x="479" y="120"/>
                      <a:pt x="476" y="117"/>
                      <a:pt x="476" y="113"/>
                    </a:cubicBezTo>
                    <a:cubicBezTo>
                      <a:pt x="476" y="109"/>
                      <a:pt x="479" y="106"/>
                      <a:pt x="483" y="106"/>
                    </a:cubicBezTo>
                    <a:lnTo>
                      <a:pt x="617" y="106"/>
                    </a:lnTo>
                    <a:cubicBezTo>
                      <a:pt x="621" y="106"/>
                      <a:pt x="624" y="109"/>
                      <a:pt x="624" y="113"/>
                    </a:cubicBezTo>
                    <a:cubicBezTo>
                      <a:pt x="624" y="117"/>
                      <a:pt x="621" y="120"/>
                      <a:pt x="617" y="12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0" name="Freeform 11">
                <a:extLst>
                  <a:ext uri="{FF2B5EF4-FFF2-40B4-BE49-F238E27FC236}">
                    <a16:creationId xmlns:a16="http://schemas.microsoft.com/office/drawing/2014/main" id="{C7889D31-7D42-4F1D-8DAB-C81172281F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44427" y="5740594"/>
                <a:ext cx="732653" cy="229318"/>
              </a:xfrm>
              <a:custGeom>
                <a:avLst/>
                <a:gdLst>
                  <a:gd name="T0" fmla="*/ 640 w 666"/>
                  <a:gd name="T1" fmla="*/ 0 h 209"/>
                  <a:gd name="T2" fmla="*/ 27 w 666"/>
                  <a:gd name="T3" fmla="*/ 0 h 209"/>
                  <a:gd name="T4" fmla="*/ 0 w 666"/>
                  <a:gd name="T5" fmla="*/ 27 h 209"/>
                  <a:gd name="T6" fmla="*/ 0 w 666"/>
                  <a:gd name="T7" fmla="*/ 183 h 209"/>
                  <a:gd name="T8" fmla="*/ 27 w 666"/>
                  <a:gd name="T9" fmla="*/ 209 h 209"/>
                  <a:gd name="T10" fmla="*/ 640 w 666"/>
                  <a:gd name="T11" fmla="*/ 209 h 209"/>
                  <a:gd name="T12" fmla="*/ 666 w 666"/>
                  <a:gd name="T13" fmla="*/ 183 h 209"/>
                  <a:gd name="T14" fmla="*/ 666 w 666"/>
                  <a:gd name="T15" fmla="*/ 27 h 209"/>
                  <a:gd name="T16" fmla="*/ 640 w 666"/>
                  <a:gd name="T17" fmla="*/ 0 h 209"/>
                  <a:gd name="T18" fmla="*/ 57 w 666"/>
                  <a:gd name="T19" fmla="*/ 182 h 209"/>
                  <a:gd name="T20" fmla="*/ 34 w 666"/>
                  <a:gd name="T21" fmla="*/ 158 h 209"/>
                  <a:gd name="T22" fmla="*/ 57 w 666"/>
                  <a:gd name="T23" fmla="*/ 135 h 209"/>
                  <a:gd name="T24" fmla="*/ 81 w 666"/>
                  <a:gd name="T25" fmla="*/ 158 h 209"/>
                  <a:gd name="T26" fmla="*/ 57 w 666"/>
                  <a:gd name="T27" fmla="*/ 182 h 209"/>
                  <a:gd name="T28" fmla="*/ 617 w 666"/>
                  <a:gd name="T29" fmla="*/ 172 h 209"/>
                  <a:gd name="T30" fmla="*/ 483 w 666"/>
                  <a:gd name="T31" fmla="*/ 172 h 209"/>
                  <a:gd name="T32" fmla="*/ 476 w 666"/>
                  <a:gd name="T33" fmla="*/ 165 h 209"/>
                  <a:gd name="T34" fmla="*/ 483 w 666"/>
                  <a:gd name="T35" fmla="*/ 158 h 209"/>
                  <a:gd name="T36" fmla="*/ 617 w 666"/>
                  <a:gd name="T37" fmla="*/ 158 h 209"/>
                  <a:gd name="T38" fmla="*/ 624 w 666"/>
                  <a:gd name="T39" fmla="*/ 165 h 209"/>
                  <a:gd name="T40" fmla="*/ 617 w 666"/>
                  <a:gd name="T41" fmla="*/ 172 h 209"/>
                  <a:gd name="T42" fmla="*/ 617 w 666"/>
                  <a:gd name="T43" fmla="*/ 146 h 209"/>
                  <a:gd name="T44" fmla="*/ 483 w 666"/>
                  <a:gd name="T45" fmla="*/ 146 h 209"/>
                  <a:gd name="T46" fmla="*/ 476 w 666"/>
                  <a:gd name="T47" fmla="*/ 139 h 209"/>
                  <a:gd name="T48" fmla="*/ 483 w 666"/>
                  <a:gd name="T49" fmla="*/ 132 h 209"/>
                  <a:gd name="T50" fmla="*/ 617 w 666"/>
                  <a:gd name="T51" fmla="*/ 132 h 209"/>
                  <a:gd name="T52" fmla="*/ 624 w 666"/>
                  <a:gd name="T53" fmla="*/ 139 h 209"/>
                  <a:gd name="T54" fmla="*/ 617 w 666"/>
                  <a:gd name="T55" fmla="*/ 146 h 209"/>
                  <a:gd name="T56" fmla="*/ 617 w 666"/>
                  <a:gd name="T57" fmla="*/ 120 h 209"/>
                  <a:gd name="T58" fmla="*/ 483 w 666"/>
                  <a:gd name="T59" fmla="*/ 120 h 209"/>
                  <a:gd name="T60" fmla="*/ 476 w 666"/>
                  <a:gd name="T61" fmla="*/ 113 h 209"/>
                  <a:gd name="T62" fmla="*/ 483 w 666"/>
                  <a:gd name="T63" fmla="*/ 106 h 209"/>
                  <a:gd name="T64" fmla="*/ 617 w 666"/>
                  <a:gd name="T65" fmla="*/ 106 h 209"/>
                  <a:gd name="T66" fmla="*/ 624 w 666"/>
                  <a:gd name="T67" fmla="*/ 113 h 209"/>
                  <a:gd name="T68" fmla="*/ 617 w 666"/>
                  <a:gd name="T69" fmla="*/ 12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66" h="209">
                    <a:moveTo>
                      <a:pt x="640" y="0"/>
                    </a:moveTo>
                    <a:lnTo>
                      <a:pt x="27" y="0"/>
                    </a:lnTo>
                    <a:cubicBezTo>
                      <a:pt x="12" y="0"/>
                      <a:pt x="0" y="12"/>
                      <a:pt x="0" y="27"/>
                    </a:cubicBezTo>
                    <a:lnTo>
                      <a:pt x="0" y="183"/>
                    </a:lnTo>
                    <a:cubicBezTo>
                      <a:pt x="0" y="197"/>
                      <a:pt x="12" y="209"/>
                      <a:pt x="27" y="209"/>
                    </a:cubicBezTo>
                    <a:lnTo>
                      <a:pt x="640" y="209"/>
                    </a:lnTo>
                    <a:cubicBezTo>
                      <a:pt x="655" y="209"/>
                      <a:pt x="666" y="197"/>
                      <a:pt x="666" y="183"/>
                    </a:cubicBezTo>
                    <a:lnTo>
                      <a:pt x="666" y="27"/>
                    </a:lnTo>
                    <a:cubicBezTo>
                      <a:pt x="666" y="12"/>
                      <a:pt x="655" y="0"/>
                      <a:pt x="640" y="0"/>
                    </a:cubicBezTo>
                    <a:close/>
                    <a:moveTo>
                      <a:pt x="57" y="182"/>
                    </a:moveTo>
                    <a:cubicBezTo>
                      <a:pt x="44" y="182"/>
                      <a:pt x="34" y="171"/>
                      <a:pt x="34" y="158"/>
                    </a:cubicBezTo>
                    <a:cubicBezTo>
                      <a:pt x="34" y="145"/>
                      <a:pt x="44" y="135"/>
                      <a:pt x="57" y="135"/>
                    </a:cubicBezTo>
                    <a:cubicBezTo>
                      <a:pt x="70" y="135"/>
                      <a:pt x="81" y="145"/>
                      <a:pt x="81" y="158"/>
                    </a:cubicBezTo>
                    <a:cubicBezTo>
                      <a:pt x="81" y="171"/>
                      <a:pt x="70" y="182"/>
                      <a:pt x="57" y="182"/>
                    </a:cubicBezTo>
                    <a:close/>
                    <a:moveTo>
                      <a:pt x="617" y="172"/>
                    </a:moveTo>
                    <a:lnTo>
                      <a:pt x="483" y="172"/>
                    </a:lnTo>
                    <a:cubicBezTo>
                      <a:pt x="479" y="172"/>
                      <a:pt x="476" y="169"/>
                      <a:pt x="476" y="165"/>
                    </a:cubicBezTo>
                    <a:cubicBezTo>
                      <a:pt x="476" y="161"/>
                      <a:pt x="479" y="158"/>
                      <a:pt x="483" y="158"/>
                    </a:cubicBezTo>
                    <a:lnTo>
                      <a:pt x="617" y="158"/>
                    </a:lnTo>
                    <a:cubicBezTo>
                      <a:pt x="621" y="158"/>
                      <a:pt x="624" y="161"/>
                      <a:pt x="624" y="165"/>
                    </a:cubicBezTo>
                    <a:cubicBezTo>
                      <a:pt x="624" y="169"/>
                      <a:pt x="621" y="172"/>
                      <a:pt x="617" y="172"/>
                    </a:cubicBezTo>
                    <a:close/>
                    <a:moveTo>
                      <a:pt x="617" y="146"/>
                    </a:moveTo>
                    <a:lnTo>
                      <a:pt x="483" y="146"/>
                    </a:lnTo>
                    <a:cubicBezTo>
                      <a:pt x="479" y="146"/>
                      <a:pt x="476" y="143"/>
                      <a:pt x="476" y="139"/>
                    </a:cubicBezTo>
                    <a:cubicBezTo>
                      <a:pt x="476" y="135"/>
                      <a:pt x="479" y="132"/>
                      <a:pt x="483" y="132"/>
                    </a:cubicBezTo>
                    <a:lnTo>
                      <a:pt x="617" y="132"/>
                    </a:lnTo>
                    <a:cubicBezTo>
                      <a:pt x="621" y="132"/>
                      <a:pt x="624" y="135"/>
                      <a:pt x="624" y="139"/>
                    </a:cubicBezTo>
                    <a:cubicBezTo>
                      <a:pt x="624" y="143"/>
                      <a:pt x="621" y="146"/>
                      <a:pt x="617" y="146"/>
                    </a:cubicBezTo>
                    <a:close/>
                    <a:moveTo>
                      <a:pt x="617" y="120"/>
                    </a:moveTo>
                    <a:lnTo>
                      <a:pt x="483" y="120"/>
                    </a:lnTo>
                    <a:cubicBezTo>
                      <a:pt x="479" y="120"/>
                      <a:pt x="476" y="117"/>
                      <a:pt x="476" y="113"/>
                    </a:cubicBezTo>
                    <a:cubicBezTo>
                      <a:pt x="476" y="109"/>
                      <a:pt x="479" y="106"/>
                      <a:pt x="483" y="106"/>
                    </a:cubicBezTo>
                    <a:lnTo>
                      <a:pt x="617" y="106"/>
                    </a:lnTo>
                    <a:cubicBezTo>
                      <a:pt x="621" y="106"/>
                      <a:pt x="624" y="109"/>
                      <a:pt x="624" y="113"/>
                    </a:cubicBezTo>
                    <a:cubicBezTo>
                      <a:pt x="624" y="117"/>
                      <a:pt x="621" y="120"/>
                      <a:pt x="617" y="12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D63D891-991A-4C29-A59A-BABA208BBF49}"/>
              </a:ext>
            </a:extLst>
          </p:cNvPr>
          <p:cNvSpPr/>
          <p:nvPr/>
        </p:nvSpPr>
        <p:spPr>
          <a:xfrm>
            <a:off x="398968" y="820804"/>
            <a:ext cx="9475721" cy="69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>
              <a:defRPr/>
            </a:pPr>
            <a:r>
              <a:rPr lang="en-US" sz="1961" dirty="0">
                <a:solidFill>
                  <a:srgbClr val="505050"/>
                </a:solidFill>
                <a:latin typeface="Segoe UI"/>
              </a:rPr>
              <a:t>Comprehensive protection of sensitive data throughout the lifecycle – inside and outside the organization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E4FB98-9CE6-4B05-91A1-04C51207B4AF}"/>
              </a:ext>
            </a:extLst>
          </p:cNvPr>
          <p:cNvSpPr/>
          <p:nvPr/>
        </p:nvSpPr>
        <p:spPr bwMode="auto">
          <a:xfrm>
            <a:off x="1" y="5973702"/>
            <a:ext cx="12192000" cy="883813"/>
          </a:xfrm>
          <a:prstGeom prst="rect">
            <a:avLst/>
          </a:prstGeom>
          <a:solidFill>
            <a:srgbClr val="F8F8F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TextBox 55">
            <a:extLst/>
          </p:cNvPr>
          <p:cNvSpPr txBox="1"/>
          <p:nvPr/>
        </p:nvSpPr>
        <p:spPr>
          <a:xfrm>
            <a:off x="585193" y="4384691"/>
            <a:ext cx="2599632" cy="724141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Scan &amp; detect sensitive data based on policy</a:t>
            </a:r>
          </a:p>
        </p:txBody>
      </p:sp>
      <p:sp>
        <p:nvSpPr>
          <p:cNvPr id="71" name="TextBox 70">
            <a:extLst/>
          </p:cNvPr>
          <p:cNvSpPr txBox="1"/>
          <p:nvPr/>
        </p:nvSpPr>
        <p:spPr>
          <a:xfrm>
            <a:off x="3320206" y="4384691"/>
            <a:ext cx="2599632" cy="724141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Classify data and apply labels based on sensitivity</a:t>
            </a:r>
          </a:p>
        </p:txBody>
      </p:sp>
      <p:sp>
        <p:nvSpPr>
          <p:cNvPr id="72" name="TextBox 71">
            <a:extLst/>
          </p:cNvPr>
          <p:cNvSpPr txBox="1"/>
          <p:nvPr/>
        </p:nvSpPr>
        <p:spPr>
          <a:xfrm>
            <a:off x="6055220" y="4384691"/>
            <a:ext cx="2599632" cy="941384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Apply protection actions, including encryption, access restrictions</a:t>
            </a:r>
          </a:p>
        </p:txBody>
      </p:sp>
      <p:sp>
        <p:nvSpPr>
          <p:cNvPr id="73" name="TextBox 72">
            <a:extLst/>
          </p:cNvPr>
          <p:cNvSpPr txBox="1"/>
          <p:nvPr/>
        </p:nvSpPr>
        <p:spPr>
          <a:xfrm>
            <a:off x="8790233" y="4384691"/>
            <a:ext cx="2746872" cy="724005"/>
          </a:xfrm>
          <a:prstGeom prst="rect">
            <a:avLst/>
          </a:prstGeom>
          <a:noFill/>
        </p:spPr>
        <p:txBody>
          <a:bodyPr wrap="square" lIns="89642" tIns="143427" rIns="89642" bIns="143427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 dirty="0">
                <a:solidFill>
                  <a:srgbClr val="505050"/>
                </a:solidFill>
                <a:latin typeface="Segoe UI"/>
              </a:rPr>
              <a:t>Reporting, alerts, remediation</a:t>
            </a:r>
          </a:p>
        </p:txBody>
      </p:sp>
    </p:spTree>
    <p:extLst>
      <p:ext uri="{BB962C8B-B14F-4D97-AF65-F5344CB8AC3E}">
        <p14:creationId xmlns:p14="http://schemas.microsoft.com/office/powerpoint/2010/main" val="182711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>
            <a:extLst>
              <a:ext uri="{FF2B5EF4-FFF2-40B4-BE49-F238E27FC236}">
                <a16:creationId xmlns:a16="http://schemas.microsoft.com/office/drawing/2014/main" id="{383E6CFF-BC86-4A0C-8202-060EFA04018A}"/>
              </a:ext>
            </a:extLst>
          </p:cNvPr>
          <p:cNvSpPr txBox="1">
            <a:spLocks/>
          </p:cNvSpPr>
          <p:nvPr/>
        </p:nvSpPr>
        <p:spPr>
          <a:xfrm>
            <a:off x="448213" y="334333"/>
            <a:ext cx="9997086" cy="5509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89642" rIns="0" bIns="89642" anchor="ctr" anchorCtr="0" compatLnSpc="1">
            <a:noAutofit/>
          </a:bodyPr>
          <a:lstStyle>
            <a:lvl1pPr marL="0" marR="0" lvl="0" indent="0" algn="l" defTabSz="932742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200" b="0" i="0" u="none" strike="noStrike" kern="0" cap="all" spc="120" baseline="0">
                <a:solidFill>
                  <a:srgbClr val="000000"/>
                </a:solidFill>
                <a:uFillTx/>
                <a:latin typeface="Segoe UI"/>
                <a:ea typeface="Segoe UI Black" pitchFamily="34"/>
                <a:cs typeface="Segoe UI Black" pitchFamily="34"/>
              </a:defRPr>
            </a:lvl1pPr>
          </a:lstStyle>
          <a:p>
            <a:pPr defTabSz="914367">
              <a:defRPr/>
            </a:pPr>
            <a:r>
              <a:rPr lang="en-US" sz="2745" spc="118" dirty="0">
                <a:solidFill>
                  <a:srgbClr val="505050"/>
                </a:solidFill>
              </a:rPr>
              <a:t>The lifecycle of a </a:t>
            </a:r>
            <a:r>
              <a:rPr lang="en-US" sz="2745" b="1" spc="118" dirty="0">
                <a:solidFill>
                  <a:schemeClr val="accent1"/>
                </a:solidFill>
              </a:rPr>
              <a:t>sensitive file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FA08AA-ABF0-4EB1-8EF1-89F72E41EA6D}"/>
              </a:ext>
            </a:extLst>
          </p:cNvPr>
          <p:cNvGrpSpPr/>
          <p:nvPr/>
        </p:nvGrpSpPr>
        <p:grpSpPr>
          <a:xfrm>
            <a:off x="448213" y="1393673"/>
            <a:ext cx="2651595" cy="3827188"/>
            <a:chOff x="457200" y="1421122"/>
            <a:chExt cx="2704765" cy="3903931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29DAF0A-6777-4D17-B1B9-72CEAA2EF618}"/>
                </a:ext>
              </a:extLst>
            </p:cNvPr>
            <p:cNvSpPr/>
            <p:nvPr/>
          </p:nvSpPr>
          <p:spPr bwMode="auto">
            <a:xfrm>
              <a:off x="457200" y="1421122"/>
              <a:ext cx="2704765" cy="2815211"/>
            </a:xfrm>
            <a:prstGeom prst="roundRect">
              <a:avLst>
                <a:gd name="adj" fmla="val 9567"/>
              </a:avLst>
            </a:prstGeom>
            <a:solidFill>
              <a:schemeClr val="tx1">
                <a:lumMod val="20000"/>
                <a:lumOff val="80000"/>
                <a:alpha val="43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640FF2E-1A53-4619-A478-C98E9CC3F0B5}"/>
                </a:ext>
              </a:extLst>
            </p:cNvPr>
            <p:cNvGrpSpPr/>
            <p:nvPr/>
          </p:nvGrpSpPr>
          <p:grpSpPr>
            <a:xfrm>
              <a:off x="552334" y="1633639"/>
              <a:ext cx="2489817" cy="2244629"/>
              <a:chOff x="552334" y="1633639"/>
              <a:chExt cx="2489817" cy="2244629"/>
            </a:xfrm>
          </p:grpSpPr>
          <p:sp>
            <p:nvSpPr>
              <p:cNvPr id="291" name="Freeform 48">
                <a:extLst>
                  <a:ext uri="{FF2B5EF4-FFF2-40B4-BE49-F238E27FC236}">
                    <a16:creationId xmlns:a16="http://schemas.microsoft.com/office/drawing/2014/main" id="{7EEC6F06-105F-4A1F-9918-F2DF619942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48287" y="3342460"/>
                <a:ext cx="949810" cy="527093"/>
              </a:xfrm>
              <a:custGeom>
                <a:avLst/>
                <a:gdLst>
                  <a:gd name="T0" fmla="*/ 2312 w 2543"/>
                  <a:gd name="T1" fmla="*/ 1316 h 1410"/>
                  <a:gd name="T2" fmla="*/ 2268 w 2543"/>
                  <a:gd name="T3" fmla="*/ 463 h 1410"/>
                  <a:gd name="T4" fmla="*/ 1595 w 2543"/>
                  <a:gd name="T5" fmla="*/ 49 h 1410"/>
                  <a:gd name="T6" fmla="*/ 230 w 2543"/>
                  <a:gd name="T7" fmla="*/ 0 h 1410"/>
                  <a:gd name="T8" fmla="*/ 185 w 2543"/>
                  <a:gd name="T9" fmla="*/ 393 h 1410"/>
                  <a:gd name="T10" fmla="*/ 0 w 2543"/>
                  <a:gd name="T11" fmla="*/ 426 h 1410"/>
                  <a:gd name="T12" fmla="*/ 31 w 2543"/>
                  <a:gd name="T13" fmla="*/ 1249 h 1410"/>
                  <a:gd name="T14" fmla="*/ 485 w 2543"/>
                  <a:gd name="T15" fmla="*/ 1216 h 1410"/>
                  <a:gd name="T16" fmla="*/ 948 w 2543"/>
                  <a:gd name="T17" fmla="*/ 902 h 1410"/>
                  <a:gd name="T18" fmla="*/ 957 w 2543"/>
                  <a:gd name="T19" fmla="*/ 1342 h 1410"/>
                  <a:gd name="T20" fmla="*/ 716 w 2543"/>
                  <a:gd name="T21" fmla="*/ 1362 h 1410"/>
                  <a:gd name="T22" fmla="*/ 716 w 2543"/>
                  <a:gd name="T23" fmla="*/ 1370 h 1410"/>
                  <a:gd name="T24" fmla="*/ 751 w 2543"/>
                  <a:gd name="T25" fmla="*/ 1410 h 1410"/>
                  <a:gd name="T26" fmla="*/ 2543 w 2543"/>
                  <a:gd name="T27" fmla="*/ 1378 h 1410"/>
                  <a:gd name="T28" fmla="*/ 2543 w 2543"/>
                  <a:gd name="T29" fmla="*/ 1342 h 1410"/>
                  <a:gd name="T30" fmla="*/ 312 w 2543"/>
                  <a:gd name="T31" fmla="*/ 1179 h 1410"/>
                  <a:gd name="T32" fmla="*/ 162 w 2543"/>
                  <a:gd name="T33" fmla="*/ 1166 h 1410"/>
                  <a:gd name="T34" fmla="*/ 312 w 2543"/>
                  <a:gd name="T35" fmla="*/ 1156 h 1410"/>
                  <a:gd name="T36" fmla="*/ 312 w 2543"/>
                  <a:gd name="T37" fmla="*/ 1179 h 1410"/>
                  <a:gd name="T38" fmla="*/ 439 w 2543"/>
                  <a:gd name="T39" fmla="*/ 902 h 1410"/>
                  <a:gd name="T40" fmla="*/ 46 w 2543"/>
                  <a:gd name="T41" fmla="*/ 1110 h 1410"/>
                  <a:gd name="T42" fmla="*/ 185 w 2543"/>
                  <a:gd name="T43" fmla="*/ 439 h 1410"/>
                  <a:gd name="T44" fmla="*/ 439 w 2543"/>
                  <a:gd name="T45" fmla="*/ 439 h 1410"/>
                  <a:gd name="T46" fmla="*/ 948 w 2543"/>
                  <a:gd name="T47" fmla="*/ 809 h 1410"/>
                  <a:gd name="T48" fmla="*/ 485 w 2543"/>
                  <a:gd name="T49" fmla="*/ 426 h 1410"/>
                  <a:gd name="T50" fmla="*/ 254 w 2543"/>
                  <a:gd name="T51" fmla="*/ 393 h 1410"/>
                  <a:gd name="T52" fmla="*/ 1526 w 2543"/>
                  <a:gd name="T53" fmla="*/ 62 h 1410"/>
                  <a:gd name="T54" fmla="*/ 1526 w 2543"/>
                  <a:gd name="T55" fmla="*/ 532 h 1410"/>
                  <a:gd name="T56" fmla="*/ 1017 w 2543"/>
                  <a:gd name="T57" fmla="*/ 809 h 1410"/>
                  <a:gd name="T58" fmla="*/ 2229 w 2543"/>
                  <a:gd name="T59" fmla="*/ 1295 h 1410"/>
                  <a:gd name="T60" fmla="*/ 1035 w 2543"/>
                  <a:gd name="T61" fmla="*/ 902 h 1410"/>
                  <a:gd name="T62" fmla="*/ 1588 w 2543"/>
                  <a:gd name="T63" fmla="*/ 853 h 1410"/>
                  <a:gd name="T64" fmla="*/ 2229 w 2543"/>
                  <a:gd name="T65" fmla="*/ 532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43" h="1410">
                    <a:moveTo>
                      <a:pt x="2305" y="1342"/>
                    </a:moveTo>
                    <a:cubicBezTo>
                      <a:pt x="2309" y="1335"/>
                      <a:pt x="2312" y="1326"/>
                      <a:pt x="2312" y="1316"/>
                    </a:cubicBezTo>
                    <a:cubicBezTo>
                      <a:pt x="2312" y="511"/>
                      <a:pt x="2312" y="511"/>
                      <a:pt x="2312" y="511"/>
                    </a:cubicBezTo>
                    <a:cubicBezTo>
                      <a:pt x="2312" y="482"/>
                      <a:pt x="2296" y="463"/>
                      <a:pt x="2268" y="463"/>
                    </a:cubicBezTo>
                    <a:cubicBezTo>
                      <a:pt x="1985" y="463"/>
                      <a:pt x="1766" y="463"/>
                      <a:pt x="1595" y="463"/>
                    </a:cubicBezTo>
                    <a:cubicBezTo>
                      <a:pt x="1595" y="49"/>
                      <a:pt x="1595" y="49"/>
                      <a:pt x="1595" y="49"/>
                    </a:cubicBezTo>
                    <a:cubicBezTo>
                      <a:pt x="1595" y="20"/>
                      <a:pt x="1579" y="0"/>
                      <a:pt x="1549" y="0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208" y="0"/>
                      <a:pt x="185" y="20"/>
                      <a:pt x="185" y="49"/>
                    </a:cubicBezTo>
                    <a:cubicBezTo>
                      <a:pt x="185" y="186"/>
                      <a:pt x="185" y="299"/>
                      <a:pt x="185" y="393"/>
                    </a:cubicBezTo>
                    <a:cubicBezTo>
                      <a:pt x="32" y="393"/>
                      <a:pt x="31" y="393"/>
                      <a:pt x="31" y="393"/>
                    </a:cubicBezTo>
                    <a:cubicBezTo>
                      <a:pt x="16" y="393"/>
                      <a:pt x="0" y="407"/>
                      <a:pt x="0" y="426"/>
                    </a:cubicBezTo>
                    <a:cubicBezTo>
                      <a:pt x="0" y="1216"/>
                      <a:pt x="0" y="1216"/>
                      <a:pt x="0" y="1216"/>
                    </a:cubicBezTo>
                    <a:cubicBezTo>
                      <a:pt x="0" y="1232"/>
                      <a:pt x="16" y="1249"/>
                      <a:pt x="31" y="1249"/>
                    </a:cubicBezTo>
                    <a:cubicBezTo>
                      <a:pt x="454" y="1249"/>
                      <a:pt x="454" y="1249"/>
                      <a:pt x="454" y="1249"/>
                    </a:cubicBezTo>
                    <a:cubicBezTo>
                      <a:pt x="469" y="1249"/>
                      <a:pt x="485" y="1232"/>
                      <a:pt x="485" y="1216"/>
                    </a:cubicBezTo>
                    <a:cubicBezTo>
                      <a:pt x="485" y="1093"/>
                      <a:pt x="485" y="989"/>
                      <a:pt x="485" y="902"/>
                    </a:cubicBezTo>
                    <a:cubicBezTo>
                      <a:pt x="669" y="902"/>
                      <a:pt x="822" y="902"/>
                      <a:pt x="948" y="902"/>
                    </a:cubicBezTo>
                    <a:cubicBezTo>
                      <a:pt x="948" y="1315"/>
                      <a:pt x="948" y="1316"/>
                      <a:pt x="948" y="1316"/>
                    </a:cubicBezTo>
                    <a:cubicBezTo>
                      <a:pt x="948" y="1326"/>
                      <a:pt x="952" y="1335"/>
                      <a:pt x="957" y="1342"/>
                    </a:cubicBezTo>
                    <a:cubicBezTo>
                      <a:pt x="716" y="1342"/>
                      <a:pt x="716" y="1342"/>
                      <a:pt x="716" y="1342"/>
                    </a:cubicBezTo>
                    <a:cubicBezTo>
                      <a:pt x="716" y="1352"/>
                      <a:pt x="716" y="1358"/>
                      <a:pt x="716" y="1362"/>
                    </a:cubicBezTo>
                    <a:cubicBezTo>
                      <a:pt x="716" y="1364"/>
                      <a:pt x="716" y="1365"/>
                      <a:pt x="716" y="1366"/>
                    </a:cubicBezTo>
                    <a:cubicBezTo>
                      <a:pt x="716" y="1370"/>
                      <a:pt x="716" y="1371"/>
                      <a:pt x="716" y="1370"/>
                    </a:cubicBezTo>
                    <a:cubicBezTo>
                      <a:pt x="716" y="1374"/>
                      <a:pt x="716" y="1374"/>
                      <a:pt x="716" y="1374"/>
                    </a:cubicBezTo>
                    <a:cubicBezTo>
                      <a:pt x="716" y="1394"/>
                      <a:pt x="735" y="1410"/>
                      <a:pt x="751" y="1410"/>
                    </a:cubicBezTo>
                    <a:cubicBezTo>
                      <a:pt x="2505" y="1410"/>
                      <a:pt x="2505" y="1410"/>
                      <a:pt x="2505" y="1410"/>
                    </a:cubicBezTo>
                    <a:cubicBezTo>
                      <a:pt x="2524" y="1410"/>
                      <a:pt x="2537" y="1398"/>
                      <a:pt x="2543" y="1378"/>
                    </a:cubicBezTo>
                    <a:cubicBezTo>
                      <a:pt x="2543" y="1374"/>
                      <a:pt x="2543" y="1374"/>
                      <a:pt x="2543" y="1374"/>
                    </a:cubicBezTo>
                    <a:cubicBezTo>
                      <a:pt x="2543" y="1356"/>
                      <a:pt x="2543" y="1347"/>
                      <a:pt x="2543" y="1342"/>
                    </a:cubicBezTo>
                    <a:lnTo>
                      <a:pt x="2305" y="1342"/>
                    </a:lnTo>
                    <a:close/>
                    <a:moveTo>
                      <a:pt x="312" y="1179"/>
                    </a:moveTo>
                    <a:cubicBezTo>
                      <a:pt x="173" y="1179"/>
                      <a:pt x="173" y="1179"/>
                      <a:pt x="173" y="1179"/>
                    </a:cubicBezTo>
                    <a:cubicBezTo>
                      <a:pt x="167" y="1179"/>
                      <a:pt x="162" y="1173"/>
                      <a:pt x="162" y="1166"/>
                    </a:cubicBezTo>
                    <a:cubicBezTo>
                      <a:pt x="162" y="1159"/>
                      <a:pt x="167" y="1156"/>
                      <a:pt x="173" y="1156"/>
                    </a:cubicBezTo>
                    <a:cubicBezTo>
                      <a:pt x="312" y="1156"/>
                      <a:pt x="312" y="1156"/>
                      <a:pt x="312" y="1156"/>
                    </a:cubicBezTo>
                    <a:cubicBezTo>
                      <a:pt x="318" y="1156"/>
                      <a:pt x="323" y="1159"/>
                      <a:pt x="323" y="1166"/>
                    </a:cubicBezTo>
                    <a:cubicBezTo>
                      <a:pt x="323" y="1173"/>
                      <a:pt x="318" y="1179"/>
                      <a:pt x="312" y="1179"/>
                    </a:cubicBezTo>
                    <a:close/>
                    <a:moveTo>
                      <a:pt x="439" y="809"/>
                    </a:moveTo>
                    <a:cubicBezTo>
                      <a:pt x="439" y="902"/>
                      <a:pt x="439" y="902"/>
                      <a:pt x="439" y="902"/>
                    </a:cubicBezTo>
                    <a:cubicBezTo>
                      <a:pt x="439" y="1110"/>
                      <a:pt x="439" y="1110"/>
                      <a:pt x="439" y="1110"/>
                    </a:cubicBezTo>
                    <a:cubicBezTo>
                      <a:pt x="46" y="1110"/>
                      <a:pt x="46" y="1110"/>
                      <a:pt x="46" y="1110"/>
                    </a:cubicBezTo>
                    <a:cubicBezTo>
                      <a:pt x="46" y="439"/>
                      <a:pt x="46" y="439"/>
                      <a:pt x="46" y="439"/>
                    </a:cubicBezTo>
                    <a:cubicBezTo>
                      <a:pt x="185" y="439"/>
                      <a:pt x="185" y="439"/>
                      <a:pt x="185" y="439"/>
                    </a:cubicBezTo>
                    <a:cubicBezTo>
                      <a:pt x="254" y="439"/>
                      <a:pt x="254" y="439"/>
                      <a:pt x="254" y="439"/>
                    </a:cubicBezTo>
                    <a:cubicBezTo>
                      <a:pt x="439" y="439"/>
                      <a:pt x="439" y="439"/>
                      <a:pt x="439" y="439"/>
                    </a:cubicBezTo>
                    <a:lnTo>
                      <a:pt x="439" y="809"/>
                    </a:lnTo>
                    <a:close/>
                    <a:moveTo>
                      <a:pt x="948" y="809"/>
                    </a:moveTo>
                    <a:cubicBezTo>
                      <a:pt x="735" y="809"/>
                      <a:pt x="587" y="809"/>
                      <a:pt x="485" y="809"/>
                    </a:cubicBezTo>
                    <a:cubicBezTo>
                      <a:pt x="485" y="426"/>
                      <a:pt x="485" y="426"/>
                      <a:pt x="485" y="426"/>
                    </a:cubicBezTo>
                    <a:cubicBezTo>
                      <a:pt x="485" y="407"/>
                      <a:pt x="469" y="393"/>
                      <a:pt x="454" y="393"/>
                    </a:cubicBezTo>
                    <a:cubicBezTo>
                      <a:pt x="372" y="393"/>
                      <a:pt x="307" y="393"/>
                      <a:pt x="254" y="393"/>
                    </a:cubicBezTo>
                    <a:cubicBezTo>
                      <a:pt x="254" y="100"/>
                      <a:pt x="254" y="65"/>
                      <a:pt x="254" y="62"/>
                    </a:cubicBezTo>
                    <a:cubicBezTo>
                      <a:pt x="1526" y="62"/>
                      <a:pt x="1526" y="62"/>
                      <a:pt x="1526" y="62"/>
                    </a:cubicBezTo>
                    <a:cubicBezTo>
                      <a:pt x="1526" y="223"/>
                      <a:pt x="1526" y="356"/>
                      <a:pt x="1526" y="463"/>
                    </a:cubicBezTo>
                    <a:cubicBezTo>
                      <a:pt x="1526" y="487"/>
                      <a:pt x="1526" y="510"/>
                      <a:pt x="1526" y="532"/>
                    </a:cubicBezTo>
                    <a:cubicBezTo>
                      <a:pt x="1526" y="722"/>
                      <a:pt x="1526" y="809"/>
                      <a:pt x="1526" y="809"/>
                    </a:cubicBezTo>
                    <a:cubicBezTo>
                      <a:pt x="1327" y="809"/>
                      <a:pt x="1159" y="809"/>
                      <a:pt x="1017" y="809"/>
                    </a:cubicBezTo>
                    <a:cubicBezTo>
                      <a:pt x="993" y="809"/>
                      <a:pt x="970" y="809"/>
                      <a:pt x="948" y="809"/>
                    </a:cubicBezTo>
                    <a:close/>
                    <a:moveTo>
                      <a:pt x="2229" y="1295"/>
                    </a:moveTo>
                    <a:cubicBezTo>
                      <a:pt x="1035" y="1295"/>
                      <a:pt x="1035" y="1295"/>
                      <a:pt x="1035" y="1295"/>
                    </a:cubicBezTo>
                    <a:cubicBezTo>
                      <a:pt x="1035" y="1131"/>
                      <a:pt x="1035" y="1003"/>
                      <a:pt x="1035" y="902"/>
                    </a:cubicBezTo>
                    <a:cubicBezTo>
                      <a:pt x="1544" y="902"/>
                      <a:pt x="1544" y="902"/>
                      <a:pt x="1544" y="902"/>
                    </a:cubicBezTo>
                    <a:cubicBezTo>
                      <a:pt x="1572" y="902"/>
                      <a:pt x="1588" y="882"/>
                      <a:pt x="1588" y="853"/>
                    </a:cubicBezTo>
                    <a:cubicBezTo>
                      <a:pt x="1588" y="727"/>
                      <a:pt x="1588" y="621"/>
                      <a:pt x="1588" y="532"/>
                    </a:cubicBezTo>
                    <a:cubicBezTo>
                      <a:pt x="2229" y="532"/>
                      <a:pt x="2229" y="532"/>
                      <a:pt x="2229" y="532"/>
                    </a:cubicBezTo>
                    <a:cubicBezTo>
                      <a:pt x="2229" y="1295"/>
                      <a:pt x="2229" y="1295"/>
                      <a:pt x="2229" y="129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sz="2400" kern="0" dirty="0">
                  <a:solidFill>
                    <a:srgbClr val="505050">
                      <a:lumMod val="60000"/>
                      <a:lumOff val="40000"/>
                    </a:srgbClr>
                  </a:solidFill>
                  <a:latin typeface="Segoe UI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7E8DC4C-2236-4972-BC75-F28F99CD4DDF}"/>
                  </a:ext>
                </a:extLst>
              </p:cNvPr>
              <p:cNvGrpSpPr/>
              <p:nvPr/>
            </p:nvGrpSpPr>
            <p:grpSpPr>
              <a:xfrm>
                <a:off x="826144" y="3509219"/>
                <a:ext cx="527784" cy="369049"/>
                <a:chOff x="826144" y="3403086"/>
                <a:chExt cx="527784" cy="369049"/>
              </a:xfrm>
            </p:grpSpPr>
            <p:sp>
              <p:nvSpPr>
                <p:cNvPr id="292" name="Freeform 11">
                  <a:extLst>
                    <a:ext uri="{FF2B5EF4-FFF2-40B4-BE49-F238E27FC236}">
                      <a16:creationId xmlns:a16="http://schemas.microsoft.com/office/drawing/2014/main" id="{BCC47DA7-AE25-4560-8F8D-E650547FF4E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26144" y="3403086"/>
                  <a:ext cx="527784" cy="165194"/>
                </a:xfrm>
                <a:custGeom>
                  <a:avLst/>
                  <a:gdLst>
                    <a:gd name="T0" fmla="*/ 640 w 666"/>
                    <a:gd name="T1" fmla="*/ 0 h 209"/>
                    <a:gd name="T2" fmla="*/ 27 w 666"/>
                    <a:gd name="T3" fmla="*/ 0 h 209"/>
                    <a:gd name="T4" fmla="*/ 0 w 666"/>
                    <a:gd name="T5" fmla="*/ 27 h 209"/>
                    <a:gd name="T6" fmla="*/ 0 w 666"/>
                    <a:gd name="T7" fmla="*/ 183 h 209"/>
                    <a:gd name="T8" fmla="*/ 27 w 666"/>
                    <a:gd name="T9" fmla="*/ 209 h 209"/>
                    <a:gd name="T10" fmla="*/ 640 w 666"/>
                    <a:gd name="T11" fmla="*/ 209 h 209"/>
                    <a:gd name="T12" fmla="*/ 666 w 666"/>
                    <a:gd name="T13" fmla="*/ 183 h 209"/>
                    <a:gd name="T14" fmla="*/ 666 w 666"/>
                    <a:gd name="T15" fmla="*/ 27 h 209"/>
                    <a:gd name="T16" fmla="*/ 640 w 666"/>
                    <a:gd name="T17" fmla="*/ 0 h 209"/>
                    <a:gd name="T18" fmla="*/ 57 w 666"/>
                    <a:gd name="T19" fmla="*/ 182 h 209"/>
                    <a:gd name="T20" fmla="*/ 34 w 666"/>
                    <a:gd name="T21" fmla="*/ 158 h 209"/>
                    <a:gd name="T22" fmla="*/ 57 w 666"/>
                    <a:gd name="T23" fmla="*/ 135 h 209"/>
                    <a:gd name="T24" fmla="*/ 81 w 666"/>
                    <a:gd name="T25" fmla="*/ 158 h 209"/>
                    <a:gd name="T26" fmla="*/ 57 w 666"/>
                    <a:gd name="T27" fmla="*/ 182 h 209"/>
                    <a:gd name="T28" fmla="*/ 617 w 666"/>
                    <a:gd name="T29" fmla="*/ 172 h 209"/>
                    <a:gd name="T30" fmla="*/ 483 w 666"/>
                    <a:gd name="T31" fmla="*/ 172 h 209"/>
                    <a:gd name="T32" fmla="*/ 476 w 666"/>
                    <a:gd name="T33" fmla="*/ 165 h 209"/>
                    <a:gd name="T34" fmla="*/ 483 w 666"/>
                    <a:gd name="T35" fmla="*/ 158 h 209"/>
                    <a:gd name="T36" fmla="*/ 617 w 666"/>
                    <a:gd name="T37" fmla="*/ 158 h 209"/>
                    <a:gd name="T38" fmla="*/ 624 w 666"/>
                    <a:gd name="T39" fmla="*/ 165 h 209"/>
                    <a:gd name="T40" fmla="*/ 617 w 666"/>
                    <a:gd name="T41" fmla="*/ 172 h 209"/>
                    <a:gd name="T42" fmla="*/ 617 w 666"/>
                    <a:gd name="T43" fmla="*/ 146 h 209"/>
                    <a:gd name="T44" fmla="*/ 483 w 666"/>
                    <a:gd name="T45" fmla="*/ 146 h 209"/>
                    <a:gd name="T46" fmla="*/ 476 w 666"/>
                    <a:gd name="T47" fmla="*/ 139 h 209"/>
                    <a:gd name="T48" fmla="*/ 483 w 666"/>
                    <a:gd name="T49" fmla="*/ 132 h 209"/>
                    <a:gd name="T50" fmla="*/ 617 w 666"/>
                    <a:gd name="T51" fmla="*/ 132 h 209"/>
                    <a:gd name="T52" fmla="*/ 624 w 666"/>
                    <a:gd name="T53" fmla="*/ 139 h 209"/>
                    <a:gd name="T54" fmla="*/ 617 w 666"/>
                    <a:gd name="T55" fmla="*/ 146 h 209"/>
                    <a:gd name="T56" fmla="*/ 617 w 666"/>
                    <a:gd name="T57" fmla="*/ 120 h 209"/>
                    <a:gd name="T58" fmla="*/ 483 w 666"/>
                    <a:gd name="T59" fmla="*/ 120 h 209"/>
                    <a:gd name="T60" fmla="*/ 476 w 666"/>
                    <a:gd name="T61" fmla="*/ 113 h 209"/>
                    <a:gd name="T62" fmla="*/ 483 w 666"/>
                    <a:gd name="T63" fmla="*/ 106 h 209"/>
                    <a:gd name="T64" fmla="*/ 617 w 666"/>
                    <a:gd name="T65" fmla="*/ 106 h 209"/>
                    <a:gd name="T66" fmla="*/ 624 w 666"/>
                    <a:gd name="T67" fmla="*/ 113 h 209"/>
                    <a:gd name="T68" fmla="*/ 617 w 666"/>
                    <a:gd name="T69" fmla="*/ 120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66" h="209">
                      <a:moveTo>
                        <a:pt x="640" y="0"/>
                      </a:moveTo>
                      <a:lnTo>
                        <a:pt x="27" y="0"/>
                      </a:lnTo>
                      <a:cubicBezTo>
                        <a:pt x="12" y="0"/>
                        <a:pt x="0" y="12"/>
                        <a:pt x="0" y="27"/>
                      </a:cubicBezTo>
                      <a:lnTo>
                        <a:pt x="0" y="183"/>
                      </a:lnTo>
                      <a:cubicBezTo>
                        <a:pt x="0" y="197"/>
                        <a:pt x="12" y="209"/>
                        <a:pt x="27" y="209"/>
                      </a:cubicBezTo>
                      <a:lnTo>
                        <a:pt x="640" y="209"/>
                      </a:lnTo>
                      <a:cubicBezTo>
                        <a:pt x="655" y="209"/>
                        <a:pt x="666" y="197"/>
                        <a:pt x="666" y="183"/>
                      </a:cubicBezTo>
                      <a:lnTo>
                        <a:pt x="666" y="27"/>
                      </a:lnTo>
                      <a:cubicBezTo>
                        <a:pt x="666" y="12"/>
                        <a:pt x="655" y="0"/>
                        <a:pt x="640" y="0"/>
                      </a:cubicBezTo>
                      <a:close/>
                      <a:moveTo>
                        <a:pt x="57" y="182"/>
                      </a:moveTo>
                      <a:cubicBezTo>
                        <a:pt x="44" y="182"/>
                        <a:pt x="34" y="171"/>
                        <a:pt x="34" y="158"/>
                      </a:cubicBezTo>
                      <a:cubicBezTo>
                        <a:pt x="34" y="145"/>
                        <a:pt x="44" y="135"/>
                        <a:pt x="57" y="135"/>
                      </a:cubicBezTo>
                      <a:cubicBezTo>
                        <a:pt x="70" y="135"/>
                        <a:pt x="81" y="145"/>
                        <a:pt x="81" y="158"/>
                      </a:cubicBezTo>
                      <a:cubicBezTo>
                        <a:pt x="81" y="171"/>
                        <a:pt x="70" y="182"/>
                        <a:pt x="57" y="182"/>
                      </a:cubicBezTo>
                      <a:close/>
                      <a:moveTo>
                        <a:pt x="617" y="172"/>
                      </a:moveTo>
                      <a:lnTo>
                        <a:pt x="483" y="172"/>
                      </a:lnTo>
                      <a:cubicBezTo>
                        <a:pt x="479" y="172"/>
                        <a:pt x="476" y="169"/>
                        <a:pt x="476" y="165"/>
                      </a:cubicBezTo>
                      <a:cubicBezTo>
                        <a:pt x="476" y="161"/>
                        <a:pt x="479" y="158"/>
                        <a:pt x="483" y="158"/>
                      </a:cubicBezTo>
                      <a:lnTo>
                        <a:pt x="617" y="158"/>
                      </a:lnTo>
                      <a:cubicBezTo>
                        <a:pt x="621" y="158"/>
                        <a:pt x="624" y="161"/>
                        <a:pt x="624" y="165"/>
                      </a:cubicBezTo>
                      <a:cubicBezTo>
                        <a:pt x="624" y="169"/>
                        <a:pt x="621" y="172"/>
                        <a:pt x="617" y="172"/>
                      </a:cubicBezTo>
                      <a:close/>
                      <a:moveTo>
                        <a:pt x="617" y="146"/>
                      </a:moveTo>
                      <a:lnTo>
                        <a:pt x="483" y="146"/>
                      </a:lnTo>
                      <a:cubicBezTo>
                        <a:pt x="479" y="146"/>
                        <a:pt x="476" y="143"/>
                        <a:pt x="476" y="139"/>
                      </a:cubicBezTo>
                      <a:cubicBezTo>
                        <a:pt x="476" y="135"/>
                        <a:pt x="479" y="132"/>
                        <a:pt x="483" y="132"/>
                      </a:cubicBezTo>
                      <a:lnTo>
                        <a:pt x="617" y="132"/>
                      </a:lnTo>
                      <a:cubicBezTo>
                        <a:pt x="621" y="132"/>
                        <a:pt x="624" y="135"/>
                        <a:pt x="624" y="139"/>
                      </a:cubicBezTo>
                      <a:cubicBezTo>
                        <a:pt x="624" y="143"/>
                        <a:pt x="621" y="146"/>
                        <a:pt x="617" y="146"/>
                      </a:cubicBezTo>
                      <a:close/>
                      <a:moveTo>
                        <a:pt x="617" y="120"/>
                      </a:moveTo>
                      <a:lnTo>
                        <a:pt x="483" y="120"/>
                      </a:lnTo>
                      <a:cubicBezTo>
                        <a:pt x="479" y="120"/>
                        <a:pt x="476" y="117"/>
                        <a:pt x="476" y="113"/>
                      </a:cubicBezTo>
                      <a:cubicBezTo>
                        <a:pt x="476" y="109"/>
                        <a:pt x="479" y="106"/>
                        <a:pt x="483" y="106"/>
                      </a:cubicBezTo>
                      <a:lnTo>
                        <a:pt x="617" y="106"/>
                      </a:lnTo>
                      <a:cubicBezTo>
                        <a:pt x="621" y="106"/>
                        <a:pt x="624" y="109"/>
                        <a:pt x="624" y="113"/>
                      </a:cubicBezTo>
                      <a:cubicBezTo>
                        <a:pt x="624" y="117"/>
                        <a:pt x="621" y="120"/>
                        <a:pt x="617" y="120"/>
                      </a:cubicBezTo>
                      <a:close/>
                    </a:path>
                  </a:pathLst>
                </a:custGeom>
                <a:solidFill>
                  <a:schemeClr val="bg2">
                    <a:lumMod val="6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93" name="Freeform 11">
                  <a:extLst>
                    <a:ext uri="{FF2B5EF4-FFF2-40B4-BE49-F238E27FC236}">
                      <a16:creationId xmlns:a16="http://schemas.microsoft.com/office/drawing/2014/main" id="{0D4164BD-AC7D-4A81-BCC2-6246D38A3DD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26144" y="3606941"/>
                  <a:ext cx="527784" cy="165194"/>
                </a:xfrm>
                <a:custGeom>
                  <a:avLst/>
                  <a:gdLst>
                    <a:gd name="T0" fmla="*/ 640 w 666"/>
                    <a:gd name="T1" fmla="*/ 0 h 209"/>
                    <a:gd name="T2" fmla="*/ 27 w 666"/>
                    <a:gd name="T3" fmla="*/ 0 h 209"/>
                    <a:gd name="T4" fmla="*/ 0 w 666"/>
                    <a:gd name="T5" fmla="*/ 27 h 209"/>
                    <a:gd name="T6" fmla="*/ 0 w 666"/>
                    <a:gd name="T7" fmla="*/ 183 h 209"/>
                    <a:gd name="T8" fmla="*/ 27 w 666"/>
                    <a:gd name="T9" fmla="*/ 209 h 209"/>
                    <a:gd name="T10" fmla="*/ 640 w 666"/>
                    <a:gd name="T11" fmla="*/ 209 h 209"/>
                    <a:gd name="T12" fmla="*/ 666 w 666"/>
                    <a:gd name="T13" fmla="*/ 183 h 209"/>
                    <a:gd name="T14" fmla="*/ 666 w 666"/>
                    <a:gd name="T15" fmla="*/ 27 h 209"/>
                    <a:gd name="T16" fmla="*/ 640 w 666"/>
                    <a:gd name="T17" fmla="*/ 0 h 209"/>
                    <a:gd name="T18" fmla="*/ 57 w 666"/>
                    <a:gd name="T19" fmla="*/ 182 h 209"/>
                    <a:gd name="T20" fmla="*/ 34 w 666"/>
                    <a:gd name="T21" fmla="*/ 158 h 209"/>
                    <a:gd name="T22" fmla="*/ 57 w 666"/>
                    <a:gd name="T23" fmla="*/ 135 h 209"/>
                    <a:gd name="T24" fmla="*/ 81 w 666"/>
                    <a:gd name="T25" fmla="*/ 158 h 209"/>
                    <a:gd name="T26" fmla="*/ 57 w 666"/>
                    <a:gd name="T27" fmla="*/ 182 h 209"/>
                    <a:gd name="T28" fmla="*/ 617 w 666"/>
                    <a:gd name="T29" fmla="*/ 172 h 209"/>
                    <a:gd name="T30" fmla="*/ 483 w 666"/>
                    <a:gd name="T31" fmla="*/ 172 h 209"/>
                    <a:gd name="T32" fmla="*/ 476 w 666"/>
                    <a:gd name="T33" fmla="*/ 165 h 209"/>
                    <a:gd name="T34" fmla="*/ 483 w 666"/>
                    <a:gd name="T35" fmla="*/ 158 h 209"/>
                    <a:gd name="T36" fmla="*/ 617 w 666"/>
                    <a:gd name="T37" fmla="*/ 158 h 209"/>
                    <a:gd name="T38" fmla="*/ 624 w 666"/>
                    <a:gd name="T39" fmla="*/ 165 h 209"/>
                    <a:gd name="T40" fmla="*/ 617 w 666"/>
                    <a:gd name="T41" fmla="*/ 172 h 209"/>
                    <a:gd name="T42" fmla="*/ 617 w 666"/>
                    <a:gd name="T43" fmla="*/ 146 h 209"/>
                    <a:gd name="T44" fmla="*/ 483 w 666"/>
                    <a:gd name="T45" fmla="*/ 146 h 209"/>
                    <a:gd name="T46" fmla="*/ 476 w 666"/>
                    <a:gd name="T47" fmla="*/ 139 h 209"/>
                    <a:gd name="T48" fmla="*/ 483 w 666"/>
                    <a:gd name="T49" fmla="*/ 132 h 209"/>
                    <a:gd name="T50" fmla="*/ 617 w 666"/>
                    <a:gd name="T51" fmla="*/ 132 h 209"/>
                    <a:gd name="T52" fmla="*/ 624 w 666"/>
                    <a:gd name="T53" fmla="*/ 139 h 209"/>
                    <a:gd name="T54" fmla="*/ 617 w 666"/>
                    <a:gd name="T55" fmla="*/ 146 h 209"/>
                    <a:gd name="T56" fmla="*/ 617 w 666"/>
                    <a:gd name="T57" fmla="*/ 120 h 209"/>
                    <a:gd name="T58" fmla="*/ 483 w 666"/>
                    <a:gd name="T59" fmla="*/ 120 h 209"/>
                    <a:gd name="T60" fmla="*/ 476 w 666"/>
                    <a:gd name="T61" fmla="*/ 113 h 209"/>
                    <a:gd name="T62" fmla="*/ 483 w 666"/>
                    <a:gd name="T63" fmla="*/ 106 h 209"/>
                    <a:gd name="T64" fmla="*/ 617 w 666"/>
                    <a:gd name="T65" fmla="*/ 106 h 209"/>
                    <a:gd name="T66" fmla="*/ 624 w 666"/>
                    <a:gd name="T67" fmla="*/ 113 h 209"/>
                    <a:gd name="T68" fmla="*/ 617 w 666"/>
                    <a:gd name="T69" fmla="*/ 120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66" h="209">
                      <a:moveTo>
                        <a:pt x="640" y="0"/>
                      </a:moveTo>
                      <a:lnTo>
                        <a:pt x="27" y="0"/>
                      </a:lnTo>
                      <a:cubicBezTo>
                        <a:pt x="12" y="0"/>
                        <a:pt x="0" y="12"/>
                        <a:pt x="0" y="27"/>
                      </a:cubicBezTo>
                      <a:lnTo>
                        <a:pt x="0" y="183"/>
                      </a:lnTo>
                      <a:cubicBezTo>
                        <a:pt x="0" y="197"/>
                        <a:pt x="12" y="209"/>
                        <a:pt x="27" y="209"/>
                      </a:cubicBezTo>
                      <a:lnTo>
                        <a:pt x="640" y="209"/>
                      </a:lnTo>
                      <a:cubicBezTo>
                        <a:pt x="655" y="209"/>
                        <a:pt x="666" y="197"/>
                        <a:pt x="666" y="183"/>
                      </a:cubicBezTo>
                      <a:lnTo>
                        <a:pt x="666" y="27"/>
                      </a:lnTo>
                      <a:cubicBezTo>
                        <a:pt x="666" y="12"/>
                        <a:pt x="655" y="0"/>
                        <a:pt x="640" y="0"/>
                      </a:cubicBezTo>
                      <a:close/>
                      <a:moveTo>
                        <a:pt x="57" y="182"/>
                      </a:moveTo>
                      <a:cubicBezTo>
                        <a:pt x="44" y="182"/>
                        <a:pt x="34" y="171"/>
                        <a:pt x="34" y="158"/>
                      </a:cubicBezTo>
                      <a:cubicBezTo>
                        <a:pt x="34" y="145"/>
                        <a:pt x="44" y="135"/>
                        <a:pt x="57" y="135"/>
                      </a:cubicBezTo>
                      <a:cubicBezTo>
                        <a:pt x="70" y="135"/>
                        <a:pt x="81" y="145"/>
                        <a:pt x="81" y="158"/>
                      </a:cubicBezTo>
                      <a:cubicBezTo>
                        <a:pt x="81" y="171"/>
                        <a:pt x="70" y="182"/>
                        <a:pt x="57" y="182"/>
                      </a:cubicBezTo>
                      <a:close/>
                      <a:moveTo>
                        <a:pt x="617" y="172"/>
                      </a:moveTo>
                      <a:lnTo>
                        <a:pt x="483" y="172"/>
                      </a:lnTo>
                      <a:cubicBezTo>
                        <a:pt x="479" y="172"/>
                        <a:pt x="476" y="169"/>
                        <a:pt x="476" y="165"/>
                      </a:cubicBezTo>
                      <a:cubicBezTo>
                        <a:pt x="476" y="161"/>
                        <a:pt x="479" y="158"/>
                        <a:pt x="483" y="158"/>
                      </a:cubicBezTo>
                      <a:lnTo>
                        <a:pt x="617" y="158"/>
                      </a:lnTo>
                      <a:cubicBezTo>
                        <a:pt x="621" y="158"/>
                        <a:pt x="624" y="161"/>
                        <a:pt x="624" y="165"/>
                      </a:cubicBezTo>
                      <a:cubicBezTo>
                        <a:pt x="624" y="169"/>
                        <a:pt x="621" y="172"/>
                        <a:pt x="617" y="172"/>
                      </a:cubicBezTo>
                      <a:close/>
                      <a:moveTo>
                        <a:pt x="617" y="146"/>
                      </a:moveTo>
                      <a:lnTo>
                        <a:pt x="483" y="146"/>
                      </a:lnTo>
                      <a:cubicBezTo>
                        <a:pt x="479" y="146"/>
                        <a:pt x="476" y="143"/>
                        <a:pt x="476" y="139"/>
                      </a:cubicBezTo>
                      <a:cubicBezTo>
                        <a:pt x="476" y="135"/>
                        <a:pt x="479" y="132"/>
                        <a:pt x="483" y="132"/>
                      </a:cubicBezTo>
                      <a:lnTo>
                        <a:pt x="617" y="132"/>
                      </a:lnTo>
                      <a:cubicBezTo>
                        <a:pt x="621" y="132"/>
                        <a:pt x="624" y="135"/>
                        <a:pt x="624" y="139"/>
                      </a:cubicBezTo>
                      <a:cubicBezTo>
                        <a:pt x="624" y="143"/>
                        <a:pt x="621" y="146"/>
                        <a:pt x="617" y="146"/>
                      </a:cubicBezTo>
                      <a:close/>
                      <a:moveTo>
                        <a:pt x="617" y="120"/>
                      </a:moveTo>
                      <a:lnTo>
                        <a:pt x="483" y="120"/>
                      </a:lnTo>
                      <a:cubicBezTo>
                        <a:pt x="479" y="120"/>
                        <a:pt x="476" y="117"/>
                        <a:pt x="476" y="113"/>
                      </a:cubicBezTo>
                      <a:cubicBezTo>
                        <a:pt x="476" y="109"/>
                        <a:pt x="479" y="106"/>
                        <a:pt x="483" y="106"/>
                      </a:cubicBezTo>
                      <a:lnTo>
                        <a:pt x="617" y="106"/>
                      </a:lnTo>
                      <a:cubicBezTo>
                        <a:pt x="621" y="106"/>
                        <a:pt x="624" y="109"/>
                        <a:pt x="624" y="113"/>
                      </a:cubicBezTo>
                      <a:cubicBezTo>
                        <a:pt x="624" y="117"/>
                        <a:pt x="621" y="120"/>
                        <a:pt x="617" y="120"/>
                      </a:cubicBezTo>
                      <a:close/>
                    </a:path>
                  </a:pathLst>
                </a:custGeom>
                <a:solidFill>
                  <a:schemeClr val="bg2">
                    <a:lumMod val="6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A445E69-7E47-4A11-AAC0-55F14EC1CA3A}"/>
                  </a:ext>
                </a:extLst>
              </p:cNvPr>
              <p:cNvGrpSpPr/>
              <p:nvPr/>
            </p:nvGrpSpPr>
            <p:grpSpPr>
              <a:xfrm>
                <a:off x="552334" y="1633639"/>
                <a:ext cx="2489817" cy="1375412"/>
                <a:chOff x="552334" y="1633639"/>
                <a:chExt cx="2489817" cy="1375412"/>
              </a:xfrm>
            </p:grpSpPr>
            <p:sp>
              <p:nvSpPr>
                <p:cNvPr id="287" name="Freeform 18">
                  <a:extLst>
                    <a:ext uri="{FF2B5EF4-FFF2-40B4-BE49-F238E27FC236}">
                      <a16:creationId xmlns:a16="http://schemas.microsoft.com/office/drawing/2014/main" id="{7C594D10-6ED9-48D5-BBA8-F69518AD52D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white">
                <a:xfrm>
                  <a:off x="552334" y="1633639"/>
                  <a:ext cx="2489817" cy="1375412"/>
                </a:xfrm>
                <a:custGeom>
                  <a:avLst/>
                  <a:gdLst>
                    <a:gd name="T0" fmla="*/ 396 w 509"/>
                    <a:gd name="T1" fmla="*/ 281 h 281"/>
                    <a:gd name="T2" fmla="*/ 57 w 509"/>
                    <a:gd name="T3" fmla="*/ 281 h 281"/>
                    <a:gd name="T4" fmla="*/ 0 w 509"/>
                    <a:gd name="T5" fmla="*/ 223 h 281"/>
                    <a:gd name="T6" fmla="*/ 43 w 509"/>
                    <a:gd name="T7" fmla="*/ 168 h 281"/>
                    <a:gd name="T8" fmla="*/ 110 w 509"/>
                    <a:gd name="T9" fmla="*/ 116 h 281"/>
                    <a:gd name="T10" fmla="*/ 232 w 509"/>
                    <a:gd name="T11" fmla="*/ 0 h 281"/>
                    <a:gd name="T12" fmla="*/ 343 w 509"/>
                    <a:gd name="T13" fmla="*/ 70 h 281"/>
                    <a:gd name="T14" fmla="*/ 396 w 509"/>
                    <a:gd name="T15" fmla="*/ 56 h 281"/>
                    <a:gd name="T16" fmla="*/ 509 w 509"/>
                    <a:gd name="T17" fmla="*/ 169 h 281"/>
                    <a:gd name="T18" fmla="*/ 396 w 509"/>
                    <a:gd name="T19" fmla="*/ 281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09" h="281">
                      <a:moveTo>
                        <a:pt x="396" y="281"/>
                      </a:moveTo>
                      <a:cubicBezTo>
                        <a:pt x="57" y="281"/>
                        <a:pt x="57" y="281"/>
                        <a:pt x="57" y="281"/>
                      </a:cubicBezTo>
                      <a:cubicBezTo>
                        <a:pt x="26" y="281"/>
                        <a:pt x="0" y="255"/>
                        <a:pt x="0" y="223"/>
                      </a:cubicBezTo>
                      <a:cubicBezTo>
                        <a:pt x="0" y="196"/>
                        <a:pt x="18" y="174"/>
                        <a:pt x="43" y="168"/>
                      </a:cubicBezTo>
                      <a:cubicBezTo>
                        <a:pt x="55" y="140"/>
                        <a:pt x="80" y="120"/>
                        <a:pt x="110" y="116"/>
                      </a:cubicBezTo>
                      <a:cubicBezTo>
                        <a:pt x="113" y="52"/>
                        <a:pt x="167" y="0"/>
                        <a:pt x="232" y="0"/>
                      </a:cubicBezTo>
                      <a:cubicBezTo>
                        <a:pt x="280" y="0"/>
                        <a:pt x="323" y="28"/>
                        <a:pt x="343" y="70"/>
                      </a:cubicBezTo>
                      <a:cubicBezTo>
                        <a:pt x="359" y="61"/>
                        <a:pt x="377" y="56"/>
                        <a:pt x="396" y="56"/>
                      </a:cubicBezTo>
                      <a:cubicBezTo>
                        <a:pt x="458" y="56"/>
                        <a:pt x="509" y="107"/>
                        <a:pt x="509" y="169"/>
                      </a:cubicBezTo>
                      <a:cubicBezTo>
                        <a:pt x="509" y="230"/>
                        <a:pt x="458" y="281"/>
                        <a:pt x="396" y="28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noFill/>
                </a:ln>
                <a:extLst/>
              </p:spPr>
              <p:txBody>
                <a:bodyPr vert="horz" wrap="square" lIns="186494" tIns="186494" rIns="93247" bIns="46623" numCol="1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380">
                    <a:defRPr/>
                  </a:pPr>
                  <a:endParaRPr lang="en-US" sz="14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pic>
              <p:nvPicPr>
                <p:cNvPr id="288" name="Picture 287">
                  <a:extLst>
                    <a:ext uri="{FF2B5EF4-FFF2-40B4-BE49-F238E27FC236}">
                      <a16:creationId xmlns:a16="http://schemas.microsoft.com/office/drawing/2014/main" id="{1811E0B6-E1FF-412D-8FED-5ED2B80ACF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7347" y="2692284"/>
                  <a:ext cx="880940" cy="185461"/>
                </a:xfrm>
                <a:prstGeom prst="rect">
                  <a:avLst/>
                </a:prstGeom>
              </p:spPr>
            </p:pic>
            <p:pic>
              <p:nvPicPr>
                <p:cNvPr id="289" name="Picture 288">
                  <a:extLst>
                    <a:ext uri="{FF2B5EF4-FFF2-40B4-BE49-F238E27FC236}">
                      <a16:creationId xmlns:a16="http://schemas.microsoft.com/office/drawing/2014/main" id="{66CA0E8B-0405-435F-BB71-066DA59D5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7423" y="2299655"/>
                  <a:ext cx="328336" cy="306854"/>
                </a:xfrm>
                <a:prstGeom prst="rect">
                  <a:avLst/>
                </a:prstGeom>
              </p:spPr>
            </p:pic>
            <p:pic>
              <p:nvPicPr>
                <p:cNvPr id="290" name="Picture 289">
                  <a:extLst>
                    <a:ext uri="{FF2B5EF4-FFF2-40B4-BE49-F238E27FC236}">
                      <a16:creationId xmlns:a16="http://schemas.microsoft.com/office/drawing/2014/main" id="{7E75DD3A-2CE8-4547-B933-604D584217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97242" y="2494141"/>
                  <a:ext cx="591460" cy="371304"/>
                </a:xfrm>
                <a:prstGeom prst="rect">
                  <a:avLst/>
                </a:prstGeom>
              </p:spPr>
            </p:pic>
            <p:pic>
              <p:nvPicPr>
                <p:cNvPr id="294" name="Picture 293">
                  <a:extLst>
                    <a:ext uri="{FF2B5EF4-FFF2-40B4-BE49-F238E27FC236}">
                      <a16:creationId xmlns:a16="http://schemas.microsoft.com/office/drawing/2014/main" id="{CF32243E-2830-4258-B53B-ACDB611EF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65759" y="1795903"/>
                  <a:ext cx="263618" cy="263618"/>
                </a:xfrm>
                <a:prstGeom prst="rect">
                  <a:avLst/>
                </a:prstGeom>
              </p:spPr>
            </p:pic>
            <p:pic>
              <p:nvPicPr>
                <p:cNvPr id="295" name="Picture 34" descr="https://az495088.vo.msecnd.net/app-logo/workday_215.png">
                  <a:extLst>
                    <a:ext uri="{FF2B5EF4-FFF2-40B4-BE49-F238E27FC236}">
                      <a16:creationId xmlns:a16="http://schemas.microsoft.com/office/drawing/2014/main" id="{00B6A695-D029-47D2-9A12-91968F5E963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629377" y="2142768"/>
                  <a:ext cx="290157" cy="290157"/>
                </a:xfrm>
                <a:prstGeom prst="ellipse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6" name="Picture 295" descr="https://az495088.vo.msecnd.net/app-logo/servicenow_215.png">
                  <a:extLst>
                    <a:ext uri="{FF2B5EF4-FFF2-40B4-BE49-F238E27FC236}">
                      <a16:creationId xmlns:a16="http://schemas.microsoft.com/office/drawing/2014/main" id="{4CD1AEF6-9123-4D44-B238-299C84585D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2186477" y="2059521"/>
                  <a:ext cx="312116" cy="312116"/>
                </a:xfrm>
                <a:prstGeom prst="ellipse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7" name="Picture 296">
                  <a:extLst>
                    <a:ext uri="{FF2B5EF4-FFF2-40B4-BE49-F238E27FC236}">
                      <a16:creationId xmlns:a16="http://schemas.microsoft.com/office/drawing/2014/main" id="{909FADD1-DDCF-4AAC-B811-A88961DE20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6743" y="2392524"/>
                  <a:ext cx="378794" cy="378794"/>
                </a:xfrm>
                <a:prstGeom prst="ellipse">
                  <a:avLst/>
                </a:prstGeom>
              </p:spPr>
            </p:pic>
          </p:grpSp>
        </p:grp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B544A3C0-1325-4501-B31A-8838B10E2427}"/>
                </a:ext>
              </a:extLst>
            </p:cNvPr>
            <p:cNvSpPr/>
            <p:nvPr/>
          </p:nvSpPr>
          <p:spPr>
            <a:xfrm>
              <a:off x="469943" y="4319213"/>
              <a:ext cx="2692022" cy="100584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896214">
                <a:defRPr/>
              </a:pPr>
              <a:r>
                <a:rPr lang="en-US" sz="1200" b="1" kern="0" dirty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Data is created, imported, </a:t>
              </a:r>
              <a:br>
                <a:rPr lang="en-US" sz="1200" b="1" kern="0" dirty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rPr>
              </a:br>
              <a:r>
                <a:rPr lang="en-US" sz="1200" b="1" kern="0" dirty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&amp; modified across </a:t>
              </a:r>
              <a:br>
                <a:rPr lang="en-US" sz="1200" b="1" kern="0" dirty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rPr>
              </a:br>
              <a:r>
                <a:rPr lang="en-US" sz="1200" b="1" kern="0" dirty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various locations</a:t>
              </a:r>
              <a:endParaRPr lang="en-US" sz="1200" b="1" kern="0" dirty="0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F6C07C-3F2E-4C54-89C3-480119F90359}"/>
              </a:ext>
            </a:extLst>
          </p:cNvPr>
          <p:cNvGrpSpPr/>
          <p:nvPr/>
        </p:nvGrpSpPr>
        <p:grpSpPr>
          <a:xfrm>
            <a:off x="3215927" y="1407910"/>
            <a:ext cx="1939361" cy="2316402"/>
            <a:chOff x="3280412" y="1435644"/>
            <a:chExt cx="1978249" cy="2362851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0241066-AF95-4B30-B7E3-124D2F1C901B}"/>
                </a:ext>
              </a:extLst>
            </p:cNvPr>
            <p:cNvSpPr/>
            <p:nvPr/>
          </p:nvSpPr>
          <p:spPr bwMode="auto">
            <a:xfrm>
              <a:off x="3701259" y="1435644"/>
              <a:ext cx="1322240" cy="1322240"/>
            </a:xfrm>
            <a:prstGeom prst="ellipse">
              <a:avLst/>
            </a:prstGeom>
            <a:solidFill>
              <a:schemeClr val="tx2"/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D4ED4B5-BC06-4472-97CD-A4C6512B2793}"/>
                </a:ext>
              </a:extLst>
            </p:cNvPr>
            <p:cNvGrpSpPr/>
            <p:nvPr/>
          </p:nvGrpSpPr>
          <p:grpSpPr>
            <a:xfrm>
              <a:off x="4272937" y="1633639"/>
              <a:ext cx="501622" cy="664512"/>
              <a:chOff x="4126258" y="1625320"/>
              <a:chExt cx="572651" cy="758606"/>
            </a:xfrm>
          </p:grpSpPr>
          <p:sp>
            <p:nvSpPr>
              <p:cNvPr id="54" name="Freeform 29">
                <a:extLst>
                  <a:ext uri="{FF2B5EF4-FFF2-40B4-BE49-F238E27FC236}">
                    <a16:creationId xmlns:a16="http://schemas.microsoft.com/office/drawing/2014/main" id="{F707CD24-C3A3-4C79-9965-ABAAAED34A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6258" y="1625320"/>
                <a:ext cx="572651" cy="758606"/>
              </a:xfrm>
              <a:custGeom>
                <a:avLst/>
                <a:gdLst>
                  <a:gd name="T0" fmla="*/ 13 w 172"/>
                  <a:gd name="T1" fmla="*/ 0 h 228"/>
                  <a:gd name="T2" fmla="*/ 0 w 172"/>
                  <a:gd name="T3" fmla="*/ 12 h 228"/>
                  <a:gd name="T4" fmla="*/ 0 w 172"/>
                  <a:gd name="T5" fmla="*/ 216 h 228"/>
                  <a:gd name="T6" fmla="*/ 13 w 172"/>
                  <a:gd name="T7" fmla="*/ 228 h 228"/>
                  <a:gd name="T8" fmla="*/ 159 w 172"/>
                  <a:gd name="T9" fmla="*/ 228 h 228"/>
                  <a:gd name="T10" fmla="*/ 172 w 172"/>
                  <a:gd name="T11" fmla="*/ 216 h 228"/>
                  <a:gd name="T12" fmla="*/ 172 w 172"/>
                  <a:gd name="T13" fmla="*/ 59 h 228"/>
                  <a:gd name="T14" fmla="*/ 110 w 172"/>
                  <a:gd name="T15" fmla="*/ 0 h 228"/>
                  <a:gd name="T16" fmla="*/ 13 w 172"/>
                  <a:gd name="T17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" h="228">
                    <a:moveTo>
                      <a:pt x="13" y="0"/>
                    </a:moveTo>
                    <a:cubicBezTo>
                      <a:pt x="6" y="0"/>
                      <a:pt x="0" y="5"/>
                      <a:pt x="0" y="12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23"/>
                      <a:pt x="6" y="228"/>
                      <a:pt x="13" y="228"/>
                    </a:cubicBezTo>
                    <a:cubicBezTo>
                      <a:pt x="159" y="228"/>
                      <a:pt x="159" y="228"/>
                      <a:pt x="159" y="228"/>
                    </a:cubicBezTo>
                    <a:cubicBezTo>
                      <a:pt x="166" y="228"/>
                      <a:pt x="172" y="223"/>
                      <a:pt x="172" y="216"/>
                    </a:cubicBezTo>
                    <a:cubicBezTo>
                      <a:pt x="172" y="59"/>
                      <a:pt x="172" y="59"/>
                      <a:pt x="172" y="59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8" name="Freeform 30">
                <a:extLst>
                  <a:ext uri="{FF2B5EF4-FFF2-40B4-BE49-F238E27FC236}">
                    <a16:creationId xmlns:a16="http://schemas.microsoft.com/office/drawing/2014/main" id="{FC97E1F7-5BEB-403D-9EB4-81E4A08790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3198" y="1625322"/>
                <a:ext cx="195980" cy="193835"/>
              </a:xfrm>
              <a:custGeom>
                <a:avLst/>
                <a:gdLst>
                  <a:gd name="T0" fmla="*/ 59 w 59"/>
                  <a:gd name="T1" fmla="*/ 58 h 58"/>
                  <a:gd name="T2" fmla="*/ 13 w 59"/>
                  <a:gd name="T3" fmla="*/ 58 h 58"/>
                  <a:gd name="T4" fmla="*/ 0 w 59"/>
                  <a:gd name="T5" fmla="*/ 45 h 58"/>
                  <a:gd name="T6" fmla="*/ 0 w 59"/>
                  <a:gd name="T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58">
                    <a:moveTo>
                      <a:pt x="59" y="58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6" y="58"/>
                      <a:pt x="0" y="52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3" name="Rectangle 31">
                <a:extLst>
                  <a:ext uri="{FF2B5EF4-FFF2-40B4-BE49-F238E27FC236}">
                    <a16:creationId xmlns:a16="http://schemas.microsoft.com/office/drawing/2014/main" id="{CCFE854D-7CF5-4EE3-9B4C-A121A8A65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869" y="1819157"/>
                <a:ext cx="88955" cy="221725"/>
              </a:xfrm>
              <a:prstGeom prst="rect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4" name="Rectangle 32">
                <a:extLst>
                  <a:ext uri="{FF2B5EF4-FFF2-40B4-BE49-F238E27FC236}">
                    <a16:creationId xmlns:a16="http://schemas.microsoft.com/office/drawing/2014/main" id="{C75EE4B1-946F-417A-93A4-F5F07286A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3082" y="1884698"/>
                <a:ext cx="66716" cy="156185"/>
              </a:xfrm>
              <a:prstGeom prst="rect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5" name="Rectangle 33">
                <a:extLst>
                  <a:ext uri="{FF2B5EF4-FFF2-40B4-BE49-F238E27FC236}">
                    <a16:creationId xmlns:a16="http://schemas.microsoft.com/office/drawing/2014/main" id="{03239314-9EEC-45F3-B96A-B3CA9207F2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5666" y="1932112"/>
                <a:ext cx="56987" cy="108772"/>
              </a:xfrm>
              <a:prstGeom prst="rect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0173AF38-E4FB-45BA-851A-02FE051B1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8522" y="1997653"/>
                <a:ext cx="54208" cy="43230"/>
              </a:xfrm>
              <a:custGeom>
                <a:avLst/>
                <a:gdLst>
                  <a:gd name="T0" fmla="*/ 36 w 39"/>
                  <a:gd name="T1" fmla="*/ 0 h 31"/>
                  <a:gd name="T2" fmla="*/ 39 w 39"/>
                  <a:gd name="T3" fmla="*/ 0 h 31"/>
                  <a:gd name="T4" fmla="*/ 39 w 39"/>
                  <a:gd name="T5" fmla="*/ 31 h 31"/>
                  <a:gd name="T6" fmla="*/ 0 w 39"/>
                  <a:gd name="T7" fmla="*/ 31 h 31"/>
                  <a:gd name="T8" fmla="*/ 0 w 39"/>
                  <a:gd name="T9" fmla="*/ 0 h 31"/>
                  <a:gd name="T10" fmla="*/ 36 w 39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1">
                    <a:moveTo>
                      <a:pt x="36" y="0"/>
                    </a:moveTo>
                    <a:lnTo>
                      <a:pt x="39" y="0"/>
                    </a:lnTo>
                    <a:lnTo>
                      <a:pt x="39" y="3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6" y="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7" name="Line 35">
                <a:extLst>
                  <a:ext uri="{FF2B5EF4-FFF2-40B4-BE49-F238E27FC236}">
                    <a16:creationId xmlns:a16="http://schemas.microsoft.com/office/drawing/2014/main" id="{9F897512-D821-4609-ABC8-7CFB8AAD55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6869" y="2121762"/>
                <a:ext cx="152893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8" name="Line 36">
                <a:extLst>
                  <a:ext uri="{FF2B5EF4-FFF2-40B4-BE49-F238E27FC236}">
                    <a16:creationId xmlns:a16="http://schemas.microsoft.com/office/drawing/2014/main" id="{ECA4BFCE-83A7-4E86-A4E2-68157596F1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6869" y="2204040"/>
                <a:ext cx="115364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0" name="Line 37">
                <a:extLst>
                  <a:ext uri="{FF2B5EF4-FFF2-40B4-BE49-F238E27FC236}">
                    <a16:creationId xmlns:a16="http://schemas.microsoft.com/office/drawing/2014/main" id="{03674F5B-4389-49AF-996D-91590B3424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6869" y="2280737"/>
                <a:ext cx="152893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1" name="Line 38">
                <a:extLst>
                  <a:ext uri="{FF2B5EF4-FFF2-40B4-BE49-F238E27FC236}">
                    <a16:creationId xmlns:a16="http://schemas.microsoft.com/office/drawing/2014/main" id="{FF1932EA-EA3B-4B01-AE8B-534656A210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2616" y="2121762"/>
                <a:ext cx="152893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2" name="Line 39">
                <a:extLst>
                  <a:ext uri="{FF2B5EF4-FFF2-40B4-BE49-F238E27FC236}">
                    <a16:creationId xmlns:a16="http://schemas.microsoft.com/office/drawing/2014/main" id="{A1D466A2-5CF7-4FAF-AC1A-001380B21F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2616" y="2204040"/>
                <a:ext cx="116755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3" name="Line 40">
                <a:extLst>
                  <a:ext uri="{FF2B5EF4-FFF2-40B4-BE49-F238E27FC236}">
                    <a16:creationId xmlns:a16="http://schemas.microsoft.com/office/drawing/2014/main" id="{454A7479-42B1-4F0C-8448-71D47FDD7D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2616" y="2280737"/>
                <a:ext cx="152893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D5FAD88C-DDCB-4E1F-AD13-43525E4489AD}"/>
                </a:ext>
              </a:extLst>
            </p:cNvPr>
            <p:cNvSpPr/>
            <p:nvPr/>
          </p:nvSpPr>
          <p:spPr bwMode="auto">
            <a:xfrm>
              <a:off x="4132212" y="1944784"/>
              <a:ext cx="431256" cy="431256"/>
            </a:xfrm>
            <a:prstGeom prst="ellipse">
              <a:avLst/>
            </a:prstGeom>
            <a:solidFill>
              <a:schemeClr val="tx2"/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33774598-F5C8-4616-8F84-DB3D6E5BD4DA}"/>
                </a:ext>
              </a:extLst>
            </p:cNvPr>
            <p:cNvGrpSpPr/>
            <p:nvPr/>
          </p:nvGrpSpPr>
          <p:grpSpPr>
            <a:xfrm flipH="1">
              <a:off x="3916037" y="1928582"/>
              <a:ext cx="657792" cy="512345"/>
              <a:chOff x="1790537" y="4477537"/>
              <a:chExt cx="957883" cy="746082"/>
            </a:xfrm>
            <a:solidFill>
              <a:schemeClr val="bg1"/>
            </a:solidFill>
          </p:grpSpPr>
          <p:sp>
            <p:nvSpPr>
              <p:cNvPr id="203" name="Freeform 1">
                <a:extLst>
                  <a:ext uri="{FF2B5EF4-FFF2-40B4-BE49-F238E27FC236}">
                    <a16:creationId xmlns:a16="http://schemas.microsoft.com/office/drawing/2014/main" id="{483EEC3F-F696-4416-9814-E82974FCA9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640519">
                <a:off x="1789441" y="4478633"/>
                <a:ext cx="675186" cy="672993"/>
              </a:xfrm>
              <a:custGeom>
                <a:avLst/>
                <a:gdLst>
                  <a:gd name="T0" fmla="*/ 680 w 1361"/>
                  <a:gd name="T1" fmla="*/ 1358 h 1359"/>
                  <a:gd name="T2" fmla="*/ 0 w 1361"/>
                  <a:gd name="T3" fmla="*/ 679 h 1359"/>
                  <a:gd name="T4" fmla="*/ 680 w 1361"/>
                  <a:gd name="T5" fmla="*/ 0 h 1359"/>
                  <a:gd name="T6" fmla="*/ 1360 w 1361"/>
                  <a:gd name="T7" fmla="*/ 679 h 1359"/>
                  <a:gd name="T8" fmla="*/ 680 w 1361"/>
                  <a:gd name="T9" fmla="*/ 1358 h 1359"/>
                  <a:gd name="T10" fmla="*/ 680 w 1361"/>
                  <a:gd name="T11" fmla="*/ 87 h 1359"/>
                  <a:gd name="T12" fmla="*/ 85 w 1361"/>
                  <a:gd name="T13" fmla="*/ 682 h 1359"/>
                  <a:gd name="T14" fmla="*/ 680 w 1361"/>
                  <a:gd name="T15" fmla="*/ 1277 h 1359"/>
                  <a:gd name="T16" fmla="*/ 1276 w 1361"/>
                  <a:gd name="T17" fmla="*/ 682 h 1359"/>
                  <a:gd name="T18" fmla="*/ 680 w 1361"/>
                  <a:gd name="T19" fmla="*/ 87 h 1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61" h="1359">
                    <a:moveTo>
                      <a:pt x="680" y="1358"/>
                    </a:moveTo>
                    <a:cubicBezTo>
                      <a:pt x="305" y="1358"/>
                      <a:pt x="0" y="1054"/>
                      <a:pt x="0" y="679"/>
                    </a:cubicBezTo>
                    <a:cubicBezTo>
                      <a:pt x="0" y="303"/>
                      <a:pt x="305" y="0"/>
                      <a:pt x="680" y="0"/>
                    </a:cubicBezTo>
                    <a:cubicBezTo>
                      <a:pt x="1056" y="0"/>
                      <a:pt x="1360" y="303"/>
                      <a:pt x="1360" y="679"/>
                    </a:cubicBezTo>
                    <a:cubicBezTo>
                      <a:pt x="1360" y="1054"/>
                      <a:pt x="1056" y="1358"/>
                      <a:pt x="680" y="1358"/>
                    </a:cubicBezTo>
                    <a:close/>
                    <a:moveTo>
                      <a:pt x="680" y="87"/>
                    </a:moveTo>
                    <a:cubicBezTo>
                      <a:pt x="353" y="87"/>
                      <a:pt x="85" y="354"/>
                      <a:pt x="85" y="682"/>
                    </a:cubicBezTo>
                    <a:cubicBezTo>
                      <a:pt x="85" y="1009"/>
                      <a:pt x="353" y="1277"/>
                      <a:pt x="680" y="1277"/>
                    </a:cubicBezTo>
                    <a:cubicBezTo>
                      <a:pt x="1008" y="1277"/>
                      <a:pt x="1276" y="1009"/>
                      <a:pt x="1276" y="682"/>
                    </a:cubicBezTo>
                    <a:cubicBezTo>
                      <a:pt x="1276" y="354"/>
                      <a:pt x="1011" y="87"/>
                      <a:pt x="680" y="8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defTabSz="932418">
                  <a:defRPr/>
                </a:pPr>
                <a:endParaRPr lang="en-US" sz="1836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04" name="Freeform 2">
                <a:extLst>
                  <a:ext uri="{FF2B5EF4-FFF2-40B4-BE49-F238E27FC236}">
                    <a16:creationId xmlns:a16="http://schemas.microsoft.com/office/drawing/2014/main" id="{98A0E800-8BC5-42CB-9A5B-91D538DEC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640519">
                <a:off x="2453440" y="4928638"/>
                <a:ext cx="137658" cy="452303"/>
              </a:xfrm>
              <a:custGeom>
                <a:avLst/>
                <a:gdLst>
                  <a:gd name="T0" fmla="*/ 138 w 280"/>
                  <a:gd name="T1" fmla="*/ 914 h 915"/>
                  <a:gd name="T2" fmla="*/ 0 w 280"/>
                  <a:gd name="T3" fmla="*/ 776 h 915"/>
                  <a:gd name="T4" fmla="*/ 0 w 280"/>
                  <a:gd name="T5" fmla="*/ 42 h 915"/>
                  <a:gd name="T6" fmla="*/ 42 w 280"/>
                  <a:gd name="T7" fmla="*/ 0 h 915"/>
                  <a:gd name="T8" fmla="*/ 85 w 280"/>
                  <a:gd name="T9" fmla="*/ 42 h 915"/>
                  <a:gd name="T10" fmla="*/ 85 w 280"/>
                  <a:gd name="T11" fmla="*/ 776 h 915"/>
                  <a:gd name="T12" fmla="*/ 138 w 280"/>
                  <a:gd name="T13" fmla="*/ 829 h 915"/>
                  <a:gd name="T14" fmla="*/ 192 w 280"/>
                  <a:gd name="T15" fmla="*/ 776 h 915"/>
                  <a:gd name="T16" fmla="*/ 192 w 280"/>
                  <a:gd name="T17" fmla="*/ 42 h 915"/>
                  <a:gd name="T18" fmla="*/ 234 w 280"/>
                  <a:gd name="T19" fmla="*/ 0 h 915"/>
                  <a:gd name="T20" fmla="*/ 277 w 280"/>
                  <a:gd name="T21" fmla="*/ 42 h 915"/>
                  <a:gd name="T22" fmla="*/ 277 w 280"/>
                  <a:gd name="T23" fmla="*/ 776 h 915"/>
                  <a:gd name="T24" fmla="*/ 138 w 280"/>
                  <a:gd name="T25" fmla="*/ 914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" h="915">
                    <a:moveTo>
                      <a:pt x="138" y="914"/>
                    </a:moveTo>
                    <a:cubicBezTo>
                      <a:pt x="62" y="914"/>
                      <a:pt x="0" y="852"/>
                      <a:pt x="0" y="776"/>
                    </a:cubicBezTo>
                    <a:lnTo>
                      <a:pt x="0" y="42"/>
                    </a:lnTo>
                    <a:cubicBezTo>
                      <a:pt x="0" y="19"/>
                      <a:pt x="20" y="0"/>
                      <a:pt x="42" y="0"/>
                    </a:cubicBezTo>
                    <a:cubicBezTo>
                      <a:pt x="65" y="0"/>
                      <a:pt x="85" y="19"/>
                      <a:pt x="85" y="42"/>
                    </a:cubicBezTo>
                    <a:lnTo>
                      <a:pt x="85" y="776"/>
                    </a:lnTo>
                    <a:cubicBezTo>
                      <a:pt x="85" y="807"/>
                      <a:pt x="110" y="829"/>
                      <a:pt x="138" y="829"/>
                    </a:cubicBezTo>
                    <a:cubicBezTo>
                      <a:pt x="167" y="829"/>
                      <a:pt x="192" y="804"/>
                      <a:pt x="192" y="776"/>
                    </a:cubicBezTo>
                    <a:lnTo>
                      <a:pt x="192" y="42"/>
                    </a:lnTo>
                    <a:cubicBezTo>
                      <a:pt x="192" y="19"/>
                      <a:pt x="212" y="0"/>
                      <a:pt x="234" y="0"/>
                    </a:cubicBezTo>
                    <a:cubicBezTo>
                      <a:pt x="257" y="0"/>
                      <a:pt x="277" y="19"/>
                      <a:pt x="277" y="42"/>
                    </a:cubicBezTo>
                    <a:lnTo>
                      <a:pt x="277" y="776"/>
                    </a:lnTo>
                    <a:cubicBezTo>
                      <a:pt x="279" y="849"/>
                      <a:pt x="215" y="914"/>
                      <a:pt x="138" y="914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defTabSz="932418">
                  <a:defRPr/>
                </a:pPr>
                <a:endParaRPr lang="en-US" sz="1836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9F0108BD-60EB-4F54-B352-53FD00DFC7CC}"/>
                </a:ext>
              </a:extLst>
            </p:cNvPr>
            <p:cNvSpPr/>
            <p:nvPr/>
          </p:nvSpPr>
          <p:spPr>
            <a:xfrm>
              <a:off x="3521301" y="2792655"/>
              <a:ext cx="1737360" cy="100584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896214">
                <a:defRPr/>
              </a:pPr>
              <a:r>
                <a:rPr lang="en-US" sz="1176" b="1" kern="0" dirty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Data is detected</a:t>
              </a:r>
              <a:endParaRPr lang="en-US" sz="1176" b="1" kern="0" dirty="0">
                <a:solidFill>
                  <a:srgbClr val="505050"/>
                </a:solidFill>
                <a:latin typeface="Segoe UI"/>
              </a:endParaRPr>
            </a:p>
            <a:p>
              <a:pPr algn="ctr" defTabSz="896214">
                <a:defRPr/>
              </a:pPr>
              <a:r>
                <a:rPr lang="en-US" sz="1176" kern="0" dirty="0">
                  <a:solidFill>
                    <a:srgbClr val="505050"/>
                  </a:solidFill>
                  <a:latin typeface="Segoe UI"/>
                  <a:cs typeface="Segoe UI" pitchFamily="34" charset="0"/>
                </a:rPr>
                <a:t>Across devices, cloud services, on-</a:t>
              </a:r>
              <a:r>
                <a:rPr lang="en-US" sz="1176" kern="0" dirty="0" err="1">
                  <a:solidFill>
                    <a:srgbClr val="505050"/>
                  </a:solidFill>
                  <a:latin typeface="Segoe UI"/>
                  <a:cs typeface="Segoe UI" pitchFamily="34" charset="0"/>
                </a:rPr>
                <a:t>prem</a:t>
              </a:r>
              <a:r>
                <a:rPr lang="en-US" sz="1176" kern="0" dirty="0">
                  <a:solidFill>
                    <a:srgbClr val="505050"/>
                  </a:solidFill>
                  <a:latin typeface="Segoe UI"/>
                  <a:cs typeface="Segoe UI" pitchFamily="34" charset="0"/>
                </a:rPr>
                <a:t> environments</a:t>
              </a:r>
            </a:p>
          </p:txBody>
        </p: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BFB76A13-C82A-4420-9068-2D5CF8A7C43D}"/>
                </a:ext>
              </a:extLst>
            </p:cNvPr>
            <p:cNvCxnSpPr>
              <a:cxnSpLocks/>
            </p:cNvCxnSpPr>
            <p:nvPr/>
          </p:nvCxnSpPr>
          <p:spPr>
            <a:xfrm>
              <a:off x="3280412" y="2084644"/>
              <a:ext cx="34294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78D7"/>
              </a:solidFill>
              <a:prstDash val="solid"/>
              <a:miter lim="800000"/>
              <a:tailEnd type="stealth"/>
            </a:ln>
            <a:effectLst/>
          </p:spPr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ED51D6B-CDA4-4DE2-9750-BAF4B4649392}"/>
              </a:ext>
            </a:extLst>
          </p:cNvPr>
          <p:cNvGrpSpPr/>
          <p:nvPr/>
        </p:nvGrpSpPr>
        <p:grpSpPr>
          <a:xfrm>
            <a:off x="3452080" y="3560302"/>
            <a:ext cx="1703207" cy="2739890"/>
            <a:chOff x="3521301" y="3631196"/>
            <a:chExt cx="1737360" cy="2794831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46F811B-6CD4-474A-A08D-A7CA25064FD4}"/>
                </a:ext>
              </a:extLst>
            </p:cNvPr>
            <p:cNvSpPr/>
            <p:nvPr/>
          </p:nvSpPr>
          <p:spPr bwMode="auto">
            <a:xfrm>
              <a:off x="3689873" y="4030690"/>
              <a:ext cx="1322240" cy="1322240"/>
            </a:xfrm>
            <a:prstGeom prst="ellipse">
              <a:avLst/>
            </a:prstGeom>
            <a:solidFill>
              <a:schemeClr val="tx2"/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4222C660-0326-40F1-A038-8A317172B6FD}"/>
                </a:ext>
              </a:extLst>
            </p:cNvPr>
            <p:cNvGrpSpPr/>
            <p:nvPr/>
          </p:nvGrpSpPr>
          <p:grpSpPr>
            <a:xfrm>
              <a:off x="4202325" y="4288051"/>
              <a:ext cx="501622" cy="664512"/>
              <a:chOff x="4126258" y="1625320"/>
              <a:chExt cx="572651" cy="758606"/>
            </a:xfrm>
          </p:grpSpPr>
          <p:sp>
            <p:nvSpPr>
              <p:cNvPr id="237" name="Freeform 29">
                <a:extLst>
                  <a:ext uri="{FF2B5EF4-FFF2-40B4-BE49-F238E27FC236}">
                    <a16:creationId xmlns:a16="http://schemas.microsoft.com/office/drawing/2014/main" id="{D878A102-01B4-4F5F-927D-42867E4FAC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6258" y="1625320"/>
                <a:ext cx="572651" cy="758606"/>
              </a:xfrm>
              <a:custGeom>
                <a:avLst/>
                <a:gdLst>
                  <a:gd name="T0" fmla="*/ 13 w 172"/>
                  <a:gd name="T1" fmla="*/ 0 h 228"/>
                  <a:gd name="T2" fmla="*/ 0 w 172"/>
                  <a:gd name="T3" fmla="*/ 12 h 228"/>
                  <a:gd name="T4" fmla="*/ 0 w 172"/>
                  <a:gd name="T5" fmla="*/ 216 h 228"/>
                  <a:gd name="T6" fmla="*/ 13 w 172"/>
                  <a:gd name="T7" fmla="*/ 228 h 228"/>
                  <a:gd name="T8" fmla="*/ 159 w 172"/>
                  <a:gd name="T9" fmla="*/ 228 h 228"/>
                  <a:gd name="T10" fmla="*/ 172 w 172"/>
                  <a:gd name="T11" fmla="*/ 216 h 228"/>
                  <a:gd name="T12" fmla="*/ 172 w 172"/>
                  <a:gd name="T13" fmla="*/ 59 h 228"/>
                  <a:gd name="T14" fmla="*/ 110 w 172"/>
                  <a:gd name="T15" fmla="*/ 0 h 228"/>
                  <a:gd name="T16" fmla="*/ 13 w 172"/>
                  <a:gd name="T17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" h="228">
                    <a:moveTo>
                      <a:pt x="13" y="0"/>
                    </a:moveTo>
                    <a:cubicBezTo>
                      <a:pt x="6" y="0"/>
                      <a:pt x="0" y="5"/>
                      <a:pt x="0" y="12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23"/>
                      <a:pt x="6" y="228"/>
                      <a:pt x="13" y="228"/>
                    </a:cubicBezTo>
                    <a:cubicBezTo>
                      <a:pt x="159" y="228"/>
                      <a:pt x="159" y="228"/>
                      <a:pt x="159" y="228"/>
                    </a:cubicBezTo>
                    <a:cubicBezTo>
                      <a:pt x="166" y="228"/>
                      <a:pt x="172" y="223"/>
                      <a:pt x="172" y="216"/>
                    </a:cubicBezTo>
                    <a:cubicBezTo>
                      <a:pt x="172" y="59"/>
                      <a:pt x="172" y="59"/>
                      <a:pt x="172" y="59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8" name="Freeform 30">
                <a:extLst>
                  <a:ext uri="{FF2B5EF4-FFF2-40B4-BE49-F238E27FC236}">
                    <a16:creationId xmlns:a16="http://schemas.microsoft.com/office/drawing/2014/main" id="{B8CD550C-160E-41EC-BC38-4649CE69C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3198" y="1625322"/>
                <a:ext cx="195980" cy="193835"/>
              </a:xfrm>
              <a:custGeom>
                <a:avLst/>
                <a:gdLst>
                  <a:gd name="T0" fmla="*/ 59 w 59"/>
                  <a:gd name="T1" fmla="*/ 58 h 58"/>
                  <a:gd name="T2" fmla="*/ 13 w 59"/>
                  <a:gd name="T3" fmla="*/ 58 h 58"/>
                  <a:gd name="T4" fmla="*/ 0 w 59"/>
                  <a:gd name="T5" fmla="*/ 45 h 58"/>
                  <a:gd name="T6" fmla="*/ 0 w 59"/>
                  <a:gd name="T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58">
                    <a:moveTo>
                      <a:pt x="59" y="58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6" y="58"/>
                      <a:pt x="0" y="52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9" name="Rectangle 31">
                <a:extLst>
                  <a:ext uri="{FF2B5EF4-FFF2-40B4-BE49-F238E27FC236}">
                    <a16:creationId xmlns:a16="http://schemas.microsoft.com/office/drawing/2014/main" id="{87EF4AFB-F5E9-48F7-8EE5-056FD03AA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869" y="1819157"/>
                <a:ext cx="88955" cy="221725"/>
              </a:xfrm>
              <a:prstGeom prst="rect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40" name="Rectangle 32">
                <a:extLst>
                  <a:ext uri="{FF2B5EF4-FFF2-40B4-BE49-F238E27FC236}">
                    <a16:creationId xmlns:a16="http://schemas.microsoft.com/office/drawing/2014/main" id="{B13D8B91-7E47-47C8-BFC7-E503B9CA7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3082" y="1884698"/>
                <a:ext cx="66716" cy="156185"/>
              </a:xfrm>
              <a:prstGeom prst="rect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41" name="Rectangle 33">
                <a:extLst>
                  <a:ext uri="{FF2B5EF4-FFF2-40B4-BE49-F238E27FC236}">
                    <a16:creationId xmlns:a16="http://schemas.microsoft.com/office/drawing/2014/main" id="{7C20D62D-16E1-4262-AA09-6F4D6D881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5666" y="1932112"/>
                <a:ext cx="56987" cy="108772"/>
              </a:xfrm>
              <a:prstGeom prst="rect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42" name="Freeform 34">
                <a:extLst>
                  <a:ext uri="{FF2B5EF4-FFF2-40B4-BE49-F238E27FC236}">
                    <a16:creationId xmlns:a16="http://schemas.microsoft.com/office/drawing/2014/main" id="{7BC87FAA-DAA3-439F-BEF9-3EE157BC5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8522" y="1997653"/>
                <a:ext cx="54208" cy="43230"/>
              </a:xfrm>
              <a:custGeom>
                <a:avLst/>
                <a:gdLst>
                  <a:gd name="T0" fmla="*/ 36 w 39"/>
                  <a:gd name="T1" fmla="*/ 0 h 31"/>
                  <a:gd name="T2" fmla="*/ 39 w 39"/>
                  <a:gd name="T3" fmla="*/ 0 h 31"/>
                  <a:gd name="T4" fmla="*/ 39 w 39"/>
                  <a:gd name="T5" fmla="*/ 31 h 31"/>
                  <a:gd name="T6" fmla="*/ 0 w 39"/>
                  <a:gd name="T7" fmla="*/ 31 h 31"/>
                  <a:gd name="T8" fmla="*/ 0 w 39"/>
                  <a:gd name="T9" fmla="*/ 0 h 31"/>
                  <a:gd name="T10" fmla="*/ 36 w 39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1">
                    <a:moveTo>
                      <a:pt x="36" y="0"/>
                    </a:moveTo>
                    <a:lnTo>
                      <a:pt x="39" y="0"/>
                    </a:lnTo>
                    <a:lnTo>
                      <a:pt x="39" y="3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6" y="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43" name="Line 35">
                <a:extLst>
                  <a:ext uri="{FF2B5EF4-FFF2-40B4-BE49-F238E27FC236}">
                    <a16:creationId xmlns:a16="http://schemas.microsoft.com/office/drawing/2014/main" id="{ECFE33BF-BB0C-4916-BDB9-47138D113E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6869" y="2121762"/>
                <a:ext cx="152893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44" name="Line 36">
                <a:extLst>
                  <a:ext uri="{FF2B5EF4-FFF2-40B4-BE49-F238E27FC236}">
                    <a16:creationId xmlns:a16="http://schemas.microsoft.com/office/drawing/2014/main" id="{01A51477-DD90-4EF1-9803-B90EE80687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6869" y="2204040"/>
                <a:ext cx="115364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45" name="Line 37">
                <a:extLst>
                  <a:ext uri="{FF2B5EF4-FFF2-40B4-BE49-F238E27FC236}">
                    <a16:creationId xmlns:a16="http://schemas.microsoft.com/office/drawing/2014/main" id="{B0F1ED71-BBFE-443A-AEE6-DEF43E811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6869" y="2280737"/>
                <a:ext cx="152893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46" name="Line 38">
                <a:extLst>
                  <a:ext uri="{FF2B5EF4-FFF2-40B4-BE49-F238E27FC236}">
                    <a16:creationId xmlns:a16="http://schemas.microsoft.com/office/drawing/2014/main" id="{A6EDCB5E-C36A-430F-838B-31912F44F8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2616" y="2121762"/>
                <a:ext cx="152893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47" name="Line 39">
                <a:extLst>
                  <a:ext uri="{FF2B5EF4-FFF2-40B4-BE49-F238E27FC236}">
                    <a16:creationId xmlns:a16="http://schemas.microsoft.com/office/drawing/2014/main" id="{DB94CFAD-250A-44FD-801E-3C45FC6F41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2616" y="2204040"/>
                <a:ext cx="116755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48" name="Line 40">
                <a:extLst>
                  <a:ext uri="{FF2B5EF4-FFF2-40B4-BE49-F238E27FC236}">
                    <a16:creationId xmlns:a16="http://schemas.microsoft.com/office/drawing/2014/main" id="{97472CA5-1C66-4AC7-86F6-BABFB517EC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2616" y="2280737"/>
                <a:ext cx="152893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6101E87-CE7F-4628-92E8-DD98A2068DA1}"/>
                </a:ext>
              </a:extLst>
            </p:cNvPr>
            <p:cNvSpPr/>
            <p:nvPr/>
          </p:nvSpPr>
          <p:spPr bwMode="auto">
            <a:xfrm>
              <a:off x="4105974" y="4622125"/>
              <a:ext cx="220615" cy="426571"/>
            </a:xfrm>
            <a:custGeom>
              <a:avLst/>
              <a:gdLst>
                <a:gd name="connsiteX0" fmla="*/ 0 w 216805"/>
                <a:gd name="connsiteY0" fmla="*/ 0 h 222736"/>
                <a:gd name="connsiteX1" fmla="*/ 216805 w 216805"/>
                <a:gd name="connsiteY1" fmla="*/ 0 h 222736"/>
                <a:gd name="connsiteX2" fmla="*/ 216805 w 216805"/>
                <a:gd name="connsiteY2" fmla="*/ 222736 h 222736"/>
                <a:gd name="connsiteX3" fmla="*/ 0 w 216805"/>
                <a:gd name="connsiteY3" fmla="*/ 222736 h 222736"/>
                <a:gd name="connsiteX4" fmla="*/ 0 w 216805"/>
                <a:gd name="connsiteY4" fmla="*/ 0 h 222736"/>
                <a:gd name="connsiteX0" fmla="*/ 3810 w 220615"/>
                <a:gd name="connsiteY0" fmla="*/ 0 h 426571"/>
                <a:gd name="connsiteX1" fmla="*/ 220615 w 220615"/>
                <a:gd name="connsiteY1" fmla="*/ 0 h 426571"/>
                <a:gd name="connsiteX2" fmla="*/ 220615 w 220615"/>
                <a:gd name="connsiteY2" fmla="*/ 222736 h 426571"/>
                <a:gd name="connsiteX3" fmla="*/ 0 w 220615"/>
                <a:gd name="connsiteY3" fmla="*/ 426571 h 426571"/>
                <a:gd name="connsiteX4" fmla="*/ 3810 w 220615"/>
                <a:gd name="connsiteY4" fmla="*/ 0 h 42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615" h="426571">
                  <a:moveTo>
                    <a:pt x="3810" y="0"/>
                  </a:moveTo>
                  <a:lnTo>
                    <a:pt x="220615" y="0"/>
                  </a:lnTo>
                  <a:lnTo>
                    <a:pt x="220615" y="222736"/>
                  </a:lnTo>
                  <a:lnTo>
                    <a:pt x="0" y="426571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9" name="Freeform 14">
              <a:extLst>
                <a:ext uri="{FF2B5EF4-FFF2-40B4-BE49-F238E27FC236}">
                  <a16:creationId xmlns:a16="http://schemas.microsoft.com/office/drawing/2014/main" id="{FB7D345F-EC53-4B17-AFB1-628211776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4237" y="4604430"/>
              <a:ext cx="628876" cy="521507"/>
            </a:xfrm>
            <a:custGeom>
              <a:avLst/>
              <a:gdLst>
                <a:gd name="T0" fmla="*/ 200 w 246"/>
                <a:gd name="T1" fmla="*/ 38 h 204"/>
                <a:gd name="T2" fmla="*/ 219 w 246"/>
                <a:gd name="T3" fmla="*/ 50 h 204"/>
                <a:gd name="T4" fmla="*/ 233 w 246"/>
                <a:gd name="T5" fmla="*/ 67 h 204"/>
                <a:gd name="T6" fmla="*/ 243 w 246"/>
                <a:gd name="T7" fmla="*/ 87 h 204"/>
                <a:gd name="T8" fmla="*/ 246 w 246"/>
                <a:gd name="T9" fmla="*/ 110 h 204"/>
                <a:gd name="T10" fmla="*/ 240 w 246"/>
                <a:gd name="T11" fmla="*/ 141 h 204"/>
                <a:gd name="T12" fmla="*/ 224 w 246"/>
                <a:gd name="T13" fmla="*/ 165 h 204"/>
                <a:gd name="T14" fmla="*/ 199 w 246"/>
                <a:gd name="T15" fmla="*/ 182 h 204"/>
                <a:gd name="T16" fmla="*/ 169 w 246"/>
                <a:gd name="T17" fmla="*/ 188 h 204"/>
                <a:gd name="T18" fmla="*/ 145 w 246"/>
                <a:gd name="T19" fmla="*/ 184 h 204"/>
                <a:gd name="T20" fmla="*/ 123 w 246"/>
                <a:gd name="T21" fmla="*/ 173 h 204"/>
                <a:gd name="T22" fmla="*/ 93 w 246"/>
                <a:gd name="T23" fmla="*/ 204 h 204"/>
                <a:gd name="T24" fmla="*/ 0 w 246"/>
                <a:gd name="T25" fmla="*/ 110 h 204"/>
                <a:gd name="T26" fmla="*/ 108 w 246"/>
                <a:gd name="T27" fmla="*/ 0 h 204"/>
                <a:gd name="T28" fmla="*/ 200 w 246"/>
                <a:gd name="T29" fmla="*/ 0 h 204"/>
                <a:gd name="T30" fmla="*/ 200 w 246"/>
                <a:gd name="T31" fmla="*/ 38 h 204"/>
                <a:gd name="T32" fmla="*/ 93 w 246"/>
                <a:gd name="T33" fmla="*/ 182 h 204"/>
                <a:gd name="T34" fmla="*/ 185 w 246"/>
                <a:gd name="T35" fmla="*/ 88 h 204"/>
                <a:gd name="T36" fmla="*/ 185 w 246"/>
                <a:gd name="T37" fmla="*/ 49 h 204"/>
                <a:gd name="T38" fmla="*/ 179 w 246"/>
                <a:gd name="T39" fmla="*/ 49 h 204"/>
                <a:gd name="T40" fmla="*/ 173 w 246"/>
                <a:gd name="T41" fmla="*/ 48 h 204"/>
                <a:gd name="T42" fmla="*/ 166 w 246"/>
                <a:gd name="T43" fmla="*/ 48 h 204"/>
                <a:gd name="T44" fmla="*/ 160 w 246"/>
                <a:gd name="T45" fmla="*/ 46 h 204"/>
                <a:gd name="T46" fmla="*/ 156 w 246"/>
                <a:gd name="T47" fmla="*/ 44 h 204"/>
                <a:gd name="T48" fmla="*/ 154 w 246"/>
                <a:gd name="T49" fmla="*/ 39 h 204"/>
                <a:gd name="T50" fmla="*/ 156 w 246"/>
                <a:gd name="T51" fmla="*/ 34 h 204"/>
                <a:gd name="T52" fmla="*/ 162 w 246"/>
                <a:gd name="T53" fmla="*/ 32 h 204"/>
                <a:gd name="T54" fmla="*/ 173 w 246"/>
                <a:gd name="T55" fmla="*/ 32 h 204"/>
                <a:gd name="T56" fmla="*/ 185 w 246"/>
                <a:gd name="T57" fmla="*/ 33 h 204"/>
                <a:gd name="T58" fmla="*/ 185 w 246"/>
                <a:gd name="T59" fmla="*/ 16 h 204"/>
                <a:gd name="T60" fmla="*/ 114 w 246"/>
                <a:gd name="T61" fmla="*/ 16 h 204"/>
                <a:gd name="T62" fmla="*/ 22 w 246"/>
                <a:gd name="T63" fmla="*/ 110 h 204"/>
                <a:gd name="T64" fmla="*/ 93 w 246"/>
                <a:gd name="T65" fmla="*/ 182 h 204"/>
                <a:gd name="T66" fmla="*/ 169 w 246"/>
                <a:gd name="T67" fmla="*/ 173 h 204"/>
                <a:gd name="T68" fmla="*/ 193 w 246"/>
                <a:gd name="T69" fmla="*/ 168 h 204"/>
                <a:gd name="T70" fmla="*/ 213 w 246"/>
                <a:gd name="T71" fmla="*/ 154 h 204"/>
                <a:gd name="T72" fmla="*/ 226 w 246"/>
                <a:gd name="T73" fmla="*/ 134 h 204"/>
                <a:gd name="T74" fmla="*/ 231 w 246"/>
                <a:gd name="T75" fmla="*/ 110 h 204"/>
                <a:gd name="T76" fmla="*/ 228 w 246"/>
                <a:gd name="T77" fmla="*/ 94 h 204"/>
                <a:gd name="T78" fmla="*/ 222 w 246"/>
                <a:gd name="T79" fmla="*/ 79 h 204"/>
                <a:gd name="T80" fmla="*/ 213 w 246"/>
                <a:gd name="T81" fmla="*/ 66 h 204"/>
                <a:gd name="T82" fmla="*/ 200 w 246"/>
                <a:gd name="T83" fmla="*/ 56 h 204"/>
                <a:gd name="T84" fmla="*/ 200 w 246"/>
                <a:gd name="T85" fmla="*/ 94 h 204"/>
                <a:gd name="T86" fmla="*/ 134 w 246"/>
                <a:gd name="T87" fmla="*/ 161 h 204"/>
                <a:gd name="T88" fmla="*/ 151 w 246"/>
                <a:gd name="T89" fmla="*/ 170 h 204"/>
                <a:gd name="T90" fmla="*/ 169 w 246"/>
                <a:gd name="T91" fmla="*/ 17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6" h="204">
                  <a:moveTo>
                    <a:pt x="200" y="38"/>
                  </a:moveTo>
                  <a:cubicBezTo>
                    <a:pt x="207" y="41"/>
                    <a:pt x="213" y="45"/>
                    <a:pt x="219" y="50"/>
                  </a:cubicBezTo>
                  <a:cubicBezTo>
                    <a:pt x="225" y="55"/>
                    <a:pt x="230" y="61"/>
                    <a:pt x="233" y="67"/>
                  </a:cubicBezTo>
                  <a:cubicBezTo>
                    <a:pt x="237" y="73"/>
                    <a:pt x="241" y="80"/>
                    <a:pt x="243" y="87"/>
                  </a:cubicBezTo>
                  <a:cubicBezTo>
                    <a:pt x="245" y="95"/>
                    <a:pt x="246" y="102"/>
                    <a:pt x="246" y="110"/>
                  </a:cubicBezTo>
                  <a:cubicBezTo>
                    <a:pt x="246" y="121"/>
                    <a:pt x="244" y="131"/>
                    <a:pt x="240" y="141"/>
                  </a:cubicBezTo>
                  <a:cubicBezTo>
                    <a:pt x="236" y="150"/>
                    <a:pt x="230" y="158"/>
                    <a:pt x="224" y="165"/>
                  </a:cubicBezTo>
                  <a:cubicBezTo>
                    <a:pt x="217" y="173"/>
                    <a:pt x="208" y="178"/>
                    <a:pt x="199" y="182"/>
                  </a:cubicBezTo>
                  <a:cubicBezTo>
                    <a:pt x="190" y="186"/>
                    <a:pt x="180" y="188"/>
                    <a:pt x="169" y="188"/>
                  </a:cubicBezTo>
                  <a:cubicBezTo>
                    <a:pt x="161" y="188"/>
                    <a:pt x="153" y="187"/>
                    <a:pt x="145" y="184"/>
                  </a:cubicBezTo>
                  <a:cubicBezTo>
                    <a:pt x="137" y="182"/>
                    <a:pt x="130" y="178"/>
                    <a:pt x="123" y="173"/>
                  </a:cubicBezTo>
                  <a:cubicBezTo>
                    <a:pt x="93" y="204"/>
                    <a:pt x="93" y="204"/>
                    <a:pt x="93" y="204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200" y="38"/>
                    <a:pt x="200" y="38"/>
                    <a:pt x="200" y="38"/>
                  </a:cubicBezTo>
                  <a:close/>
                  <a:moveTo>
                    <a:pt x="93" y="182"/>
                  </a:moveTo>
                  <a:cubicBezTo>
                    <a:pt x="185" y="88"/>
                    <a:pt x="185" y="88"/>
                    <a:pt x="185" y="88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3" y="49"/>
                    <a:pt x="181" y="49"/>
                    <a:pt x="179" y="49"/>
                  </a:cubicBezTo>
                  <a:cubicBezTo>
                    <a:pt x="177" y="48"/>
                    <a:pt x="175" y="48"/>
                    <a:pt x="173" y="48"/>
                  </a:cubicBezTo>
                  <a:cubicBezTo>
                    <a:pt x="171" y="48"/>
                    <a:pt x="168" y="48"/>
                    <a:pt x="166" y="48"/>
                  </a:cubicBezTo>
                  <a:cubicBezTo>
                    <a:pt x="164" y="47"/>
                    <a:pt x="162" y="47"/>
                    <a:pt x="160" y="46"/>
                  </a:cubicBezTo>
                  <a:cubicBezTo>
                    <a:pt x="158" y="46"/>
                    <a:pt x="157" y="45"/>
                    <a:pt x="156" y="44"/>
                  </a:cubicBezTo>
                  <a:cubicBezTo>
                    <a:pt x="154" y="43"/>
                    <a:pt x="154" y="41"/>
                    <a:pt x="154" y="39"/>
                  </a:cubicBezTo>
                  <a:cubicBezTo>
                    <a:pt x="154" y="37"/>
                    <a:pt x="155" y="35"/>
                    <a:pt x="156" y="34"/>
                  </a:cubicBezTo>
                  <a:cubicBezTo>
                    <a:pt x="158" y="32"/>
                    <a:pt x="159" y="32"/>
                    <a:pt x="162" y="32"/>
                  </a:cubicBezTo>
                  <a:cubicBezTo>
                    <a:pt x="165" y="32"/>
                    <a:pt x="169" y="32"/>
                    <a:pt x="173" y="32"/>
                  </a:cubicBezTo>
                  <a:cubicBezTo>
                    <a:pt x="177" y="32"/>
                    <a:pt x="181" y="32"/>
                    <a:pt x="185" y="33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93" y="182"/>
                    <a:pt x="93" y="182"/>
                    <a:pt x="93" y="182"/>
                  </a:cubicBezTo>
                  <a:close/>
                  <a:moveTo>
                    <a:pt x="169" y="173"/>
                  </a:moveTo>
                  <a:cubicBezTo>
                    <a:pt x="178" y="173"/>
                    <a:pt x="186" y="171"/>
                    <a:pt x="193" y="168"/>
                  </a:cubicBezTo>
                  <a:cubicBezTo>
                    <a:pt x="201" y="164"/>
                    <a:pt x="207" y="160"/>
                    <a:pt x="213" y="154"/>
                  </a:cubicBezTo>
                  <a:cubicBezTo>
                    <a:pt x="218" y="149"/>
                    <a:pt x="223" y="142"/>
                    <a:pt x="226" y="134"/>
                  </a:cubicBezTo>
                  <a:cubicBezTo>
                    <a:pt x="229" y="127"/>
                    <a:pt x="231" y="119"/>
                    <a:pt x="231" y="110"/>
                  </a:cubicBezTo>
                  <a:cubicBezTo>
                    <a:pt x="231" y="104"/>
                    <a:pt x="230" y="99"/>
                    <a:pt x="228" y="94"/>
                  </a:cubicBezTo>
                  <a:cubicBezTo>
                    <a:pt x="227" y="88"/>
                    <a:pt x="225" y="83"/>
                    <a:pt x="222" y="79"/>
                  </a:cubicBezTo>
                  <a:cubicBezTo>
                    <a:pt x="220" y="74"/>
                    <a:pt x="216" y="70"/>
                    <a:pt x="213" y="66"/>
                  </a:cubicBezTo>
                  <a:cubicBezTo>
                    <a:pt x="209" y="62"/>
                    <a:pt x="205" y="58"/>
                    <a:pt x="200" y="56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34" y="161"/>
                    <a:pt x="134" y="161"/>
                    <a:pt x="134" y="161"/>
                  </a:cubicBezTo>
                  <a:cubicBezTo>
                    <a:pt x="139" y="165"/>
                    <a:pt x="145" y="168"/>
                    <a:pt x="151" y="170"/>
                  </a:cubicBezTo>
                  <a:cubicBezTo>
                    <a:pt x="157" y="172"/>
                    <a:pt x="163" y="173"/>
                    <a:pt x="169" y="1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7857" tIns="43929" rIns="87857" bIns="43929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2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AA806247-CDA8-47BE-BAFD-447823455A5B}"/>
                </a:ext>
              </a:extLst>
            </p:cNvPr>
            <p:cNvSpPr/>
            <p:nvPr/>
          </p:nvSpPr>
          <p:spPr>
            <a:xfrm>
              <a:off x="3521301" y="5420187"/>
              <a:ext cx="1737360" cy="100584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896214">
                <a:defRPr/>
              </a:pPr>
              <a:r>
                <a:rPr lang="en-US" sz="1176" b="1" kern="0" dirty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Sensitive data is classified &amp; labeled</a:t>
              </a:r>
              <a:endParaRPr lang="en-US" sz="1176" kern="0" dirty="0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  <a:p>
              <a:pPr algn="ctr" defTabSz="896214">
                <a:defRPr/>
              </a:pPr>
              <a:r>
                <a:rPr lang="en-US" sz="1176" kern="0" dirty="0">
                  <a:solidFill>
                    <a:srgbClr val="505050"/>
                  </a:solidFill>
                  <a:latin typeface="Segoe UI"/>
                  <a:cs typeface="Segoe UI" pitchFamily="34" charset="0"/>
                </a:rPr>
                <a:t>Based on sensitivity; used for either protection policies or retention policies</a:t>
              </a:r>
            </a:p>
          </p:txBody>
        </p: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052ADA22-D200-4F56-B992-5005C3114D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72078" y="3802667"/>
              <a:ext cx="34294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78D7"/>
              </a:solidFill>
              <a:prstDash val="solid"/>
              <a:miter lim="800000"/>
              <a:tailEnd type="stealth"/>
            </a:ln>
            <a:effectLst/>
          </p:spPr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BD7BB0-5674-4D04-B5DD-D32C1E9E864E}"/>
              </a:ext>
            </a:extLst>
          </p:cNvPr>
          <p:cNvGrpSpPr/>
          <p:nvPr/>
        </p:nvGrpSpPr>
        <p:grpSpPr>
          <a:xfrm>
            <a:off x="4887809" y="2614489"/>
            <a:ext cx="2167016" cy="2356665"/>
            <a:chOff x="4985819" y="2666418"/>
            <a:chExt cx="2210469" cy="2403921"/>
          </a:xfrm>
        </p:grpSpPr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BE2288B9-EADA-44EB-B31C-F8F6A463D215}"/>
                </a:ext>
              </a:extLst>
            </p:cNvPr>
            <p:cNvSpPr/>
            <p:nvPr/>
          </p:nvSpPr>
          <p:spPr bwMode="auto">
            <a:xfrm>
              <a:off x="5562793" y="2666418"/>
              <a:ext cx="1322240" cy="1322240"/>
            </a:xfrm>
            <a:prstGeom prst="ellipse">
              <a:avLst/>
            </a:prstGeom>
            <a:solidFill>
              <a:schemeClr val="tx2"/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D7F8336B-4B74-4247-8685-A2A0458FBB25}"/>
                </a:ext>
              </a:extLst>
            </p:cNvPr>
            <p:cNvGrpSpPr/>
            <p:nvPr/>
          </p:nvGrpSpPr>
          <p:grpSpPr>
            <a:xfrm>
              <a:off x="6110788" y="2922670"/>
              <a:ext cx="501622" cy="664512"/>
              <a:chOff x="4126258" y="1625320"/>
              <a:chExt cx="572651" cy="758606"/>
            </a:xfrm>
          </p:grpSpPr>
          <p:sp>
            <p:nvSpPr>
              <p:cNvPr id="223" name="Freeform 29">
                <a:extLst>
                  <a:ext uri="{FF2B5EF4-FFF2-40B4-BE49-F238E27FC236}">
                    <a16:creationId xmlns:a16="http://schemas.microsoft.com/office/drawing/2014/main" id="{31FC063C-B381-4492-96E1-F3CD4C0DB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6258" y="1625320"/>
                <a:ext cx="572651" cy="758606"/>
              </a:xfrm>
              <a:custGeom>
                <a:avLst/>
                <a:gdLst>
                  <a:gd name="T0" fmla="*/ 13 w 172"/>
                  <a:gd name="T1" fmla="*/ 0 h 228"/>
                  <a:gd name="T2" fmla="*/ 0 w 172"/>
                  <a:gd name="T3" fmla="*/ 12 h 228"/>
                  <a:gd name="T4" fmla="*/ 0 w 172"/>
                  <a:gd name="T5" fmla="*/ 216 h 228"/>
                  <a:gd name="T6" fmla="*/ 13 w 172"/>
                  <a:gd name="T7" fmla="*/ 228 h 228"/>
                  <a:gd name="T8" fmla="*/ 159 w 172"/>
                  <a:gd name="T9" fmla="*/ 228 h 228"/>
                  <a:gd name="T10" fmla="*/ 172 w 172"/>
                  <a:gd name="T11" fmla="*/ 216 h 228"/>
                  <a:gd name="T12" fmla="*/ 172 w 172"/>
                  <a:gd name="T13" fmla="*/ 59 h 228"/>
                  <a:gd name="T14" fmla="*/ 110 w 172"/>
                  <a:gd name="T15" fmla="*/ 0 h 228"/>
                  <a:gd name="T16" fmla="*/ 13 w 172"/>
                  <a:gd name="T17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" h="228">
                    <a:moveTo>
                      <a:pt x="13" y="0"/>
                    </a:moveTo>
                    <a:cubicBezTo>
                      <a:pt x="6" y="0"/>
                      <a:pt x="0" y="5"/>
                      <a:pt x="0" y="12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23"/>
                      <a:pt x="6" y="228"/>
                      <a:pt x="13" y="228"/>
                    </a:cubicBezTo>
                    <a:cubicBezTo>
                      <a:pt x="159" y="228"/>
                      <a:pt x="159" y="228"/>
                      <a:pt x="159" y="228"/>
                    </a:cubicBezTo>
                    <a:cubicBezTo>
                      <a:pt x="166" y="228"/>
                      <a:pt x="172" y="223"/>
                      <a:pt x="172" y="216"/>
                    </a:cubicBezTo>
                    <a:cubicBezTo>
                      <a:pt x="172" y="59"/>
                      <a:pt x="172" y="59"/>
                      <a:pt x="172" y="59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4" name="Freeform 30">
                <a:extLst>
                  <a:ext uri="{FF2B5EF4-FFF2-40B4-BE49-F238E27FC236}">
                    <a16:creationId xmlns:a16="http://schemas.microsoft.com/office/drawing/2014/main" id="{358C03E1-07F0-4E39-B2D7-972A3DAC1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3198" y="1625322"/>
                <a:ext cx="195980" cy="193835"/>
              </a:xfrm>
              <a:custGeom>
                <a:avLst/>
                <a:gdLst>
                  <a:gd name="T0" fmla="*/ 59 w 59"/>
                  <a:gd name="T1" fmla="*/ 58 h 58"/>
                  <a:gd name="T2" fmla="*/ 13 w 59"/>
                  <a:gd name="T3" fmla="*/ 58 h 58"/>
                  <a:gd name="T4" fmla="*/ 0 w 59"/>
                  <a:gd name="T5" fmla="*/ 45 h 58"/>
                  <a:gd name="T6" fmla="*/ 0 w 59"/>
                  <a:gd name="T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58">
                    <a:moveTo>
                      <a:pt x="59" y="58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6" y="58"/>
                      <a:pt x="0" y="52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5" name="Rectangle 31">
                <a:extLst>
                  <a:ext uri="{FF2B5EF4-FFF2-40B4-BE49-F238E27FC236}">
                    <a16:creationId xmlns:a16="http://schemas.microsoft.com/office/drawing/2014/main" id="{799FD9AE-5CCA-4FE8-8964-9201D759F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869" y="1819157"/>
                <a:ext cx="88955" cy="221725"/>
              </a:xfrm>
              <a:prstGeom prst="rect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6" name="Rectangle 32">
                <a:extLst>
                  <a:ext uri="{FF2B5EF4-FFF2-40B4-BE49-F238E27FC236}">
                    <a16:creationId xmlns:a16="http://schemas.microsoft.com/office/drawing/2014/main" id="{F247D393-F6D6-473B-819A-1FBA73A40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3082" y="1884698"/>
                <a:ext cx="66716" cy="156185"/>
              </a:xfrm>
              <a:prstGeom prst="rect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7" name="Rectangle 33">
                <a:extLst>
                  <a:ext uri="{FF2B5EF4-FFF2-40B4-BE49-F238E27FC236}">
                    <a16:creationId xmlns:a16="http://schemas.microsoft.com/office/drawing/2014/main" id="{4D37332D-5394-4CBD-B176-057E65BC9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5666" y="1932112"/>
                <a:ext cx="56987" cy="108772"/>
              </a:xfrm>
              <a:prstGeom prst="rect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8" name="Freeform 34">
                <a:extLst>
                  <a:ext uri="{FF2B5EF4-FFF2-40B4-BE49-F238E27FC236}">
                    <a16:creationId xmlns:a16="http://schemas.microsoft.com/office/drawing/2014/main" id="{47BE454F-24CD-447B-9464-2C22F9A61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8522" y="1997653"/>
                <a:ext cx="54208" cy="43230"/>
              </a:xfrm>
              <a:custGeom>
                <a:avLst/>
                <a:gdLst>
                  <a:gd name="T0" fmla="*/ 36 w 39"/>
                  <a:gd name="T1" fmla="*/ 0 h 31"/>
                  <a:gd name="T2" fmla="*/ 39 w 39"/>
                  <a:gd name="T3" fmla="*/ 0 h 31"/>
                  <a:gd name="T4" fmla="*/ 39 w 39"/>
                  <a:gd name="T5" fmla="*/ 31 h 31"/>
                  <a:gd name="T6" fmla="*/ 0 w 39"/>
                  <a:gd name="T7" fmla="*/ 31 h 31"/>
                  <a:gd name="T8" fmla="*/ 0 w 39"/>
                  <a:gd name="T9" fmla="*/ 0 h 31"/>
                  <a:gd name="T10" fmla="*/ 36 w 39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1">
                    <a:moveTo>
                      <a:pt x="36" y="0"/>
                    </a:moveTo>
                    <a:lnTo>
                      <a:pt x="39" y="0"/>
                    </a:lnTo>
                    <a:lnTo>
                      <a:pt x="39" y="3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6" y="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9" name="Line 35">
                <a:extLst>
                  <a:ext uri="{FF2B5EF4-FFF2-40B4-BE49-F238E27FC236}">
                    <a16:creationId xmlns:a16="http://schemas.microsoft.com/office/drawing/2014/main" id="{2AB5BB44-6D19-431A-9721-BAFA02ECF6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6869" y="2121762"/>
                <a:ext cx="152893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0" name="Line 36">
                <a:extLst>
                  <a:ext uri="{FF2B5EF4-FFF2-40B4-BE49-F238E27FC236}">
                    <a16:creationId xmlns:a16="http://schemas.microsoft.com/office/drawing/2014/main" id="{B9E0C8E7-3523-46B9-A0D9-0DC0EB5ADF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6869" y="2204040"/>
                <a:ext cx="115364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1" name="Line 37">
                <a:extLst>
                  <a:ext uri="{FF2B5EF4-FFF2-40B4-BE49-F238E27FC236}">
                    <a16:creationId xmlns:a16="http://schemas.microsoft.com/office/drawing/2014/main" id="{BB5A49EC-199C-4B4F-9FB4-841F91D96A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6869" y="2280737"/>
                <a:ext cx="152893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2" name="Line 38">
                <a:extLst>
                  <a:ext uri="{FF2B5EF4-FFF2-40B4-BE49-F238E27FC236}">
                    <a16:creationId xmlns:a16="http://schemas.microsoft.com/office/drawing/2014/main" id="{7EA263B9-20B0-4764-960E-FEFE9C6368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2616" y="2121762"/>
                <a:ext cx="152893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3" name="Line 39">
                <a:extLst>
                  <a:ext uri="{FF2B5EF4-FFF2-40B4-BE49-F238E27FC236}">
                    <a16:creationId xmlns:a16="http://schemas.microsoft.com/office/drawing/2014/main" id="{C9F1ED3B-170B-47CA-9F07-E7E9A7B16E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2616" y="2204040"/>
                <a:ext cx="116755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4" name="Line 40">
                <a:extLst>
                  <a:ext uri="{FF2B5EF4-FFF2-40B4-BE49-F238E27FC236}">
                    <a16:creationId xmlns:a16="http://schemas.microsoft.com/office/drawing/2014/main" id="{6D8FADE4-5F9B-41D5-95FC-2A4B0E32F7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2616" y="2280737"/>
                <a:ext cx="152893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235" name="Flowchart: Off-page Connector 234">
              <a:extLst>
                <a:ext uri="{FF2B5EF4-FFF2-40B4-BE49-F238E27FC236}">
                  <a16:creationId xmlns:a16="http://schemas.microsoft.com/office/drawing/2014/main" id="{14DD3BAF-BE0B-43FB-BAC2-FC178D5DD862}"/>
                </a:ext>
              </a:extLst>
            </p:cNvPr>
            <p:cNvSpPr/>
            <p:nvPr/>
          </p:nvSpPr>
          <p:spPr bwMode="auto">
            <a:xfrm>
              <a:off x="5871665" y="3263892"/>
              <a:ext cx="403735" cy="444508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4975 w 10000"/>
                <a:gd name="connsiteY1" fmla="*/ 9 h 10000"/>
                <a:gd name="connsiteX2" fmla="*/ 10000 w 10000"/>
                <a:gd name="connsiteY2" fmla="*/ 0 h 10000"/>
                <a:gd name="connsiteX3" fmla="*/ 10000 w 10000"/>
                <a:gd name="connsiteY3" fmla="*/ 8000 h 10000"/>
                <a:gd name="connsiteX4" fmla="*/ 5000 w 10000"/>
                <a:gd name="connsiteY4" fmla="*/ 10000 h 10000"/>
                <a:gd name="connsiteX5" fmla="*/ 0 w 10000"/>
                <a:gd name="connsiteY5" fmla="*/ 8000 h 10000"/>
                <a:gd name="connsiteX6" fmla="*/ 0 w 10000"/>
                <a:gd name="connsiteY6" fmla="*/ 0 h 10000"/>
                <a:gd name="connsiteX0" fmla="*/ 0 w 10000"/>
                <a:gd name="connsiteY0" fmla="*/ 1137 h 11137"/>
                <a:gd name="connsiteX1" fmla="*/ 3981 w 10000"/>
                <a:gd name="connsiteY1" fmla="*/ 0 h 11137"/>
                <a:gd name="connsiteX2" fmla="*/ 10000 w 10000"/>
                <a:gd name="connsiteY2" fmla="*/ 1137 h 11137"/>
                <a:gd name="connsiteX3" fmla="*/ 10000 w 10000"/>
                <a:gd name="connsiteY3" fmla="*/ 9137 h 11137"/>
                <a:gd name="connsiteX4" fmla="*/ 5000 w 10000"/>
                <a:gd name="connsiteY4" fmla="*/ 11137 h 11137"/>
                <a:gd name="connsiteX5" fmla="*/ 0 w 10000"/>
                <a:gd name="connsiteY5" fmla="*/ 9137 h 11137"/>
                <a:gd name="connsiteX6" fmla="*/ 0 w 10000"/>
                <a:gd name="connsiteY6" fmla="*/ 1137 h 11137"/>
                <a:gd name="connsiteX0" fmla="*/ 0 w 10000"/>
                <a:gd name="connsiteY0" fmla="*/ 1137 h 11137"/>
                <a:gd name="connsiteX1" fmla="*/ 3981 w 10000"/>
                <a:gd name="connsiteY1" fmla="*/ 0 h 11137"/>
                <a:gd name="connsiteX2" fmla="*/ 10000 w 10000"/>
                <a:gd name="connsiteY2" fmla="*/ 1137 h 11137"/>
                <a:gd name="connsiteX3" fmla="*/ 9192 w 10000"/>
                <a:gd name="connsiteY3" fmla="*/ 8055 h 11137"/>
                <a:gd name="connsiteX4" fmla="*/ 5000 w 10000"/>
                <a:gd name="connsiteY4" fmla="*/ 11137 h 11137"/>
                <a:gd name="connsiteX5" fmla="*/ 0 w 10000"/>
                <a:gd name="connsiteY5" fmla="*/ 9137 h 11137"/>
                <a:gd name="connsiteX6" fmla="*/ 0 w 10000"/>
                <a:gd name="connsiteY6" fmla="*/ 1137 h 11137"/>
                <a:gd name="connsiteX0" fmla="*/ 0 w 10000"/>
                <a:gd name="connsiteY0" fmla="*/ 1137 h 11137"/>
                <a:gd name="connsiteX1" fmla="*/ 3981 w 10000"/>
                <a:gd name="connsiteY1" fmla="*/ 0 h 11137"/>
                <a:gd name="connsiteX2" fmla="*/ 10000 w 10000"/>
                <a:gd name="connsiteY2" fmla="*/ 1137 h 11137"/>
                <a:gd name="connsiteX3" fmla="*/ 9192 w 10000"/>
                <a:gd name="connsiteY3" fmla="*/ 8055 h 11137"/>
                <a:gd name="connsiteX4" fmla="*/ 5000 w 10000"/>
                <a:gd name="connsiteY4" fmla="*/ 11137 h 11137"/>
                <a:gd name="connsiteX5" fmla="*/ 0 w 10000"/>
                <a:gd name="connsiteY5" fmla="*/ 9137 h 11137"/>
                <a:gd name="connsiteX6" fmla="*/ 0 w 10000"/>
                <a:gd name="connsiteY6" fmla="*/ 1137 h 11137"/>
                <a:gd name="connsiteX0" fmla="*/ 0 w 9876"/>
                <a:gd name="connsiteY0" fmla="*/ 1137 h 11137"/>
                <a:gd name="connsiteX1" fmla="*/ 3981 w 9876"/>
                <a:gd name="connsiteY1" fmla="*/ 0 h 11137"/>
                <a:gd name="connsiteX2" fmla="*/ 9876 w 9876"/>
                <a:gd name="connsiteY2" fmla="*/ 1773 h 11137"/>
                <a:gd name="connsiteX3" fmla="*/ 9192 w 9876"/>
                <a:gd name="connsiteY3" fmla="*/ 8055 h 11137"/>
                <a:gd name="connsiteX4" fmla="*/ 5000 w 9876"/>
                <a:gd name="connsiteY4" fmla="*/ 11137 h 11137"/>
                <a:gd name="connsiteX5" fmla="*/ 0 w 9876"/>
                <a:gd name="connsiteY5" fmla="*/ 9137 h 11137"/>
                <a:gd name="connsiteX6" fmla="*/ 0 w 9876"/>
                <a:gd name="connsiteY6" fmla="*/ 1137 h 1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76" h="11137">
                  <a:moveTo>
                    <a:pt x="0" y="1137"/>
                  </a:moveTo>
                  <a:lnTo>
                    <a:pt x="3981" y="0"/>
                  </a:lnTo>
                  <a:lnTo>
                    <a:pt x="9876" y="1773"/>
                  </a:lnTo>
                  <a:cubicBezTo>
                    <a:pt x="9607" y="4079"/>
                    <a:pt x="10144" y="5940"/>
                    <a:pt x="9192" y="8055"/>
                  </a:cubicBezTo>
                  <a:lnTo>
                    <a:pt x="5000" y="11137"/>
                  </a:lnTo>
                  <a:lnTo>
                    <a:pt x="0" y="9137"/>
                  </a:lnTo>
                  <a:lnTo>
                    <a:pt x="0" y="1137"/>
                  </a:lnTo>
                  <a:close/>
                </a:path>
              </a:pathLst>
            </a:custGeom>
            <a:solidFill>
              <a:schemeClr val="tx2"/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A3078D71-2145-44A2-85CC-59313AB010C8}"/>
                </a:ext>
              </a:extLst>
            </p:cNvPr>
            <p:cNvGrpSpPr/>
            <p:nvPr/>
          </p:nvGrpSpPr>
          <p:grpSpPr>
            <a:xfrm>
              <a:off x="5804305" y="3245179"/>
              <a:ext cx="493222" cy="528080"/>
              <a:chOff x="2974460" y="2070859"/>
              <a:chExt cx="227410" cy="243482"/>
            </a:xfrm>
            <a:solidFill>
              <a:schemeClr val="bg1"/>
            </a:solidFill>
          </p:grpSpPr>
          <p:sp>
            <p:nvSpPr>
              <p:cNvPr id="206" name="Rectangle 2042">
                <a:extLst>
                  <a:ext uri="{FF2B5EF4-FFF2-40B4-BE49-F238E27FC236}">
                    <a16:creationId xmlns:a16="http://schemas.microsoft.com/office/drawing/2014/main" id="{6EC9DCD5-155F-4569-B816-4BFBCE96CD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532" y="2238001"/>
                <a:ext cx="15268" cy="152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7" name="Rectangle 2043">
                <a:extLst>
                  <a:ext uri="{FF2B5EF4-FFF2-40B4-BE49-F238E27FC236}">
                    <a16:creationId xmlns:a16="http://schemas.microsoft.com/office/drawing/2014/main" id="{C0D3DE49-430A-45AC-AFE6-495FFB75F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532" y="2116662"/>
                <a:ext cx="15268" cy="10607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8" name="Freeform 2044">
                <a:extLst>
                  <a:ext uri="{FF2B5EF4-FFF2-40B4-BE49-F238E27FC236}">
                    <a16:creationId xmlns:a16="http://schemas.microsoft.com/office/drawing/2014/main" id="{EBCB8DAA-445C-45A7-8C69-EBB18EC6FC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4460" y="2070859"/>
                <a:ext cx="227410" cy="243482"/>
              </a:xfrm>
              <a:custGeom>
                <a:avLst/>
                <a:gdLst>
                  <a:gd name="T0" fmla="*/ 60 w 120"/>
                  <a:gd name="T1" fmla="*/ 128 h 128"/>
                  <a:gd name="T2" fmla="*/ 58 w 120"/>
                  <a:gd name="T3" fmla="*/ 127 h 128"/>
                  <a:gd name="T4" fmla="*/ 0 w 120"/>
                  <a:gd name="T5" fmla="*/ 48 h 128"/>
                  <a:gd name="T6" fmla="*/ 0 w 120"/>
                  <a:gd name="T7" fmla="*/ 16 h 128"/>
                  <a:gd name="T8" fmla="*/ 4 w 120"/>
                  <a:gd name="T9" fmla="*/ 16 h 128"/>
                  <a:gd name="T10" fmla="*/ 38 w 120"/>
                  <a:gd name="T11" fmla="*/ 7 h 128"/>
                  <a:gd name="T12" fmla="*/ 60 w 120"/>
                  <a:gd name="T13" fmla="*/ 0 h 128"/>
                  <a:gd name="T14" fmla="*/ 83 w 120"/>
                  <a:gd name="T15" fmla="*/ 7 h 128"/>
                  <a:gd name="T16" fmla="*/ 116 w 120"/>
                  <a:gd name="T17" fmla="*/ 16 h 128"/>
                  <a:gd name="T18" fmla="*/ 120 w 120"/>
                  <a:gd name="T19" fmla="*/ 16 h 128"/>
                  <a:gd name="T20" fmla="*/ 120 w 120"/>
                  <a:gd name="T21" fmla="*/ 48 h 128"/>
                  <a:gd name="T22" fmla="*/ 62 w 120"/>
                  <a:gd name="T23" fmla="*/ 127 h 128"/>
                  <a:gd name="T24" fmla="*/ 60 w 120"/>
                  <a:gd name="T25" fmla="*/ 128 h 128"/>
                  <a:gd name="T26" fmla="*/ 8 w 120"/>
                  <a:gd name="T27" fmla="*/ 24 h 128"/>
                  <a:gd name="T28" fmla="*/ 8 w 120"/>
                  <a:gd name="T29" fmla="*/ 48 h 128"/>
                  <a:gd name="T30" fmla="*/ 60 w 120"/>
                  <a:gd name="T31" fmla="*/ 119 h 128"/>
                  <a:gd name="T32" fmla="*/ 112 w 120"/>
                  <a:gd name="T33" fmla="*/ 48 h 128"/>
                  <a:gd name="T34" fmla="*/ 112 w 120"/>
                  <a:gd name="T35" fmla="*/ 24 h 128"/>
                  <a:gd name="T36" fmla="*/ 78 w 120"/>
                  <a:gd name="T37" fmla="*/ 14 h 128"/>
                  <a:gd name="T38" fmla="*/ 60 w 120"/>
                  <a:gd name="T39" fmla="*/ 8 h 128"/>
                  <a:gd name="T40" fmla="*/ 43 w 120"/>
                  <a:gd name="T41" fmla="*/ 14 h 128"/>
                  <a:gd name="T42" fmla="*/ 8 w 120"/>
                  <a:gd name="T43" fmla="*/ 2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0" h="128">
                    <a:moveTo>
                      <a:pt x="60" y="128"/>
                    </a:moveTo>
                    <a:cubicBezTo>
                      <a:pt x="58" y="127"/>
                      <a:pt x="58" y="127"/>
                      <a:pt x="58" y="127"/>
                    </a:cubicBezTo>
                    <a:cubicBezTo>
                      <a:pt x="21" y="106"/>
                      <a:pt x="0" y="78"/>
                      <a:pt x="0" y="4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7" y="16"/>
                      <a:pt x="29" y="13"/>
                      <a:pt x="38" y="7"/>
                    </a:cubicBezTo>
                    <a:cubicBezTo>
                      <a:pt x="44" y="3"/>
                      <a:pt x="52" y="0"/>
                      <a:pt x="60" y="0"/>
                    </a:cubicBezTo>
                    <a:cubicBezTo>
                      <a:pt x="69" y="0"/>
                      <a:pt x="77" y="3"/>
                      <a:pt x="83" y="7"/>
                    </a:cubicBezTo>
                    <a:cubicBezTo>
                      <a:pt x="91" y="13"/>
                      <a:pt x="103" y="16"/>
                      <a:pt x="116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0" y="78"/>
                      <a:pt x="100" y="106"/>
                      <a:pt x="62" y="127"/>
                    </a:cubicBezTo>
                    <a:lnTo>
                      <a:pt x="60" y="128"/>
                    </a:lnTo>
                    <a:close/>
                    <a:moveTo>
                      <a:pt x="8" y="24"/>
                    </a:moveTo>
                    <a:cubicBezTo>
                      <a:pt x="8" y="48"/>
                      <a:pt x="8" y="48"/>
                      <a:pt x="8" y="48"/>
                    </a:cubicBezTo>
                    <a:cubicBezTo>
                      <a:pt x="8" y="75"/>
                      <a:pt x="27" y="100"/>
                      <a:pt x="60" y="119"/>
                    </a:cubicBezTo>
                    <a:cubicBezTo>
                      <a:pt x="94" y="100"/>
                      <a:pt x="112" y="75"/>
                      <a:pt x="112" y="48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99" y="24"/>
                      <a:pt x="87" y="20"/>
                      <a:pt x="78" y="14"/>
                    </a:cubicBezTo>
                    <a:cubicBezTo>
                      <a:pt x="73" y="10"/>
                      <a:pt x="67" y="8"/>
                      <a:pt x="60" y="8"/>
                    </a:cubicBezTo>
                    <a:cubicBezTo>
                      <a:pt x="53" y="8"/>
                      <a:pt x="47" y="10"/>
                      <a:pt x="43" y="14"/>
                    </a:cubicBezTo>
                    <a:cubicBezTo>
                      <a:pt x="33" y="20"/>
                      <a:pt x="21" y="24"/>
                      <a:pt x="8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ECEF20CA-2295-4FF7-B9DC-AD554163B86A}"/>
                </a:ext>
              </a:extLst>
            </p:cNvPr>
            <p:cNvSpPr/>
            <p:nvPr/>
          </p:nvSpPr>
          <p:spPr>
            <a:xfrm>
              <a:off x="5333539" y="4064499"/>
              <a:ext cx="1862749" cy="100584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896214">
                <a:defRPr/>
              </a:pPr>
              <a:r>
                <a:rPr lang="en-US" sz="1176" b="1" kern="0" dirty="0">
                  <a:solidFill>
                    <a:srgbClr val="505050"/>
                  </a:solidFill>
                  <a:latin typeface="Segoe UI"/>
                  <a:cs typeface="Segoe UI" pitchFamily="34" charset="0"/>
                </a:rPr>
                <a:t>Data is protected based on policy</a:t>
              </a:r>
              <a:endParaRPr lang="en-US" sz="1176" b="1" kern="0" dirty="0">
                <a:solidFill>
                  <a:srgbClr val="505050"/>
                </a:solidFill>
                <a:latin typeface="Segoe UI"/>
              </a:endParaRPr>
            </a:p>
            <a:p>
              <a:pPr algn="ctr" defTabSz="896214">
                <a:defRPr/>
              </a:pPr>
              <a:r>
                <a:rPr lang="en-US" sz="1176" kern="0" dirty="0">
                  <a:solidFill>
                    <a:srgbClr val="505050"/>
                  </a:solidFill>
                  <a:latin typeface="Segoe UI"/>
                  <a:cs typeface="Segoe UI" pitchFamily="34" charset="0"/>
                </a:rPr>
                <a:t>Protection may in the form of encryption, permissions, visual markings, retention, deletion, or a DLP action such as blocking sharing </a:t>
              </a:r>
            </a:p>
          </p:txBody>
        </p: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D53C1B6B-E77E-4C8F-B59B-3667A9ACF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5819" y="3631198"/>
              <a:ext cx="501383" cy="531182"/>
            </a:xfrm>
            <a:prstGeom prst="straightConnector1">
              <a:avLst/>
            </a:prstGeom>
            <a:noFill/>
            <a:ln w="19050" cap="flat" cmpd="sng" algn="ctr">
              <a:solidFill>
                <a:srgbClr val="0078D7"/>
              </a:solidFill>
              <a:prstDash val="solid"/>
              <a:miter lim="800000"/>
              <a:tailEnd type="stealth"/>
            </a:ln>
            <a:effectLst/>
          </p:spPr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81CA51-97BE-4878-BE2F-DAEC3979A734}"/>
              </a:ext>
            </a:extLst>
          </p:cNvPr>
          <p:cNvGrpSpPr/>
          <p:nvPr/>
        </p:nvGrpSpPr>
        <p:grpSpPr>
          <a:xfrm>
            <a:off x="6841903" y="1177043"/>
            <a:ext cx="3076945" cy="4043817"/>
            <a:chOff x="6979097" y="1200149"/>
            <a:chExt cx="3138644" cy="4124904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CA5870C-1BAD-466A-8CE3-499944B5DD82}"/>
                </a:ext>
              </a:extLst>
            </p:cNvPr>
            <p:cNvSpPr/>
            <p:nvPr/>
          </p:nvSpPr>
          <p:spPr bwMode="auto">
            <a:xfrm>
              <a:off x="7412976" y="1200149"/>
              <a:ext cx="2704765" cy="3036183"/>
            </a:xfrm>
            <a:prstGeom prst="roundRect">
              <a:avLst>
                <a:gd name="adj" fmla="val 9567"/>
              </a:avLst>
            </a:prstGeom>
            <a:solidFill>
              <a:schemeClr val="tx1">
                <a:lumMod val="20000"/>
                <a:lumOff val="80000"/>
                <a:alpha val="43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82D713DA-2F48-4EC1-AD87-25B3C3D09262}"/>
                </a:ext>
              </a:extLst>
            </p:cNvPr>
            <p:cNvSpPr/>
            <p:nvPr/>
          </p:nvSpPr>
          <p:spPr bwMode="auto">
            <a:xfrm>
              <a:off x="7804451" y="1554399"/>
              <a:ext cx="1895378" cy="2419737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D22B9DE-A984-47E3-A1F0-D97E75998E79}"/>
                </a:ext>
              </a:extLst>
            </p:cNvPr>
            <p:cNvGrpSpPr/>
            <p:nvPr/>
          </p:nvGrpSpPr>
          <p:grpSpPr>
            <a:xfrm>
              <a:off x="8524469" y="1319233"/>
              <a:ext cx="501101" cy="383972"/>
              <a:chOff x="8522844" y="1348757"/>
              <a:chExt cx="501101" cy="383972"/>
            </a:xfrm>
          </p:grpSpPr>
          <p:sp>
            <p:nvSpPr>
              <p:cNvPr id="313" name="Freeform 10">
                <a:extLst>
                  <a:ext uri="{FF2B5EF4-FFF2-40B4-BE49-F238E27FC236}">
                    <a16:creationId xmlns:a16="http://schemas.microsoft.com/office/drawing/2014/main" id="{186983CD-0A05-4214-967E-3AC1E3216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2844" y="1348757"/>
                <a:ext cx="318092" cy="305601"/>
              </a:xfrm>
              <a:custGeom>
                <a:avLst/>
                <a:gdLst>
                  <a:gd name="T0" fmla="*/ 1228 w 1684"/>
                  <a:gd name="T1" fmla="*/ 1188 h 1803"/>
                  <a:gd name="T2" fmla="*/ 1013 w 1684"/>
                  <a:gd name="T3" fmla="*/ 1085 h 1803"/>
                  <a:gd name="T4" fmla="*/ 1013 w 1684"/>
                  <a:gd name="T5" fmla="*/ 1010 h 1803"/>
                  <a:gd name="T6" fmla="*/ 1275 w 1684"/>
                  <a:gd name="T7" fmla="*/ 501 h 1803"/>
                  <a:gd name="T8" fmla="*/ 846 w 1684"/>
                  <a:gd name="T9" fmla="*/ 0 h 1803"/>
                  <a:gd name="T10" fmla="*/ 842 w 1684"/>
                  <a:gd name="T11" fmla="*/ 1 h 1803"/>
                  <a:gd name="T12" fmla="*/ 838 w 1684"/>
                  <a:gd name="T13" fmla="*/ 0 h 1803"/>
                  <a:gd name="T14" fmla="*/ 409 w 1684"/>
                  <a:gd name="T15" fmla="*/ 501 h 1803"/>
                  <a:gd name="T16" fmla="*/ 671 w 1684"/>
                  <a:gd name="T17" fmla="*/ 1010 h 1803"/>
                  <a:gd name="T18" fmla="*/ 671 w 1684"/>
                  <a:gd name="T19" fmla="*/ 1085 h 1803"/>
                  <a:gd name="T20" fmla="*/ 457 w 1684"/>
                  <a:gd name="T21" fmla="*/ 1188 h 1803"/>
                  <a:gd name="T22" fmla="*/ 0 w 1684"/>
                  <a:gd name="T23" fmla="*/ 1541 h 1803"/>
                  <a:gd name="T24" fmla="*/ 0 w 1684"/>
                  <a:gd name="T25" fmla="*/ 1803 h 1803"/>
                  <a:gd name="T26" fmla="*/ 792 w 1684"/>
                  <a:gd name="T27" fmla="*/ 1803 h 1803"/>
                  <a:gd name="T28" fmla="*/ 792 w 1684"/>
                  <a:gd name="T29" fmla="*/ 1803 h 1803"/>
                  <a:gd name="T30" fmla="*/ 892 w 1684"/>
                  <a:gd name="T31" fmla="*/ 1803 h 1803"/>
                  <a:gd name="T32" fmla="*/ 892 w 1684"/>
                  <a:gd name="T33" fmla="*/ 1803 h 1803"/>
                  <a:gd name="T34" fmla="*/ 1684 w 1684"/>
                  <a:gd name="T35" fmla="*/ 1803 h 1803"/>
                  <a:gd name="T36" fmla="*/ 1684 w 1684"/>
                  <a:gd name="T37" fmla="*/ 1541 h 1803"/>
                  <a:gd name="T38" fmla="*/ 1228 w 1684"/>
                  <a:gd name="T39" fmla="*/ 1188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84" h="1803">
                    <a:moveTo>
                      <a:pt x="1228" y="1188"/>
                    </a:moveTo>
                    <a:cubicBezTo>
                      <a:pt x="1062" y="1105"/>
                      <a:pt x="1013" y="1085"/>
                      <a:pt x="1013" y="1085"/>
                    </a:cubicBezTo>
                    <a:cubicBezTo>
                      <a:pt x="1013" y="1010"/>
                      <a:pt x="1013" y="1010"/>
                      <a:pt x="1013" y="1010"/>
                    </a:cubicBezTo>
                    <a:cubicBezTo>
                      <a:pt x="1167" y="926"/>
                      <a:pt x="1275" y="730"/>
                      <a:pt x="1275" y="501"/>
                    </a:cubicBezTo>
                    <a:cubicBezTo>
                      <a:pt x="1275" y="196"/>
                      <a:pt x="1083" y="0"/>
                      <a:pt x="846" y="0"/>
                    </a:cubicBezTo>
                    <a:cubicBezTo>
                      <a:pt x="845" y="0"/>
                      <a:pt x="844" y="0"/>
                      <a:pt x="842" y="1"/>
                    </a:cubicBezTo>
                    <a:cubicBezTo>
                      <a:pt x="841" y="0"/>
                      <a:pt x="839" y="0"/>
                      <a:pt x="838" y="0"/>
                    </a:cubicBezTo>
                    <a:cubicBezTo>
                      <a:pt x="601" y="0"/>
                      <a:pt x="409" y="196"/>
                      <a:pt x="409" y="501"/>
                    </a:cubicBezTo>
                    <a:cubicBezTo>
                      <a:pt x="409" y="730"/>
                      <a:pt x="517" y="926"/>
                      <a:pt x="671" y="1010"/>
                    </a:cubicBezTo>
                    <a:cubicBezTo>
                      <a:pt x="671" y="1085"/>
                      <a:pt x="671" y="1085"/>
                      <a:pt x="671" y="1085"/>
                    </a:cubicBezTo>
                    <a:cubicBezTo>
                      <a:pt x="671" y="1085"/>
                      <a:pt x="622" y="1105"/>
                      <a:pt x="457" y="1188"/>
                    </a:cubicBezTo>
                    <a:cubicBezTo>
                      <a:pt x="291" y="1271"/>
                      <a:pt x="0" y="1416"/>
                      <a:pt x="0" y="1541"/>
                    </a:cubicBezTo>
                    <a:cubicBezTo>
                      <a:pt x="0" y="1665"/>
                      <a:pt x="0" y="1803"/>
                      <a:pt x="0" y="1803"/>
                    </a:cubicBezTo>
                    <a:cubicBezTo>
                      <a:pt x="792" y="1803"/>
                      <a:pt x="792" y="1803"/>
                      <a:pt x="792" y="1803"/>
                    </a:cubicBezTo>
                    <a:cubicBezTo>
                      <a:pt x="792" y="1803"/>
                      <a:pt x="792" y="1803"/>
                      <a:pt x="792" y="1803"/>
                    </a:cubicBezTo>
                    <a:cubicBezTo>
                      <a:pt x="892" y="1803"/>
                      <a:pt x="892" y="1803"/>
                      <a:pt x="892" y="1803"/>
                    </a:cubicBezTo>
                    <a:cubicBezTo>
                      <a:pt x="892" y="1803"/>
                      <a:pt x="892" y="1803"/>
                      <a:pt x="892" y="1803"/>
                    </a:cubicBezTo>
                    <a:cubicBezTo>
                      <a:pt x="1684" y="1803"/>
                      <a:pt x="1684" y="1803"/>
                      <a:pt x="1684" y="1803"/>
                    </a:cubicBezTo>
                    <a:cubicBezTo>
                      <a:pt x="1684" y="1803"/>
                      <a:pt x="1684" y="1665"/>
                      <a:pt x="1684" y="1541"/>
                    </a:cubicBezTo>
                    <a:cubicBezTo>
                      <a:pt x="1684" y="1416"/>
                      <a:pt x="1393" y="1271"/>
                      <a:pt x="1228" y="11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505050">
                      <a:lumMod val="60000"/>
                      <a:lumOff val="40000"/>
                    </a:srgbClr>
                  </a:solidFill>
                  <a:latin typeface="Segoe UI"/>
                </a:endParaRPr>
              </a:p>
            </p:txBody>
          </p:sp>
          <p:sp>
            <p:nvSpPr>
              <p:cNvPr id="314" name="Freeform 10">
                <a:extLst>
                  <a:ext uri="{FF2B5EF4-FFF2-40B4-BE49-F238E27FC236}">
                    <a16:creationId xmlns:a16="http://schemas.microsoft.com/office/drawing/2014/main" id="{DF31D075-9BE3-4D0C-B1CE-8D0C33C08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5853" y="1427128"/>
                <a:ext cx="318092" cy="305601"/>
              </a:xfrm>
              <a:custGeom>
                <a:avLst/>
                <a:gdLst>
                  <a:gd name="T0" fmla="*/ 1228 w 1684"/>
                  <a:gd name="T1" fmla="*/ 1188 h 1803"/>
                  <a:gd name="T2" fmla="*/ 1013 w 1684"/>
                  <a:gd name="T3" fmla="*/ 1085 h 1803"/>
                  <a:gd name="T4" fmla="*/ 1013 w 1684"/>
                  <a:gd name="T5" fmla="*/ 1010 h 1803"/>
                  <a:gd name="T6" fmla="*/ 1275 w 1684"/>
                  <a:gd name="T7" fmla="*/ 501 h 1803"/>
                  <a:gd name="T8" fmla="*/ 846 w 1684"/>
                  <a:gd name="T9" fmla="*/ 0 h 1803"/>
                  <a:gd name="T10" fmla="*/ 842 w 1684"/>
                  <a:gd name="T11" fmla="*/ 1 h 1803"/>
                  <a:gd name="T12" fmla="*/ 838 w 1684"/>
                  <a:gd name="T13" fmla="*/ 0 h 1803"/>
                  <a:gd name="T14" fmla="*/ 409 w 1684"/>
                  <a:gd name="T15" fmla="*/ 501 h 1803"/>
                  <a:gd name="T16" fmla="*/ 671 w 1684"/>
                  <a:gd name="T17" fmla="*/ 1010 h 1803"/>
                  <a:gd name="T18" fmla="*/ 671 w 1684"/>
                  <a:gd name="T19" fmla="*/ 1085 h 1803"/>
                  <a:gd name="T20" fmla="*/ 457 w 1684"/>
                  <a:gd name="T21" fmla="*/ 1188 h 1803"/>
                  <a:gd name="T22" fmla="*/ 0 w 1684"/>
                  <a:gd name="T23" fmla="*/ 1541 h 1803"/>
                  <a:gd name="T24" fmla="*/ 0 w 1684"/>
                  <a:gd name="T25" fmla="*/ 1803 h 1803"/>
                  <a:gd name="T26" fmla="*/ 792 w 1684"/>
                  <a:gd name="T27" fmla="*/ 1803 h 1803"/>
                  <a:gd name="T28" fmla="*/ 792 w 1684"/>
                  <a:gd name="T29" fmla="*/ 1803 h 1803"/>
                  <a:gd name="T30" fmla="*/ 892 w 1684"/>
                  <a:gd name="T31" fmla="*/ 1803 h 1803"/>
                  <a:gd name="T32" fmla="*/ 892 w 1684"/>
                  <a:gd name="T33" fmla="*/ 1803 h 1803"/>
                  <a:gd name="T34" fmla="*/ 1684 w 1684"/>
                  <a:gd name="T35" fmla="*/ 1803 h 1803"/>
                  <a:gd name="T36" fmla="*/ 1684 w 1684"/>
                  <a:gd name="T37" fmla="*/ 1541 h 1803"/>
                  <a:gd name="T38" fmla="*/ 1228 w 1684"/>
                  <a:gd name="T39" fmla="*/ 1188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84" h="1803">
                    <a:moveTo>
                      <a:pt x="1228" y="1188"/>
                    </a:moveTo>
                    <a:cubicBezTo>
                      <a:pt x="1062" y="1105"/>
                      <a:pt x="1013" y="1085"/>
                      <a:pt x="1013" y="1085"/>
                    </a:cubicBezTo>
                    <a:cubicBezTo>
                      <a:pt x="1013" y="1010"/>
                      <a:pt x="1013" y="1010"/>
                      <a:pt x="1013" y="1010"/>
                    </a:cubicBezTo>
                    <a:cubicBezTo>
                      <a:pt x="1167" y="926"/>
                      <a:pt x="1275" y="730"/>
                      <a:pt x="1275" y="501"/>
                    </a:cubicBezTo>
                    <a:cubicBezTo>
                      <a:pt x="1275" y="196"/>
                      <a:pt x="1083" y="0"/>
                      <a:pt x="846" y="0"/>
                    </a:cubicBezTo>
                    <a:cubicBezTo>
                      <a:pt x="845" y="0"/>
                      <a:pt x="844" y="0"/>
                      <a:pt x="842" y="1"/>
                    </a:cubicBezTo>
                    <a:cubicBezTo>
                      <a:pt x="841" y="0"/>
                      <a:pt x="839" y="0"/>
                      <a:pt x="838" y="0"/>
                    </a:cubicBezTo>
                    <a:cubicBezTo>
                      <a:pt x="601" y="0"/>
                      <a:pt x="409" y="196"/>
                      <a:pt x="409" y="501"/>
                    </a:cubicBezTo>
                    <a:cubicBezTo>
                      <a:pt x="409" y="730"/>
                      <a:pt x="517" y="926"/>
                      <a:pt x="671" y="1010"/>
                    </a:cubicBezTo>
                    <a:cubicBezTo>
                      <a:pt x="671" y="1085"/>
                      <a:pt x="671" y="1085"/>
                      <a:pt x="671" y="1085"/>
                    </a:cubicBezTo>
                    <a:cubicBezTo>
                      <a:pt x="671" y="1085"/>
                      <a:pt x="622" y="1105"/>
                      <a:pt x="457" y="1188"/>
                    </a:cubicBezTo>
                    <a:cubicBezTo>
                      <a:pt x="291" y="1271"/>
                      <a:pt x="0" y="1416"/>
                      <a:pt x="0" y="1541"/>
                    </a:cubicBezTo>
                    <a:cubicBezTo>
                      <a:pt x="0" y="1665"/>
                      <a:pt x="0" y="1803"/>
                      <a:pt x="0" y="1803"/>
                    </a:cubicBezTo>
                    <a:cubicBezTo>
                      <a:pt x="792" y="1803"/>
                      <a:pt x="792" y="1803"/>
                      <a:pt x="792" y="1803"/>
                    </a:cubicBezTo>
                    <a:cubicBezTo>
                      <a:pt x="792" y="1803"/>
                      <a:pt x="792" y="1803"/>
                      <a:pt x="792" y="1803"/>
                    </a:cubicBezTo>
                    <a:cubicBezTo>
                      <a:pt x="892" y="1803"/>
                      <a:pt x="892" y="1803"/>
                      <a:pt x="892" y="1803"/>
                    </a:cubicBezTo>
                    <a:cubicBezTo>
                      <a:pt x="892" y="1803"/>
                      <a:pt x="892" y="1803"/>
                      <a:pt x="892" y="1803"/>
                    </a:cubicBezTo>
                    <a:cubicBezTo>
                      <a:pt x="1684" y="1803"/>
                      <a:pt x="1684" y="1803"/>
                      <a:pt x="1684" y="1803"/>
                    </a:cubicBezTo>
                    <a:cubicBezTo>
                      <a:pt x="1684" y="1803"/>
                      <a:pt x="1684" y="1665"/>
                      <a:pt x="1684" y="1541"/>
                    </a:cubicBezTo>
                    <a:cubicBezTo>
                      <a:pt x="1684" y="1416"/>
                      <a:pt x="1393" y="1271"/>
                      <a:pt x="1228" y="11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kern="0">
                  <a:solidFill>
                    <a:srgbClr val="505050">
                      <a:lumMod val="60000"/>
                      <a:lumOff val="40000"/>
                    </a:srgbClr>
                  </a:solidFill>
                  <a:latin typeface="Segoe UI"/>
                </a:endParaRPr>
              </a:p>
            </p:txBody>
          </p: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86D19CC3-6480-489D-AC73-C3686235A34D}"/>
                </a:ext>
              </a:extLst>
            </p:cNvPr>
            <p:cNvGrpSpPr/>
            <p:nvPr/>
          </p:nvGrpSpPr>
          <p:grpSpPr>
            <a:xfrm>
              <a:off x="7797718" y="3653294"/>
              <a:ext cx="527784" cy="369049"/>
              <a:chOff x="826144" y="3403086"/>
              <a:chExt cx="527784" cy="369049"/>
            </a:xfrm>
          </p:grpSpPr>
          <p:sp>
            <p:nvSpPr>
              <p:cNvPr id="310" name="Freeform 11">
                <a:extLst>
                  <a:ext uri="{FF2B5EF4-FFF2-40B4-BE49-F238E27FC236}">
                    <a16:creationId xmlns:a16="http://schemas.microsoft.com/office/drawing/2014/main" id="{25E1CE31-9EBE-4370-BCB4-EC321E272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6144" y="3403086"/>
                <a:ext cx="527784" cy="165194"/>
              </a:xfrm>
              <a:custGeom>
                <a:avLst/>
                <a:gdLst>
                  <a:gd name="T0" fmla="*/ 640 w 666"/>
                  <a:gd name="T1" fmla="*/ 0 h 209"/>
                  <a:gd name="T2" fmla="*/ 27 w 666"/>
                  <a:gd name="T3" fmla="*/ 0 h 209"/>
                  <a:gd name="T4" fmla="*/ 0 w 666"/>
                  <a:gd name="T5" fmla="*/ 27 h 209"/>
                  <a:gd name="T6" fmla="*/ 0 w 666"/>
                  <a:gd name="T7" fmla="*/ 183 h 209"/>
                  <a:gd name="T8" fmla="*/ 27 w 666"/>
                  <a:gd name="T9" fmla="*/ 209 h 209"/>
                  <a:gd name="T10" fmla="*/ 640 w 666"/>
                  <a:gd name="T11" fmla="*/ 209 h 209"/>
                  <a:gd name="T12" fmla="*/ 666 w 666"/>
                  <a:gd name="T13" fmla="*/ 183 h 209"/>
                  <a:gd name="T14" fmla="*/ 666 w 666"/>
                  <a:gd name="T15" fmla="*/ 27 h 209"/>
                  <a:gd name="T16" fmla="*/ 640 w 666"/>
                  <a:gd name="T17" fmla="*/ 0 h 209"/>
                  <a:gd name="T18" fmla="*/ 57 w 666"/>
                  <a:gd name="T19" fmla="*/ 182 h 209"/>
                  <a:gd name="T20" fmla="*/ 34 w 666"/>
                  <a:gd name="T21" fmla="*/ 158 h 209"/>
                  <a:gd name="T22" fmla="*/ 57 w 666"/>
                  <a:gd name="T23" fmla="*/ 135 h 209"/>
                  <a:gd name="T24" fmla="*/ 81 w 666"/>
                  <a:gd name="T25" fmla="*/ 158 h 209"/>
                  <a:gd name="T26" fmla="*/ 57 w 666"/>
                  <a:gd name="T27" fmla="*/ 182 h 209"/>
                  <a:gd name="T28" fmla="*/ 617 w 666"/>
                  <a:gd name="T29" fmla="*/ 172 h 209"/>
                  <a:gd name="T30" fmla="*/ 483 w 666"/>
                  <a:gd name="T31" fmla="*/ 172 h 209"/>
                  <a:gd name="T32" fmla="*/ 476 w 666"/>
                  <a:gd name="T33" fmla="*/ 165 h 209"/>
                  <a:gd name="T34" fmla="*/ 483 w 666"/>
                  <a:gd name="T35" fmla="*/ 158 h 209"/>
                  <a:gd name="T36" fmla="*/ 617 w 666"/>
                  <a:gd name="T37" fmla="*/ 158 h 209"/>
                  <a:gd name="T38" fmla="*/ 624 w 666"/>
                  <a:gd name="T39" fmla="*/ 165 h 209"/>
                  <a:gd name="T40" fmla="*/ 617 w 666"/>
                  <a:gd name="T41" fmla="*/ 172 h 209"/>
                  <a:gd name="T42" fmla="*/ 617 w 666"/>
                  <a:gd name="T43" fmla="*/ 146 h 209"/>
                  <a:gd name="T44" fmla="*/ 483 w 666"/>
                  <a:gd name="T45" fmla="*/ 146 h 209"/>
                  <a:gd name="T46" fmla="*/ 476 w 666"/>
                  <a:gd name="T47" fmla="*/ 139 h 209"/>
                  <a:gd name="T48" fmla="*/ 483 w 666"/>
                  <a:gd name="T49" fmla="*/ 132 h 209"/>
                  <a:gd name="T50" fmla="*/ 617 w 666"/>
                  <a:gd name="T51" fmla="*/ 132 h 209"/>
                  <a:gd name="T52" fmla="*/ 624 w 666"/>
                  <a:gd name="T53" fmla="*/ 139 h 209"/>
                  <a:gd name="T54" fmla="*/ 617 w 666"/>
                  <a:gd name="T55" fmla="*/ 146 h 209"/>
                  <a:gd name="T56" fmla="*/ 617 w 666"/>
                  <a:gd name="T57" fmla="*/ 120 h 209"/>
                  <a:gd name="T58" fmla="*/ 483 w 666"/>
                  <a:gd name="T59" fmla="*/ 120 h 209"/>
                  <a:gd name="T60" fmla="*/ 476 w 666"/>
                  <a:gd name="T61" fmla="*/ 113 h 209"/>
                  <a:gd name="T62" fmla="*/ 483 w 666"/>
                  <a:gd name="T63" fmla="*/ 106 h 209"/>
                  <a:gd name="T64" fmla="*/ 617 w 666"/>
                  <a:gd name="T65" fmla="*/ 106 h 209"/>
                  <a:gd name="T66" fmla="*/ 624 w 666"/>
                  <a:gd name="T67" fmla="*/ 113 h 209"/>
                  <a:gd name="T68" fmla="*/ 617 w 666"/>
                  <a:gd name="T69" fmla="*/ 12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66" h="209">
                    <a:moveTo>
                      <a:pt x="640" y="0"/>
                    </a:moveTo>
                    <a:lnTo>
                      <a:pt x="27" y="0"/>
                    </a:lnTo>
                    <a:cubicBezTo>
                      <a:pt x="12" y="0"/>
                      <a:pt x="0" y="12"/>
                      <a:pt x="0" y="27"/>
                    </a:cubicBezTo>
                    <a:lnTo>
                      <a:pt x="0" y="183"/>
                    </a:lnTo>
                    <a:cubicBezTo>
                      <a:pt x="0" y="197"/>
                      <a:pt x="12" y="209"/>
                      <a:pt x="27" y="209"/>
                    </a:cubicBezTo>
                    <a:lnTo>
                      <a:pt x="640" y="209"/>
                    </a:lnTo>
                    <a:cubicBezTo>
                      <a:pt x="655" y="209"/>
                      <a:pt x="666" y="197"/>
                      <a:pt x="666" y="183"/>
                    </a:cubicBezTo>
                    <a:lnTo>
                      <a:pt x="666" y="27"/>
                    </a:lnTo>
                    <a:cubicBezTo>
                      <a:pt x="666" y="12"/>
                      <a:pt x="655" y="0"/>
                      <a:pt x="640" y="0"/>
                    </a:cubicBezTo>
                    <a:close/>
                    <a:moveTo>
                      <a:pt x="57" y="182"/>
                    </a:moveTo>
                    <a:cubicBezTo>
                      <a:pt x="44" y="182"/>
                      <a:pt x="34" y="171"/>
                      <a:pt x="34" y="158"/>
                    </a:cubicBezTo>
                    <a:cubicBezTo>
                      <a:pt x="34" y="145"/>
                      <a:pt x="44" y="135"/>
                      <a:pt x="57" y="135"/>
                    </a:cubicBezTo>
                    <a:cubicBezTo>
                      <a:pt x="70" y="135"/>
                      <a:pt x="81" y="145"/>
                      <a:pt x="81" y="158"/>
                    </a:cubicBezTo>
                    <a:cubicBezTo>
                      <a:pt x="81" y="171"/>
                      <a:pt x="70" y="182"/>
                      <a:pt x="57" y="182"/>
                    </a:cubicBezTo>
                    <a:close/>
                    <a:moveTo>
                      <a:pt x="617" y="172"/>
                    </a:moveTo>
                    <a:lnTo>
                      <a:pt x="483" y="172"/>
                    </a:lnTo>
                    <a:cubicBezTo>
                      <a:pt x="479" y="172"/>
                      <a:pt x="476" y="169"/>
                      <a:pt x="476" y="165"/>
                    </a:cubicBezTo>
                    <a:cubicBezTo>
                      <a:pt x="476" y="161"/>
                      <a:pt x="479" y="158"/>
                      <a:pt x="483" y="158"/>
                    </a:cubicBezTo>
                    <a:lnTo>
                      <a:pt x="617" y="158"/>
                    </a:lnTo>
                    <a:cubicBezTo>
                      <a:pt x="621" y="158"/>
                      <a:pt x="624" y="161"/>
                      <a:pt x="624" y="165"/>
                    </a:cubicBezTo>
                    <a:cubicBezTo>
                      <a:pt x="624" y="169"/>
                      <a:pt x="621" y="172"/>
                      <a:pt x="617" y="172"/>
                    </a:cubicBezTo>
                    <a:close/>
                    <a:moveTo>
                      <a:pt x="617" y="146"/>
                    </a:moveTo>
                    <a:lnTo>
                      <a:pt x="483" y="146"/>
                    </a:lnTo>
                    <a:cubicBezTo>
                      <a:pt x="479" y="146"/>
                      <a:pt x="476" y="143"/>
                      <a:pt x="476" y="139"/>
                    </a:cubicBezTo>
                    <a:cubicBezTo>
                      <a:pt x="476" y="135"/>
                      <a:pt x="479" y="132"/>
                      <a:pt x="483" y="132"/>
                    </a:cubicBezTo>
                    <a:lnTo>
                      <a:pt x="617" y="132"/>
                    </a:lnTo>
                    <a:cubicBezTo>
                      <a:pt x="621" y="132"/>
                      <a:pt x="624" y="135"/>
                      <a:pt x="624" y="139"/>
                    </a:cubicBezTo>
                    <a:cubicBezTo>
                      <a:pt x="624" y="143"/>
                      <a:pt x="621" y="146"/>
                      <a:pt x="617" y="146"/>
                    </a:cubicBezTo>
                    <a:close/>
                    <a:moveTo>
                      <a:pt x="617" y="120"/>
                    </a:moveTo>
                    <a:lnTo>
                      <a:pt x="483" y="120"/>
                    </a:lnTo>
                    <a:cubicBezTo>
                      <a:pt x="479" y="120"/>
                      <a:pt x="476" y="117"/>
                      <a:pt x="476" y="113"/>
                    </a:cubicBezTo>
                    <a:cubicBezTo>
                      <a:pt x="476" y="109"/>
                      <a:pt x="479" y="106"/>
                      <a:pt x="483" y="106"/>
                    </a:cubicBezTo>
                    <a:lnTo>
                      <a:pt x="617" y="106"/>
                    </a:lnTo>
                    <a:cubicBezTo>
                      <a:pt x="621" y="106"/>
                      <a:pt x="624" y="109"/>
                      <a:pt x="624" y="113"/>
                    </a:cubicBezTo>
                    <a:cubicBezTo>
                      <a:pt x="624" y="117"/>
                      <a:pt x="621" y="120"/>
                      <a:pt x="617" y="120"/>
                    </a:cubicBezTo>
                    <a:close/>
                  </a:path>
                </a:pathLst>
              </a:custGeom>
              <a:solidFill>
                <a:schemeClr val="bg2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11" name="Freeform 11">
                <a:extLst>
                  <a:ext uri="{FF2B5EF4-FFF2-40B4-BE49-F238E27FC236}">
                    <a16:creationId xmlns:a16="http://schemas.microsoft.com/office/drawing/2014/main" id="{928C4529-97CC-48F5-A4BD-13613FCE41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6144" y="3606941"/>
                <a:ext cx="527784" cy="165194"/>
              </a:xfrm>
              <a:custGeom>
                <a:avLst/>
                <a:gdLst>
                  <a:gd name="T0" fmla="*/ 640 w 666"/>
                  <a:gd name="T1" fmla="*/ 0 h 209"/>
                  <a:gd name="T2" fmla="*/ 27 w 666"/>
                  <a:gd name="T3" fmla="*/ 0 h 209"/>
                  <a:gd name="T4" fmla="*/ 0 w 666"/>
                  <a:gd name="T5" fmla="*/ 27 h 209"/>
                  <a:gd name="T6" fmla="*/ 0 w 666"/>
                  <a:gd name="T7" fmla="*/ 183 h 209"/>
                  <a:gd name="T8" fmla="*/ 27 w 666"/>
                  <a:gd name="T9" fmla="*/ 209 h 209"/>
                  <a:gd name="T10" fmla="*/ 640 w 666"/>
                  <a:gd name="T11" fmla="*/ 209 h 209"/>
                  <a:gd name="T12" fmla="*/ 666 w 666"/>
                  <a:gd name="T13" fmla="*/ 183 h 209"/>
                  <a:gd name="T14" fmla="*/ 666 w 666"/>
                  <a:gd name="T15" fmla="*/ 27 h 209"/>
                  <a:gd name="T16" fmla="*/ 640 w 666"/>
                  <a:gd name="T17" fmla="*/ 0 h 209"/>
                  <a:gd name="T18" fmla="*/ 57 w 666"/>
                  <a:gd name="T19" fmla="*/ 182 h 209"/>
                  <a:gd name="T20" fmla="*/ 34 w 666"/>
                  <a:gd name="T21" fmla="*/ 158 h 209"/>
                  <a:gd name="T22" fmla="*/ 57 w 666"/>
                  <a:gd name="T23" fmla="*/ 135 h 209"/>
                  <a:gd name="T24" fmla="*/ 81 w 666"/>
                  <a:gd name="T25" fmla="*/ 158 h 209"/>
                  <a:gd name="T26" fmla="*/ 57 w 666"/>
                  <a:gd name="T27" fmla="*/ 182 h 209"/>
                  <a:gd name="T28" fmla="*/ 617 w 666"/>
                  <a:gd name="T29" fmla="*/ 172 h 209"/>
                  <a:gd name="T30" fmla="*/ 483 w 666"/>
                  <a:gd name="T31" fmla="*/ 172 h 209"/>
                  <a:gd name="T32" fmla="*/ 476 w 666"/>
                  <a:gd name="T33" fmla="*/ 165 h 209"/>
                  <a:gd name="T34" fmla="*/ 483 w 666"/>
                  <a:gd name="T35" fmla="*/ 158 h 209"/>
                  <a:gd name="T36" fmla="*/ 617 w 666"/>
                  <a:gd name="T37" fmla="*/ 158 h 209"/>
                  <a:gd name="T38" fmla="*/ 624 w 666"/>
                  <a:gd name="T39" fmla="*/ 165 h 209"/>
                  <a:gd name="T40" fmla="*/ 617 w 666"/>
                  <a:gd name="T41" fmla="*/ 172 h 209"/>
                  <a:gd name="T42" fmla="*/ 617 w 666"/>
                  <a:gd name="T43" fmla="*/ 146 h 209"/>
                  <a:gd name="T44" fmla="*/ 483 w 666"/>
                  <a:gd name="T45" fmla="*/ 146 h 209"/>
                  <a:gd name="T46" fmla="*/ 476 w 666"/>
                  <a:gd name="T47" fmla="*/ 139 h 209"/>
                  <a:gd name="T48" fmla="*/ 483 w 666"/>
                  <a:gd name="T49" fmla="*/ 132 h 209"/>
                  <a:gd name="T50" fmla="*/ 617 w 666"/>
                  <a:gd name="T51" fmla="*/ 132 h 209"/>
                  <a:gd name="T52" fmla="*/ 624 w 666"/>
                  <a:gd name="T53" fmla="*/ 139 h 209"/>
                  <a:gd name="T54" fmla="*/ 617 w 666"/>
                  <a:gd name="T55" fmla="*/ 146 h 209"/>
                  <a:gd name="T56" fmla="*/ 617 w 666"/>
                  <a:gd name="T57" fmla="*/ 120 h 209"/>
                  <a:gd name="T58" fmla="*/ 483 w 666"/>
                  <a:gd name="T59" fmla="*/ 120 h 209"/>
                  <a:gd name="T60" fmla="*/ 476 w 666"/>
                  <a:gd name="T61" fmla="*/ 113 h 209"/>
                  <a:gd name="T62" fmla="*/ 483 w 666"/>
                  <a:gd name="T63" fmla="*/ 106 h 209"/>
                  <a:gd name="T64" fmla="*/ 617 w 666"/>
                  <a:gd name="T65" fmla="*/ 106 h 209"/>
                  <a:gd name="T66" fmla="*/ 624 w 666"/>
                  <a:gd name="T67" fmla="*/ 113 h 209"/>
                  <a:gd name="T68" fmla="*/ 617 w 666"/>
                  <a:gd name="T69" fmla="*/ 12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66" h="209">
                    <a:moveTo>
                      <a:pt x="640" y="0"/>
                    </a:moveTo>
                    <a:lnTo>
                      <a:pt x="27" y="0"/>
                    </a:lnTo>
                    <a:cubicBezTo>
                      <a:pt x="12" y="0"/>
                      <a:pt x="0" y="12"/>
                      <a:pt x="0" y="27"/>
                    </a:cubicBezTo>
                    <a:lnTo>
                      <a:pt x="0" y="183"/>
                    </a:lnTo>
                    <a:cubicBezTo>
                      <a:pt x="0" y="197"/>
                      <a:pt x="12" y="209"/>
                      <a:pt x="27" y="209"/>
                    </a:cubicBezTo>
                    <a:lnTo>
                      <a:pt x="640" y="209"/>
                    </a:lnTo>
                    <a:cubicBezTo>
                      <a:pt x="655" y="209"/>
                      <a:pt x="666" y="197"/>
                      <a:pt x="666" y="183"/>
                    </a:cubicBezTo>
                    <a:lnTo>
                      <a:pt x="666" y="27"/>
                    </a:lnTo>
                    <a:cubicBezTo>
                      <a:pt x="666" y="12"/>
                      <a:pt x="655" y="0"/>
                      <a:pt x="640" y="0"/>
                    </a:cubicBezTo>
                    <a:close/>
                    <a:moveTo>
                      <a:pt x="57" y="182"/>
                    </a:moveTo>
                    <a:cubicBezTo>
                      <a:pt x="44" y="182"/>
                      <a:pt x="34" y="171"/>
                      <a:pt x="34" y="158"/>
                    </a:cubicBezTo>
                    <a:cubicBezTo>
                      <a:pt x="34" y="145"/>
                      <a:pt x="44" y="135"/>
                      <a:pt x="57" y="135"/>
                    </a:cubicBezTo>
                    <a:cubicBezTo>
                      <a:pt x="70" y="135"/>
                      <a:pt x="81" y="145"/>
                      <a:pt x="81" y="158"/>
                    </a:cubicBezTo>
                    <a:cubicBezTo>
                      <a:pt x="81" y="171"/>
                      <a:pt x="70" y="182"/>
                      <a:pt x="57" y="182"/>
                    </a:cubicBezTo>
                    <a:close/>
                    <a:moveTo>
                      <a:pt x="617" y="172"/>
                    </a:moveTo>
                    <a:lnTo>
                      <a:pt x="483" y="172"/>
                    </a:lnTo>
                    <a:cubicBezTo>
                      <a:pt x="479" y="172"/>
                      <a:pt x="476" y="169"/>
                      <a:pt x="476" y="165"/>
                    </a:cubicBezTo>
                    <a:cubicBezTo>
                      <a:pt x="476" y="161"/>
                      <a:pt x="479" y="158"/>
                      <a:pt x="483" y="158"/>
                    </a:cubicBezTo>
                    <a:lnTo>
                      <a:pt x="617" y="158"/>
                    </a:lnTo>
                    <a:cubicBezTo>
                      <a:pt x="621" y="158"/>
                      <a:pt x="624" y="161"/>
                      <a:pt x="624" y="165"/>
                    </a:cubicBezTo>
                    <a:cubicBezTo>
                      <a:pt x="624" y="169"/>
                      <a:pt x="621" y="172"/>
                      <a:pt x="617" y="172"/>
                    </a:cubicBezTo>
                    <a:close/>
                    <a:moveTo>
                      <a:pt x="617" y="146"/>
                    </a:moveTo>
                    <a:lnTo>
                      <a:pt x="483" y="146"/>
                    </a:lnTo>
                    <a:cubicBezTo>
                      <a:pt x="479" y="146"/>
                      <a:pt x="476" y="143"/>
                      <a:pt x="476" y="139"/>
                    </a:cubicBezTo>
                    <a:cubicBezTo>
                      <a:pt x="476" y="135"/>
                      <a:pt x="479" y="132"/>
                      <a:pt x="483" y="132"/>
                    </a:cubicBezTo>
                    <a:lnTo>
                      <a:pt x="617" y="132"/>
                    </a:lnTo>
                    <a:cubicBezTo>
                      <a:pt x="621" y="132"/>
                      <a:pt x="624" y="135"/>
                      <a:pt x="624" y="139"/>
                    </a:cubicBezTo>
                    <a:cubicBezTo>
                      <a:pt x="624" y="143"/>
                      <a:pt x="621" y="146"/>
                      <a:pt x="617" y="146"/>
                    </a:cubicBezTo>
                    <a:close/>
                    <a:moveTo>
                      <a:pt x="617" y="120"/>
                    </a:moveTo>
                    <a:lnTo>
                      <a:pt x="483" y="120"/>
                    </a:lnTo>
                    <a:cubicBezTo>
                      <a:pt x="479" y="120"/>
                      <a:pt x="476" y="117"/>
                      <a:pt x="476" y="113"/>
                    </a:cubicBezTo>
                    <a:cubicBezTo>
                      <a:pt x="476" y="109"/>
                      <a:pt x="479" y="106"/>
                      <a:pt x="483" y="106"/>
                    </a:cubicBezTo>
                    <a:lnTo>
                      <a:pt x="617" y="106"/>
                    </a:lnTo>
                    <a:cubicBezTo>
                      <a:pt x="621" y="106"/>
                      <a:pt x="624" y="109"/>
                      <a:pt x="624" y="113"/>
                    </a:cubicBezTo>
                    <a:cubicBezTo>
                      <a:pt x="624" y="117"/>
                      <a:pt x="621" y="120"/>
                      <a:pt x="617" y="120"/>
                    </a:cubicBezTo>
                    <a:close/>
                  </a:path>
                </a:pathLst>
              </a:custGeom>
              <a:solidFill>
                <a:schemeClr val="bg2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AB4A00EC-935D-482F-81A2-2EE797375FF3}"/>
                </a:ext>
              </a:extLst>
            </p:cNvPr>
            <p:cNvGrpSpPr/>
            <p:nvPr/>
          </p:nvGrpSpPr>
          <p:grpSpPr>
            <a:xfrm>
              <a:off x="7523908" y="1777714"/>
              <a:ext cx="2489817" cy="1375412"/>
              <a:chOff x="552334" y="1633639"/>
              <a:chExt cx="2489817" cy="1375412"/>
            </a:xfrm>
          </p:grpSpPr>
          <p:sp>
            <p:nvSpPr>
              <p:cNvPr id="302" name="Freeform 18">
                <a:extLst>
                  <a:ext uri="{FF2B5EF4-FFF2-40B4-BE49-F238E27FC236}">
                    <a16:creationId xmlns:a16="http://schemas.microsoft.com/office/drawing/2014/main" id="{6E566F06-998A-4CAC-8130-8930A88A9084}"/>
                  </a:ext>
                </a:extLst>
              </p:cNvPr>
              <p:cNvSpPr>
                <a:spLocks noChangeAspect="1"/>
              </p:cNvSpPr>
              <p:nvPr/>
            </p:nvSpPr>
            <p:spPr bwMode="white">
              <a:xfrm>
                <a:off x="552334" y="1633639"/>
                <a:ext cx="2489817" cy="1375412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xtLst/>
            </p:spPr>
            <p:txBody>
              <a:bodyPr vert="horz" wrap="square" lIns="186494" tIns="186494" rIns="93247" bIns="46623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380">
                  <a:defRPr/>
                </a:pPr>
                <a:endParaRPr lang="en-US" sz="14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pic>
            <p:nvPicPr>
              <p:cNvPr id="303" name="Picture 302">
                <a:extLst>
                  <a:ext uri="{FF2B5EF4-FFF2-40B4-BE49-F238E27FC236}">
                    <a16:creationId xmlns:a16="http://schemas.microsoft.com/office/drawing/2014/main" id="{47BAACAA-188C-4892-A9E5-598C483CD2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7347" y="2692284"/>
                <a:ext cx="880940" cy="185461"/>
              </a:xfrm>
              <a:prstGeom prst="rect">
                <a:avLst/>
              </a:prstGeom>
            </p:spPr>
          </p:pic>
          <p:pic>
            <p:nvPicPr>
              <p:cNvPr id="304" name="Picture 303">
                <a:extLst>
                  <a:ext uri="{FF2B5EF4-FFF2-40B4-BE49-F238E27FC236}">
                    <a16:creationId xmlns:a16="http://schemas.microsoft.com/office/drawing/2014/main" id="{A8D6BBB1-1AED-4A82-AC7F-DEDDD61821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7423" y="2299655"/>
                <a:ext cx="328336" cy="306854"/>
              </a:xfrm>
              <a:prstGeom prst="rect">
                <a:avLst/>
              </a:prstGeom>
            </p:spPr>
          </p:pic>
          <p:pic>
            <p:nvPicPr>
              <p:cNvPr id="305" name="Picture 304">
                <a:extLst>
                  <a:ext uri="{FF2B5EF4-FFF2-40B4-BE49-F238E27FC236}">
                    <a16:creationId xmlns:a16="http://schemas.microsoft.com/office/drawing/2014/main" id="{BD64F263-83AF-464A-883D-C79D5E4AEF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97242" y="2494141"/>
                <a:ext cx="591460" cy="371304"/>
              </a:xfrm>
              <a:prstGeom prst="rect">
                <a:avLst/>
              </a:prstGeom>
            </p:spPr>
          </p:pic>
          <p:pic>
            <p:nvPicPr>
              <p:cNvPr id="306" name="Picture 305">
                <a:extLst>
                  <a:ext uri="{FF2B5EF4-FFF2-40B4-BE49-F238E27FC236}">
                    <a16:creationId xmlns:a16="http://schemas.microsoft.com/office/drawing/2014/main" id="{FDC961EB-C906-4664-BE6C-48CD925FF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65759" y="1795903"/>
                <a:ext cx="263618" cy="263618"/>
              </a:xfrm>
              <a:prstGeom prst="rect">
                <a:avLst/>
              </a:prstGeom>
            </p:spPr>
          </p:pic>
          <p:pic>
            <p:nvPicPr>
              <p:cNvPr id="307" name="Picture 34" descr="https://az495088.vo.msecnd.net/app-logo/workday_215.png">
                <a:extLst>
                  <a:ext uri="{FF2B5EF4-FFF2-40B4-BE49-F238E27FC236}">
                    <a16:creationId xmlns:a16="http://schemas.microsoft.com/office/drawing/2014/main" id="{619727D5-4FB8-46C0-B636-5E8076B43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629377" y="2142768"/>
                <a:ext cx="290157" cy="290157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" name="Picture 307" descr="https://az495088.vo.msecnd.net/app-logo/servicenow_215.png">
                <a:extLst>
                  <a:ext uri="{FF2B5EF4-FFF2-40B4-BE49-F238E27FC236}">
                    <a16:creationId xmlns:a16="http://schemas.microsoft.com/office/drawing/2014/main" id="{07FC3558-C459-40D2-A4EC-7261687CE0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2186477" y="2059521"/>
                <a:ext cx="312116" cy="312116"/>
              </a:xfrm>
              <a:prstGeom prst="ellipse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" name="Picture 308">
                <a:extLst>
                  <a:ext uri="{FF2B5EF4-FFF2-40B4-BE49-F238E27FC236}">
                    <a16:creationId xmlns:a16="http://schemas.microsoft.com/office/drawing/2014/main" id="{0256EAD8-4FBA-41EF-806C-DED8CE526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46743" y="2392524"/>
                <a:ext cx="378794" cy="378794"/>
              </a:xfrm>
              <a:prstGeom prst="ellipse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F2F713A-849A-4044-9473-E75AA925033A}"/>
                </a:ext>
              </a:extLst>
            </p:cNvPr>
            <p:cNvSpPr/>
            <p:nvPr/>
          </p:nvSpPr>
          <p:spPr bwMode="auto">
            <a:xfrm>
              <a:off x="9001887" y="3662255"/>
              <a:ext cx="468280" cy="320975"/>
            </a:xfrm>
            <a:prstGeom prst="rect">
              <a:avLst/>
            </a:prstGeom>
            <a:solidFill>
              <a:srgbClr val="ECECE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9" name="Freeform 48">
              <a:extLst>
                <a:ext uri="{FF2B5EF4-FFF2-40B4-BE49-F238E27FC236}">
                  <a16:creationId xmlns:a16="http://schemas.microsoft.com/office/drawing/2014/main" id="{74A2E483-1820-4AF7-A35D-13EC0B8FAF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19861" y="3486535"/>
              <a:ext cx="949810" cy="527093"/>
            </a:xfrm>
            <a:custGeom>
              <a:avLst/>
              <a:gdLst>
                <a:gd name="T0" fmla="*/ 2312 w 2543"/>
                <a:gd name="T1" fmla="*/ 1316 h 1410"/>
                <a:gd name="T2" fmla="*/ 2268 w 2543"/>
                <a:gd name="T3" fmla="*/ 463 h 1410"/>
                <a:gd name="T4" fmla="*/ 1595 w 2543"/>
                <a:gd name="T5" fmla="*/ 49 h 1410"/>
                <a:gd name="T6" fmla="*/ 230 w 2543"/>
                <a:gd name="T7" fmla="*/ 0 h 1410"/>
                <a:gd name="T8" fmla="*/ 185 w 2543"/>
                <a:gd name="T9" fmla="*/ 393 h 1410"/>
                <a:gd name="T10" fmla="*/ 0 w 2543"/>
                <a:gd name="T11" fmla="*/ 426 h 1410"/>
                <a:gd name="T12" fmla="*/ 31 w 2543"/>
                <a:gd name="T13" fmla="*/ 1249 h 1410"/>
                <a:gd name="T14" fmla="*/ 485 w 2543"/>
                <a:gd name="T15" fmla="*/ 1216 h 1410"/>
                <a:gd name="T16" fmla="*/ 948 w 2543"/>
                <a:gd name="T17" fmla="*/ 902 h 1410"/>
                <a:gd name="T18" fmla="*/ 957 w 2543"/>
                <a:gd name="T19" fmla="*/ 1342 h 1410"/>
                <a:gd name="T20" fmla="*/ 716 w 2543"/>
                <a:gd name="T21" fmla="*/ 1362 h 1410"/>
                <a:gd name="T22" fmla="*/ 716 w 2543"/>
                <a:gd name="T23" fmla="*/ 1370 h 1410"/>
                <a:gd name="T24" fmla="*/ 751 w 2543"/>
                <a:gd name="T25" fmla="*/ 1410 h 1410"/>
                <a:gd name="T26" fmla="*/ 2543 w 2543"/>
                <a:gd name="T27" fmla="*/ 1378 h 1410"/>
                <a:gd name="T28" fmla="*/ 2543 w 2543"/>
                <a:gd name="T29" fmla="*/ 1342 h 1410"/>
                <a:gd name="T30" fmla="*/ 312 w 2543"/>
                <a:gd name="T31" fmla="*/ 1179 h 1410"/>
                <a:gd name="T32" fmla="*/ 162 w 2543"/>
                <a:gd name="T33" fmla="*/ 1166 h 1410"/>
                <a:gd name="T34" fmla="*/ 312 w 2543"/>
                <a:gd name="T35" fmla="*/ 1156 h 1410"/>
                <a:gd name="T36" fmla="*/ 312 w 2543"/>
                <a:gd name="T37" fmla="*/ 1179 h 1410"/>
                <a:gd name="T38" fmla="*/ 439 w 2543"/>
                <a:gd name="T39" fmla="*/ 902 h 1410"/>
                <a:gd name="T40" fmla="*/ 46 w 2543"/>
                <a:gd name="T41" fmla="*/ 1110 h 1410"/>
                <a:gd name="T42" fmla="*/ 185 w 2543"/>
                <a:gd name="T43" fmla="*/ 439 h 1410"/>
                <a:gd name="T44" fmla="*/ 439 w 2543"/>
                <a:gd name="T45" fmla="*/ 439 h 1410"/>
                <a:gd name="T46" fmla="*/ 948 w 2543"/>
                <a:gd name="T47" fmla="*/ 809 h 1410"/>
                <a:gd name="T48" fmla="*/ 485 w 2543"/>
                <a:gd name="T49" fmla="*/ 426 h 1410"/>
                <a:gd name="T50" fmla="*/ 254 w 2543"/>
                <a:gd name="T51" fmla="*/ 393 h 1410"/>
                <a:gd name="T52" fmla="*/ 1526 w 2543"/>
                <a:gd name="T53" fmla="*/ 62 h 1410"/>
                <a:gd name="T54" fmla="*/ 1526 w 2543"/>
                <a:gd name="T55" fmla="*/ 532 h 1410"/>
                <a:gd name="T56" fmla="*/ 1017 w 2543"/>
                <a:gd name="T57" fmla="*/ 809 h 1410"/>
                <a:gd name="T58" fmla="*/ 2229 w 2543"/>
                <a:gd name="T59" fmla="*/ 1295 h 1410"/>
                <a:gd name="T60" fmla="*/ 1035 w 2543"/>
                <a:gd name="T61" fmla="*/ 902 h 1410"/>
                <a:gd name="T62" fmla="*/ 1588 w 2543"/>
                <a:gd name="T63" fmla="*/ 853 h 1410"/>
                <a:gd name="T64" fmla="*/ 2229 w 2543"/>
                <a:gd name="T65" fmla="*/ 532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43" h="1410">
                  <a:moveTo>
                    <a:pt x="2305" y="1342"/>
                  </a:moveTo>
                  <a:cubicBezTo>
                    <a:pt x="2309" y="1335"/>
                    <a:pt x="2312" y="1326"/>
                    <a:pt x="2312" y="1316"/>
                  </a:cubicBezTo>
                  <a:cubicBezTo>
                    <a:pt x="2312" y="511"/>
                    <a:pt x="2312" y="511"/>
                    <a:pt x="2312" y="511"/>
                  </a:cubicBezTo>
                  <a:cubicBezTo>
                    <a:pt x="2312" y="482"/>
                    <a:pt x="2296" y="463"/>
                    <a:pt x="2268" y="463"/>
                  </a:cubicBezTo>
                  <a:cubicBezTo>
                    <a:pt x="1985" y="463"/>
                    <a:pt x="1766" y="463"/>
                    <a:pt x="1595" y="463"/>
                  </a:cubicBezTo>
                  <a:cubicBezTo>
                    <a:pt x="1595" y="49"/>
                    <a:pt x="1595" y="49"/>
                    <a:pt x="1595" y="49"/>
                  </a:cubicBezTo>
                  <a:cubicBezTo>
                    <a:pt x="1595" y="20"/>
                    <a:pt x="1579" y="0"/>
                    <a:pt x="1549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08" y="0"/>
                    <a:pt x="185" y="20"/>
                    <a:pt x="185" y="49"/>
                  </a:cubicBezTo>
                  <a:cubicBezTo>
                    <a:pt x="185" y="186"/>
                    <a:pt x="185" y="299"/>
                    <a:pt x="185" y="393"/>
                  </a:cubicBezTo>
                  <a:cubicBezTo>
                    <a:pt x="32" y="393"/>
                    <a:pt x="31" y="393"/>
                    <a:pt x="31" y="393"/>
                  </a:cubicBezTo>
                  <a:cubicBezTo>
                    <a:pt x="16" y="393"/>
                    <a:pt x="0" y="407"/>
                    <a:pt x="0" y="426"/>
                  </a:cubicBezTo>
                  <a:cubicBezTo>
                    <a:pt x="0" y="1216"/>
                    <a:pt x="0" y="1216"/>
                    <a:pt x="0" y="1216"/>
                  </a:cubicBezTo>
                  <a:cubicBezTo>
                    <a:pt x="0" y="1232"/>
                    <a:pt x="16" y="1249"/>
                    <a:pt x="31" y="1249"/>
                  </a:cubicBezTo>
                  <a:cubicBezTo>
                    <a:pt x="454" y="1249"/>
                    <a:pt x="454" y="1249"/>
                    <a:pt x="454" y="1249"/>
                  </a:cubicBezTo>
                  <a:cubicBezTo>
                    <a:pt x="469" y="1249"/>
                    <a:pt x="485" y="1232"/>
                    <a:pt x="485" y="1216"/>
                  </a:cubicBezTo>
                  <a:cubicBezTo>
                    <a:pt x="485" y="1093"/>
                    <a:pt x="485" y="989"/>
                    <a:pt x="485" y="902"/>
                  </a:cubicBezTo>
                  <a:cubicBezTo>
                    <a:pt x="669" y="902"/>
                    <a:pt x="822" y="902"/>
                    <a:pt x="948" y="902"/>
                  </a:cubicBezTo>
                  <a:cubicBezTo>
                    <a:pt x="948" y="1315"/>
                    <a:pt x="948" y="1316"/>
                    <a:pt x="948" y="1316"/>
                  </a:cubicBezTo>
                  <a:cubicBezTo>
                    <a:pt x="948" y="1326"/>
                    <a:pt x="952" y="1335"/>
                    <a:pt x="957" y="1342"/>
                  </a:cubicBezTo>
                  <a:cubicBezTo>
                    <a:pt x="716" y="1342"/>
                    <a:pt x="716" y="1342"/>
                    <a:pt x="716" y="1342"/>
                  </a:cubicBezTo>
                  <a:cubicBezTo>
                    <a:pt x="716" y="1352"/>
                    <a:pt x="716" y="1358"/>
                    <a:pt x="716" y="1362"/>
                  </a:cubicBezTo>
                  <a:cubicBezTo>
                    <a:pt x="716" y="1364"/>
                    <a:pt x="716" y="1365"/>
                    <a:pt x="716" y="1366"/>
                  </a:cubicBezTo>
                  <a:cubicBezTo>
                    <a:pt x="716" y="1370"/>
                    <a:pt x="716" y="1371"/>
                    <a:pt x="716" y="1370"/>
                  </a:cubicBezTo>
                  <a:cubicBezTo>
                    <a:pt x="716" y="1374"/>
                    <a:pt x="716" y="1374"/>
                    <a:pt x="716" y="1374"/>
                  </a:cubicBezTo>
                  <a:cubicBezTo>
                    <a:pt x="716" y="1394"/>
                    <a:pt x="735" y="1410"/>
                    <a:pt x="751" y="1410"/>
                  </a:cubicBezTo>
                  <a:cubicBezTo>
                    <a:pt x="2505" y="1410"/>
                    <a:pt x="2505" y="1410"/>
                    <a:pt x="2505" y="1410"/>
                  </a:cubicBezTo>
                  <a:cubicBezTo>
                    <a:pt x="2524" y="1410"/>
                    <a:pt x="2537" y="1398"/>
                    <a:pt x="2543" y="1378"/>
                  </a:cubicBezTo>
                  <a:cubicBezTo>
                    <a:pt x="2543" y="1374"/>
                    <a:pt x="2543" y="1374"/>
                    <a:pt x="2543" y="1374"/>
                  </a:cubicBezTo>
                  <a:cubicBezTo>
                    <a:pt x="2543" y="1356"/>
                    <a:pt x="2543" y="1347"/>
                    <a:pt x="2543" y="1342"/>
                  </a:cubicBezTo>
                  <a:lnTo>
                    <a:pt x="2305" y="1342"/>
                  </a:lnTo>
                  <a:close/>
                  <a:moveTo>
                    <a:pt x="312" y="1179"/>
                  </a:moveTo>
                  <a:cubicBezTo>
                    <a:pt x="173" y="1179"/>
                    <a:pt x="173" y="1179"/>
                    <a:pt x="173" y="1179"/>
                  </a:cubicBezTo>
                  <a:cubicBezTo>
                    <a:pt x="167" y="1179"/>
                    <a:pt x="162" y="1173"/>
                    <a:pt x="162" y="1166"/>
                  </a:cubicBezTo>
                  <a:cubicBezTo>
                    <a:pt x="162" y="1159"/>
                    <a:pt x="167" y="1156"/>
                    <a:pt x="173" y="1156"/>
                  </a:cubicBezTo>
                  <a:cubicBezTo>
                    <a:pt x="312" y="1156"/>
                    <a:pt x="312" y="1156"/>
                    <a:pt x="312" y="1156"/>
                  </a:cubicBezTo>
                  <a:cubicBezTo>
                    <a:pt x="318" y="1156"/>
                    <a:pt x="323" y="1159"/>
                    <a:pt x="323" y="1166"/>
                  </a:cubicBezTo>
                  <a:cubicBezTo>
                    <a:pt x="323" y="1173"/>
                    <a:pt x="318" y="1179"/>
                    <a:pt x="312" y="1179"/>
                  </a:cubicBezTo>
                  <a:close/>
                  <a:moveTo>
                    <a:pt x="439" y="809"/>
                  </a:moveTo>
                  <a:cubicBezTo>
                    <a:pt x="439" y="902"/>
                    <a:pt x="439" y="902"/>
                    <a:pt x="439" y="902"/>
                  </a:cubicBezTo>
                  <a:cubicBezTo>
                    <a:pt x="439" y="1110"/>
                    <a:pt x="439" y="1110"/>
                    <a:pt x="439" y="1110"/>
                  </a:cubicBezTo>
                  <a:cubicBezTo>
                    <a:pt x="46" y="1110"/>
                    <a:pt x="46" y="1110"/>
                    <a:pt x="46" y="1110"/>
                  </a:cubicBezTo>
                  <a:cubicBezTo>
                    <a:pt x="46" y="439"/>
                    <a:pt x="46" y="439"/>
                    <a:pt x="46" y="439"/>
                  </a:cubicBezTo>
                  <a:cubicBezTo>
                    <a:pt x="185" y="439"/>
                    <a:pt x="185" y="439"/>
                    <a:pt x="185" y="439"/>
                  </a:cubicBezTo>
                  <a:cubicBezTo>
                    <a:pt x="254" y="439"/>
                    <a:pt x="254" y="439"/>
                    <a:pt x="254" y="439"/>
                  </a:cubicBezTo>
                  <a:cubicBezTo>
                    <a:pt x="439" y="439"/>
                    <a:pt x="439" y="439"/>
                    <a:pt x="439" y="439"/>
                  </a:cubicBezTo>
                  <a:lnTo>
                    <a:pt x="439" y="809"/>
                  </a:lnTo>
                  <a:close/>
                  <a:moveTo>
                    <a:pt x="948" y="809"/>
                  </a:moveTo>
                  <a:cubicBezTo>
                    <a:pt x="735" y="809"/>
                    <a:pt x="587" y="809"/>
                    <a:pt x="485" y="809"/>
                  </a:cubicBezTo>
                  <a:cubicBezTo>
                    <a:pt x="485" y="426"/>
                    <a:pt x="485" y="426"/>
                    <a:pt x="485" y="426"/>
                  </a:cubicBezTo>
                  <a:cubicBezTo>
                    <a:pt x="485" y="407"/>
                    <a:pt x="469" y="393"/>
                    <a:pt x="454" y="393"/>
                  </a:cubicBezTo>
                  <a:cubicBezTo>
                    <a:pt x="372" y="393"/>
                    <a:pt x="307" y="393"/>
                    <a:pt x="254" y="393"/>
                  </a:cubicBezTo>
                  <a:cubicBezTo>
                    <a:pt x="254" y="100"/>
                    <a:pt x="254" y="65"/>
                    <a:pt x="254" y="62"/>
                  </a:cubicBezTo>
                  <a:cubicBezTo>
                    <a:pt x="1526" y="62"/>
                    <a:pt x="1526" y="62"/>
                    <a:pt x="1526" y="62"/>
                  </a:cubicBezTo>
                  <a:cubicBezTo>
                    <a:pt x="1526" y="223"/>
                    <a:pt x="1526" y="356"/>
                    <a:pt x="1526" y="463"/>
                  </a:cubicBezTo>
                  <a:cubicBezTo>
                    <a:pt x="1526" y="487"/>
                    <a:pt x="1526" y="510"/>
                    <a:pt x="1526" y="532"/>
                  </a:cubicBezTo>
                  <a:cubicBezTo>
                    <a:pt x="1526" y="722"/>
                    <a:pt x="1526" y="809"/>
                    <a:pt x="1526" y="809"/>
                  </a:cubicBezTo>
                  <a:cubicBezTo>
                    <a:pt x="1327" y="809"/>
                    <a:pt x="1159" y="809"/>
                    <a:pt x="1017" y="809"/>
                  </a:cubicBezTo>
                  <a:cubicBezTo>
                    <a:pt x="993" y="809"/>
                    <a:pt x="970" y="809"/>
                    <a:pt x="948" y="809"/>
                  </a:cubicBezTo>
                  <a:close/>
                  <a:moveTo>
                    <a:pt x="2229" y="1295"/>
                  </a:moveTo>
                  <a:cubicBezTo>
                    <a:pt x="1035" y="1295"/>
                    <a:pt x="1035" y="1295"/>
                    <a:pt x="1035" y="1295"/>
                  </a:cubicBezTo>
                  <a:cubicBezTo>
                    <a:pt x="1035" y="1131"/>
                    <a:pt x="1035" y="1003"/>
                    <a:pt x="1035" y="902"/>
                  </a:cubicBezTo>
                  <a:cubicBezTo>
                    <a:pt x="1544" y="902"/>
                    <a:pt x="1544" y="902"/>
                    <a:pt x="1544" y="902"/>
                  </a:cubicBezTo>
                  <a:cubicBezTo>
                    <a:pt x="1572" y="902"/>
                    <a:pt x="1588" y="882"/>
                    <a:pt x="1588" y="853"/>
                  </a:cubicBezTo>
                  <a:cubicBezTo>
                    <a:pt x="1588" y="727"/>
                    <a:pt x="1588" y="621"/>
                    <a:pt x="1588" y="532"/>
                  </a:cubicBezTo>
                  <a:cubicBezTo>
                    <a:pt x="2229" y="532"/>
                    <a:pt x="2229" y="532"/>
                    <a:pt x="2229" y="532"/>
                  </a:cubicBezTo>
                  <a:cubicBezTo>
                    <a:pt x="2229" y="1295"/>
                    <a:pt x="2229" y="1295"/>
                    <a:pt x="2229" y="129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 dirty="0">
                <a:solidFill>
                  <a:srgbClr val="505050">
                    <a:lumMod val="60000"/>
                    <a:lumOff val="40000"/>
                  </a:srgbClr>
                </a:solidFill>
                <a:latin typeface="Segoe UI"/>
              </a:endParaRP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084451CC-56A4-4A46-8DA5-75B788FF9996}"/>
                </a:ext>
              </a:extLst>
            </p:cNvPr>
            <p:cNvSpPr/>
            <p:nvPr/>
          </p:nvSpPr>
          <p:spPr>
            <a:xfrm>
              <a:off x="7424526" y="4319213"/>
              <a:ext cx="2682873" cy="100584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896214">
                <a:defRPr/>
              </a:pPr>
              <a:r>
                <a:rPr lang="en-US" sz="1200" b="1" kern="0" dirty="0">
                  <a:solidFill>
                    <a:srgbClr val="505050"/>
                  </a:solidFill>
                  <a:latin typeface="Segoe UI"/>
                  <a:cs typeface="Segoe UI" pitchFamily="34" charset="0"/>
                </a:rPr>
                <a:t>Data travels across </a:t>
              </a:r>
              <a:br>
                <a:rPr lang="en-US" sz="1200" b="1" kern="0" dirty="0">
                  <a:solidFill>
                    <a:srgbClr val="505050"/>
                  </a:solidFill>
                  <a:latin typeface="Segoe UI"/>
                  <a:cs typeface="Segoe UI" pitchFamily="34" charset="0"/>
                </a:rPr>
              </a:br>
              <a:r>
                <a:rPr lang="en-US" sz="1200" b="1" kern="0" dirty="0">
                  <a:solidFill>
                    <a:srgbClr val="505050"/>
                  </a:solidFill>
                  <a:latin typeface="Segoe UI"/>
                  <a:cs typeface="Segoe UI" pitchFamily="34" charset="0"/>
                </a:rPr>
                <a:t>various locations, shared</a:t>
              </a:r>
              <a:endParaRPr lang="en-US" sz="1200" b="1" kern="0" dirty="0">
                <a:solidFill>
                  <a:srgbClr val="505050"/>
                </a:solidFill>
                <a:latin typeface="Segoe UI"/>
              </a:endParaRPr>
            </a:p>
            <a:p>
              <a:pPr algn="ctr" defTabSz="896214">
                <a:defRPr/>
              </a:pPr>
              <a:r>
                <a:rPr lang="en-US" sz="1200" kern="0" dirty="0">
                  <a:solidFill>
                    <a:srgbClr val="505050"/>
                  </a:solidFill>
                  <a:latin typeface="Segoe UI"/>
                  <a:cs typeface="Segoe UI" pitchFamily="34" charset="0"/>
                </a:rPr>
                <a:t>Protection is persistent, </a:t>
              </a:r>
              <a:br>
                <a:rPr lang="en-US" sz="1200" kern="0" dirty="0">
                  <a:solidFill>
                    <a:srgbClr val="505050"/>
                  </a:solidFill>
                  <a:latin typeface="Segoe UI"/>
                  <a:cs typeface="Segoe UI" pitchFamily="34" charset="0"/>
                </a:rPr>
              </a:br>
              <a:r>
                <a:rPr lang="en-US" sz="1200" kern="0" dirty="0">
                  <a:solidFill>
                    <a:srgbClr val="505050"/>
                  </a:solidFill>
                  <a:latin typeface="Segoe UI"/>
                  <a:cs typeface="Segoe UI" pitchFamily="34" charset="0"/>
                </a:rPr>
                <a:t>travels with the data </a:t>
              </a:r>
            </a:p>
          </p:txBody>
        </p: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92E31D73-1D07-44D4-B6C6-A63E5FA211C1}"/>
                </a:ext>
              </a:extLst>
            </p:cNvPr>
            <p:cNvCxnSpPr>
              <a:cxnSpLocks/>
            </p:cNvCxnSpPr>
            <p:nvPr/>
          </p:nvCxnSpPr>
          <p:spPr>
            <a:xfrm>
              <a:off x="6979097" y="3283451"/>
              <a:ext cx="34294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78D7"/>
              </a:solidFill>
              <a:prstDash val="solid"/>
              <a:miter lim="800000"/>
              <a:tailEnd type="stealth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8E544D-AFF4-4037-8F63-522956467962}"/>
              </a:ext>
            </a:extLst>
          </p:cNvPr>
          <p:cNvGrpSpPr/>
          <p:nvPr/>
        </p:nvGrpSpPr>
        <p:grpSpPr>
          <a:xfrm>
            <a:off x="9988172" y="1318241"/>
            <a:ext cx="1891578" cy="2351711"/>
            <a:chOff x="10188455" y="1344178"/>
            <a:chExt cx="1929508" cy="2398868"/>
          </a:xfrm>
        </p:grpSpPr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F84F887E-C7FB-4816-BD27-41CE014FB318}"/>
                </a:ext>
              </a:extLst>
            </p:cNvPr>
            <p:cNvSpPr/>
            <p:nvPr/>
          </p:nvSpPr>
          <p:spPr bwMode="auto">
            <a:xfrm>
              <a:off x="10588163" y="1344178"/>
              <a:ext cx="1322240" cy="1322240"/>
            </a:xfrm>
            <a:prstGeom prst="ellipse">
              <a:avLst/>
            </a:prstGeom>
            <a:solidFill>
              <a:schemeClr val="tx2"/>
            </a:solidFill>
            <a:ln w="76200"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529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6DA6C93-2E6B-4F78-A242-E1BCB892163F}"/>
                </a:ext>
              </a:extLst>
            </p:cNvPr>
            <p:cNvGrpSpPr/>
            <p:nvPr/>
          </p:nvGrpSpPr>
          <p:grpSpPr>
            <a:xfrm>
              <a:off x="11106807" y="1619849"/>
              <a:ext cx="501622" cy="664512"/>
              <a:chOff x="4126258" y="1625320"/>
              <a:chExt cx="572651" cy="758606"/>
            </a:xfrm>
          </p:grpSpPr>
          <p:sp>
            <p:nvSpPr>
              <p:cNvPr id="250" name="Freeform 29">
                <a:extLst>
                  <a:ext uri="{FF2B5EF4-FFF2-40B4-BE49-F238E27FC236}">
                    <a16:creationId xmlns:a16="http://schemas.microsoft.com/office/drawing/2014/main" id="{7960862C-14B1-48A3-AB2A-9F2220922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6258" y="1625320"/>
                <a:ext cx="572651" cy="758606"/>
              </a:xfrm>
              <a:custGeom>
                <a:avLst/>
                <a:gdLst>
                  <a:gd name="T0" fmla="*/ 13 w 172"/>
                  <a:gd name="T1" fmla="*/ 0 h 228"/>
                  <a:gd name="T2" fmla="*/ 0 w 172"/>
                  <a:gd name="T3" fmla="*/ 12 h 228"/>
                  <a:gd name="T4" fmla="*/ 0 w 172"/>
                  <a:gd name="T5" fmla="*/ 216 h 228"/>
                  <a:gd name="T6" fmla="*/ 13 w 172"/>
                  <a:gd name="T7" fmla="*/ 228 h 228"/>
                  <a:gd name="T8" fmla="*/ 159 w 172"/>
                  <a:gd name="T9" fmla="*/ 228 h 228"/>
                  <a:gd name="T10" fmla="*/ 172 w 172"/>
                  <a:gd name="T11" fmla="*/ 216 h 228"/>
                  <a:gd name="T12" fmla="*/ 172 w 172"/>
                  <a:gd name="T13" fmla="*/ 59 h 228"/>
                  <a:gd name="T14" fmla="*/ 110 w 172"/>
                  <a:gd name="T15" fmla="*/ 0 h 228"/>
                  <a:gd name="T16" fmla="*/ 13 w 172"/>
                  <a:gd name="T17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" h="228">
                    <a:moveTo>
                      <a:pt x="13" y="0"/>
                    </a:moveTo>
                    <a:cubicBezTo>
                      <a:pt x="6" y="0"/>
                      <a:pt x="0" y="5"/>
                      <a:pt x="0" y="12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23"/>
                      <a:pt x="6" y="228"/>
                      <a:pt x="13" y="228"/>
                    </a:cubicBezTo>
                    <a:cubicBezTo>
                      <a:pt x="159" y="228"/>
                      <a:pt x="159" y="228"/>
                      <a:pt x="159" y="228"/>
                    </a:cubicBezTo>
                    <a:cubicBezTo>
                      <a:pt x="166" y="228"/>
                      <a:pt x="172" y="223"/>
                      <a:pt x="172" y="216"/>
                    </a:cubicBezTo>
                    <a:cubicBezTo>
                      <a:pt x="172" y="59"/>
                      <a:pt x="172" y="59"/>
                      <a:pt x="172" y="59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1" name="Freeform 30">
                <a:extLst>
                  <a:ext uri="{FF2B5EF4-FFF2-40B4-BE49-F238E27FC236}">
                    <a16:creationId xmlns:a16="http://schemas.microsoft.com/office/drawing/2014/main" id="{98A92F81-1319-4C49-B375-F57B5640D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3198" y="1625322"/>
                <a:ext cx="195980" cy="193835"/>
              </a:xfrm>
              <a:custGeom>
                <a:avLst/>
                <a:gdLst>
                  <a:gd name="T0" fmla="*/ 59 w 59"/>
                  <a:gd name="T1" fmla="*/ 58 h 58"/>
                  <a:gd name="T2" fmla="*/ 13 w 59"/>
                  <a:gd name="T3" fmla="*/ 58 h 58"/>
                  <a:gd name="T4" fmla="*/ 0 w 59"/>
                  <a:gd name="T5" fmla="*/ 45 h 58"/>
                  <a:gd name="T6" fmla="*/ 0 w 59"/>
                  <a:gd name="T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58">
                    <a:moveTo>
                      <a:pt x="59" y="58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6" y="58"/>
                      <a:pt x="0" y="52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2" name="Rectangle 31">
                <a:extLst>
                  <a:ext uri="{FF2B5EF4-FFF2-40B4-BE49-F238E27FC236}">
                    <a16:creationId xmlns:a16="http://schemas.microsoft.com/office/drawing/2014/main" id="{F58540E0-AE55-4805-A036-C2A331D3C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869" y="1819157"/>
                <a:ext cx="88955" cy="221725"/>
              </a:xfrm>
              <a:prstGeom prst="rect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3" name="Rectangle 32">
                <a:extLst>
                  <a:ext uri="{FF2B5EF4-FFF2-40B4-BE49-F238E27FC236}">
                    <a16:creationId xmlns:a16="http://schemas.microsoft.com/office/drawing/2014/main" id="{043FB7EB-F588-4E33-88D1-0C6C87E98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3082" y="1884698"/>
                <a:ext cx="66716" cy="156185"/>
              </a:xfrm>
              <a:prstGeom prst="rect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4" name="Rectangle 33">
                <a:extLst>
                  <a:ext uri="{FF2B5EF4-FFF2-40B4-BE49-F238E27FC236}">
                    <a16:creationId xmlns:a16="http://schemas.microsoft.com/office/drawing/2014/main" id="{7FF9AFA3-A468-4FC6-8C3E-153C399403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5666" y="1932112"/>
                <a:ext cx="56987" cy="108772"/>
              </a:xfrm>
              <a:prstGeom prst="rect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C3C3124C-1346-4F3E-9C48-02B577FE2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8522" y="1997653"/>
                <a:ext cx="54208" cy="43230"/>
              </a:xfrm>
              <a:custGeom>
                <a:avLst/>
                <a:gdLst>
                  <a:gd name="T0" fmla="*/ 36 w 39"/>
                  <a:gd name="T1" fmla="*/ 0 h 31"/>
                  <a:gd name="T2" fmla="*/ 39 w 39"/>
                  <a:gd name="T3" fmla="*/ 0 h 31"/>
                  <a:gd name="T4" fmla="*/ 39 w 39"/>
                  <a:gd name="T5" fmla="*/ 31 h 31"/>
                  <a:gd name="T6" fmla="*/ 0 w 39"/>
                  <a:gd name="T7" fmla="*/ 31 h 31"/>
                  <a:gd name="T8" fmla="*/ 0 w 39"/>
                  <a:gd name="T9" fmla="*/ 0 h 31"/>
                  <a:gd name="T10" fmla="*/ 36 w 39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1">
                    <a:moveTo>
                      <a:pt x="36" y="0"/>
                    </a:moveTo>
                    <a:lnTo>
                      <a:pt x="39" y="0"/>
                    </a:lnTo>
                    <a:lnTo>
                      <a:pt x="39" y="3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6" y="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6" name="Line 35">
                <a:extLst>
                  <a:ext uri="{FF2B5EF4-FFF2-40B4-BE49-F238E27FC236}">
                    <a16:creationId xmlns:a16="http://schemas.microsoft.com/office/drawing/2014/main" id="{272C4104-1C25-4139-A24F-9079781A80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6869" y="2121762"/>
                <a:ext cx="152893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7" name="Line 36">
                <a:extLst>
                  <a:ext uri="{FF2B5EF4-FFF2-40B4-BE49-F238E27FC236}">
                    <a16:creationId xmlns:a16="http://schemas.microsoft.com/office/drawing/2014/main" id="{237FD256-DF61-40C7-A827-9D1A904FE9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6869" y="2204040"/>
                <a:ext cx="115364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8" name="Line 37">
                <a:extLst>
                  <a:ext uri="{FF2B5EF4-FFF2-40B4-BE49-F238E27FC236}">
                    <a16:creationId xmlns:a16="http://schemas.microsoft.com/office/drawing/2014/main" id="{DA42D7A9-29EA-45B1-B423-4F2C09430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6869" y="2280737"/>
                <a:ext cx="152893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9" name="Line 38">
                <a:extLst>
                  <a:ext uri="{FF2B5EF4-FFF2-40B4-BE49-F238E27FC236}">
                    <a16:creationId xmlns:a16="http://schemas.microsoft.com/office/drawing/2014/main" id="{A029BFD1-E315-449D-874C-C284FA8909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2616" y="2121762"/>
                <a:ext cx="152893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60" name="Line 39">
                <a:extLst>
                  <a:ext uri="{FF2B5EF4-FFF2-40B4-BE49-F238E27FC236}">
                    <a16:creationId xmlns:a16="http://schemas.microsoft.com/office/drawing/2014/main" id="{3F096E45-FCAF-46F4-9984-45B0502CA8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2616" y="2204040"/>
                <a:ext cx="116755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61" name="Line 40">
                <a:extLst>
                  <a:ext uri="{FF2B5EF4-FFF2-40B4-BE49-F238E27FC236}">
                    <a16:creationId xmlns:a16="http://schemas.microsoft.com/office/drawing/2014/main" id="{8821E564-6760-459C-AD80-A62DB9E58F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2616" y="2280737"/>
                <a:ext cx="152893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B487E59-A933-4F54-8575-BFBB5E1D3C0B}"/>
                </a:ext>
              </a:extLst>
            </p:cNvPr>
            <p:cNvGrpSpPr/>
            <p:nvPr/>
          </p:nvGrpSpPr>
          <p:grpSpPr>
            <a:xfrm>
              <a:off x="11087565" y="1842158"/>
              <a:ext cx="155983" cy="490926"/>
              <a:chOff x="11198876" y="3149876"/>
              <a:chExt cx="155983" cy="490926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2F02571-EFE8-49EB-8908-10A6372A2907}"/>
                  </a:ext>
                </a:extLst>
              </p:cNvPr>
              <p:cNvSpPr/>
              <p:nvPr/>
            </p:nvSpPr>
            <p:spPr bwMode="auto">
              <a:xfrm>
                <a:off x="11265686" y="3149876"/>
                <a:ext cx="89173" cy="891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8893AC-8C69-4645-8DE6-286CEDA68377}"/>
                  </a:ext>
                </a:extLst>
              </p:cNvPr>
              <p:cNvSpPr/>
              <p:nvPr/>
            </p:nvSpPr>
            <p:spPr bwMode="auto">
              <a:xfrm>
                <a:off x="11198876" y="3349098"/>
                <a:ext cx="100258" cy="291704"/>
              </a:xfrm>
              <a:custGeom>
                <a:avLst/>
                <a:gdLst>
                  <a:gd name="connsiteX0" fmla="*/ 0 w 99891"/>
                  <a:gd name="connsiteY0" fmla="*/ 0 h 278369"/>
                  <a:gd name="connsiteX1" fmla="*/ 99891 w 99891"/>
                  <a:gd name="connsiteY1" fmla="*/ 0 h 278369"/>
                  <a:gd name="connsiteX2" fmla="*/ 99891 w 99891"/>
                  <a:gd name="connsiteY2" fmla="*/ 278369 h 278369"/>
                  <a:gd name="connsiteX3" fmla="*/ 0 w 99891"/>
                  <a:gd name="connsiteY3" fmla="*/ 278369 h 278369"/>
                  <a:gd name="connsiteX4" fmla="*/ 0 w 99891"/>
                  <a:gd name="connsiteY4" fmla="*/ 0 h 278369"/>
                  <a:gd name="connsiteX0" fmla="*/ 45719 w 99891"/>
                  <a:gd name="connsiteY0" fmla="*/ 53232 h 278369"/>
                  <a:gd name="connsiteX1" fmla="*/ 99891 w 99891"/>
                  <a:gd name="connsiteY1" fmla="*/ 0 h 278369"/>
                  <a:gd name="connsiteX2" fmla="*/ 99891 w 99891"/>
                  <a:gd name="connsiteY2" fmla="*/ 278369 h 278369"/>
                  <a:gd name="connsiteX3" fmla="*/ 0 w 99891"/>
                  <a:gd name="connsiteY3" fmla="*/ 278369 h 278369"/>
                  <a:gd name="connsiteX4" fmla="*/ 45719 w 99891"/>
                  <a:gd name="connsiteY4" fmla="*/ 53232 h 278369"/>
                  <a:gd name="connsiteX0" fmla="*/ 45719 w 99891"/>
                  <a:gd name="connsiteY0" fmla="*/ 45719 h 278369"/>
                  <a:gd name="connsiteX1" fmla="*/ 99891 w 99891"/>
                  <a:gd name="connsiteY1" fmla="*/ 0 h 278369"/>
                  <a:gd name="connsiteX2" fmla="*/ 99891 w 99891"/>
                  <a:gd name="connsiteY2" fmla="*/ 278369 h 278369"/>
                  <a:gd name="connsiteX3" fmla="*/ 0 w 99891"/>
                  <a:gd name="connsiteY3" fmla="*/ 278369 h 278369"/>
                  <a:gd name="connsiteX4" fmla="*/ 45719 w 99891"/>
                  <a:gd name="connsiteY4" fmla="*/ 45719 h 278369"/>
                  <a:gd name="connsiteX0" fmla="*/ 3809 w 99891"/>
                  <a:gd name="connsiteY0" fmla="*/ 62864 h 278369"/>
                  <a:gd name="connsiteX1" fmla="*/ 99891 w 99891"/>
                  <a:gd name="connsiteY1" fmla="*/ 0 h 278369"/>
                  <a:gd name="connsiteX2" fmla="*/ 99891 w 99891"/>
                  <a:gd name="connsiteY2" fmla="*/ 278369 h 278369"/>
                  <a:gd name="connsiteX3" fmla="*/ 0 w 99891"/>
                  <a:gd name="connsiteY3" fmla="*/ 278369 h 278369"/>
                  <a:gd name="connsiteX4" fmla="*/ 3809 w 99891"/>
                  <a:gd name="connsiteY4" fmla="*/ 62864 h 278369"/>
                  <a:gd name="connsiteX0" fmla="*/ 366 w 100258"/>
                  <a:gd name="connsiteY0" fmla="*/ 81914 h 278369"/>
                  <a:gd name="connsiteX1" fmla="*/ 100258 w 100258"/>
                  <a:gd name="connsiteY1" fmla="*/ 0 h 278369"/>
                  <a:gd name="connsiteX2" fmla="*/ 100258 w 100258"/>
                  <a:gd name="connsiteY2" fmla="*/ 278369 h 278369"/>
                  <a:gd name="connsiteX3" fmla="*/ 367 w 100258"/>
                  <a:gd name="connsiteY3" fmla="*/ 278369 h 278369"/>
                  <a:gd name="connsiteX4" fmla="*/ 366 w 100258"/>
                  <a:gd name="connsiteY4" fmla="*/ 81914 h 278369"/>
                  <a:gd name="connsiteX0" fmla="*/ 366 w 100258"/>
                  <a:gd name="connsiteY0" fmla="*/ 95249 h 291704"/>
                  <a:gd name="connsiteX1" fmla="*/ 94543 w 100258"/>
                  <a:gd name="connsiteY1" fmla="*/ 0 h 291704"/>
                  <a:gd name="connsiteX2" fmla="*/ 100258 w 100258"/>
                  <a:gd name="connsiteY2" fmla="*/ 291704 h 291704"/>
                  <a:gd name="connsiteX3" fmla="*/ 367 w 100258"/>
                  <a:gd name="connsiteY3" fmla="*/ 291704 h 291704"/>
                  <a:gd name="connsiteX4" fmla="*/ 366 w 100258"/>
                  <a:gd name="connsiteY4" fmla="*/ 95249 h 291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58" h="291704">
                    <a:moveTo>
                      <a:pt x="366" y="95249"/>
                    </a:moveTo>
                    <a:lnTo>
                      <a:pt x="94543" y="0"/>
                    </a:lnTo>
                    <a:lnTo>
                      <a:pt x="100258" y="291704"/>
                    </a:lnTo>
                    <a:lnTo>
                      <a:pt x="367" y="291704"/>
                    </a:lnTo>
                    <a:cubicBezTo>
                      <a:pt x="1637" y="219869"/>
                      <a:pt x="-904" y="167084"/>
                      <a:pt x="366" y="952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04E64D83-E3E8-4D17-86D6-39586C09C473}"/>
                </a:ext>
              </a:extLst>
            </p:cNvPr>
            <p:cNvGrpSpPr/>
            <p:nvPr/>
          </p:nvGrpSpPr>
          <p:grpSpPr>
            <a:xfrm>
              <a:off x="10769668" y="1842158"/>
              <a:ext cx="470790" cy="483949"/>
              <a:chOff x="5208587" y="2477355"/>
              <a:chExt cx="511175" cy="525463"/>
            </a:xfrm>
          </p:grpSpPr>
          <p:sp>
            <p:nvSpPr>
              <p:cNvPr id="263" name="Line 46">
                <a:extLst>
                  <a:ext uri="{FF2B5EF4-FFF2-40B4-BE49-F238E27FC236}">
                    <a16:creationId xmlns:a16="http://schemas.microsoft.com/office/drawing/2014/main" id="{3EEE4EB6-55DE-4A1C-853D-968261975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4787" y="2601180"/>
                <a:ext cx="47625" cy="49213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64" name="Line 47">
                <a:extLst>
                  <a:ext uri="{FF2B5EF4-FFF2-40B4-BE49-F238E27FC236}">
                    <a16:creationId xmlns:a16="http://schemas.microsoft.com/office/drawing/2014/main" id="{BC521842-BEEA-4792-89AE-77354BEFC4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381624" y="2601180"/>
                <a:ext cx="71438" cy="71438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65" name="Line 48">
                <a:extLst>
                  <a:ext uri="{FF2B5EF4-FFF2-40B4-BE49-F238E27FC236}">
                    <a16:creationId xmlns:a16="http://schemas.microsoft.com/office/drawing/2014/main" id="{69861866-B6E0-4957-94FA-675CF3A402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21324" y="2548792"/>
                <a:ext cx="119063" cy="123825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66" name="Freeform 49">
                <a:extLst>
                  <a:ext uri="{FF2B5EF4-FFF2-40B4-BE49-F238E27FC236}">
                    <a16:creationId xmlns:a16="http://schemas.microsoft.com/office/drawing/2014/main" id="{0308884C-D818-49FC-8953-9E605756A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5737" y="2744055"/>
                <a:ext cx="130175" cy="258763"/>
              </a:xfrm>
              <a:custGeom>
                <a:avLst/>
                <a:gdLst>
                  <a:gd name="T0" fmla="*/ 54 w 82"/>
                  <a:gd name="T1" fmla="*/ 0 h 163"/>
                  <a:gd name="T2" fmla="*/ 0 w 82"/>
                  <a:gd name="T3" fmla="*/ 55 h 163"/>
                  <a:gd name="T4" fmla="*/ 0 w 82"/>
                  <a:gd name="T5" fmla="*/ 163 h 163"/>
                  <a:gd name="T6" fmla="*/ 82 w 82"/>
                  <a:gd name="T7" fmla="*/ 163 h 163"/>
                  <a:gd name="T8" fmla="*/ 82 w 82"/>
                  <a:gd name="T9" fmla="*/ 28 h 163"/>
                  <a:gd name="T10" fmla="*/ 54 w 82"/>
                  <a:gd name="T1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163">
                    <a:moveTo>
                      <a:pt x="54" y="0"/>
                    </a:moveTo>
                    <a:lnTo>
                      <a:pt x="0" y="55"/>
                    </a:lnTo>
                    <a:lnTo>
                      <a:pt x="0" y="163"/>
                    </a:lnTo>
                    <a:lnTo>
                      <a:pt x="82" y="163"/>
                    </a:lnTo>
                    <a:lnTo>
                      <a:pt x="82" y="28"/>
                    </a:lnTo>
                    <a:lnTo>
                      <a:pt x="54" y="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67" name="Freeform 50">
                <a:extLst>
                  <a:ext uri="{FF2B5EF4-FFF2-40B4-BE49-F238E27FC236}">
                    <a16:creationId xmlns:a16="http://schemas.microsoft.com/office/drawing/2014/main" id="{5FEBA6DF-6E4A-42A1-ACEC-4C7E3DEF1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5912" y="2788505"/>
                <a:ext cx="131763" cy="214313"/>
              </a:xfrm>
              <a:custGeom>
                <a:avLst/>
                <a:gdLst>
                  <a:gd name="T0" fmla="*/ 53 w 83"/>
                  <a:gd name="T1" fmla="*/ 53 h 135"/>
                  <a:gd name="T2" fmla="*/ 0 w 83"/>
                  <a:gd name="T3" fmla="*/ 0 h 135"/>
                  <a:gd name="T4" fmla="*/ 0 w 83"/>
                  <a:gd name="T5" fmla="*/ 135 h 135"/>
                  <a:gd name="T6" fmla="*/ 83 w 83"/>
                  <a:gd name="T7" fmla="*/ 135 h 135"/>
                  <a:gd name="T8" fmla="*/ 83 w 83"/>
                  <a:gd name="T9" fmla="*/ 19 h 135"/>
                  <a:gd name="T10" fmla="*/ 53 w 83"/>
                  <a:gd name="T11" fmla="*/ 5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35">
                    <a:moveTo>
                      <a:pt x="53" y="53"/>
                    </a:moveTo>
                    <a:lnTo>
                      <a:pt x="0" y="0"/>
                    </a:lnTo>
                    <a:lnTo>
                      <a:pt x="0" y="135"/>
                    </a:lnTo>
                    <a:lnTo>
                      <a:pt x="83" y="135"/>
                    </a:lnTo>
                    <a:lnTo>
                      <a:pt x="83" y="19"/>
                    </a:lnTo>
                    <a:lnTo>
                      <a:pt x="53" y="53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68" name="Freeform 51">
                <a:extLst>
                  <a:ext uri="{FF2B5EF4-FFF2-40B4-BE49-F238E27FC236}">
                    <a16:creationId xmlns:a16="http://schemas.microsoft.com/office/drawing/2014/main" id="{02E2051E-93A8-4157-A968-7E9E3E7DF3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7674" y="2688492"/>
                <a:ext cx="134938" cy="314325"/>
              </a:xfrm>
              <a:custGeom>
                <a:avLst/>
                <a:gdLst>
                  <a:gd name="T0" fmla="*/ 0 w 85"/>
                  <a:gd name="T1" fmla="*/ 82 h 198"/>
                  <a:gd name="T2" fmla="*/ 0 w 85"/>
                  <a:gd name="T3" fmla="*/ 198 h 198"/>
                  <a:gd name="T4" fmla="*/ 85 w 85"/>
                  <a:gd name="T5" fmla="*/ 198 h 198"/>
                  <a:gd name="T6" fmla="*/ 85 w 85"/>
                  <a:gd name="T7" fmla="*/ 0 h 198"/>
                  <a:gd name="T8" fmla="*/ 0 w 85"/>
                  <a:gd name="T9" fmla="*/ 82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198">
                    <a:moveTo>
                      <a:pt x="0" y="82"/>
                    </a:moveTo>
                    <a:lnTo>
                      <a:pt x="0" y="198"/>
                    </a:lnTo>
                    <a:lnTo>
                      <a:pt x="85" y="198"/>
                    </a:lnTo>
                    <a:lnTo>
                      <a:pt x="85" y="0"/>
                    </a:lnTo>
                    <a:lnTo>
                      <a:pt x="0" y="82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69" name="Oval 53">
                <a:extLst>
                  <a:ext uri="{FF2B5EF4-FFF2-40B4-BE49-F238E27FC236}">
                    <a16:creationId xmlns:a16="http://schemas.microsoft.com/office/drawing/2014/main" id="{7F0FBFE6-A262-43BA-B915-BF4D8BD507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8587" y="2639280"/>
                <a:ext cx="90488" cy="857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70" name="Oval 54">
                <a:extLst>
                  <a:ext uri="{FF2B5EF4-FFF2-40B4-BE49-F238E27FC236}">
                    <a16:creationId xmlns:a16="http://schemas.microsoft.com/office/drawing/2014/main" id="{0E381C13-2E0C-481B-848B-EC46F15F3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2449" y="2477355"/>
                <a:ext cx="87313" cy="857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71" name="Oval 55">
                <a:extLst>
                  <a:ext uri="{FF2B5EF4-FFF2-40B4-BE49-F238E27FC236}">
                    <a16:creationId xmlns:a16="http://schemas.microsoft.com/office/drawing/2014/main" id="{9DEBA3F6-59B7-46F4-A781-DFE12CF17B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1949" y="2658330"/>
                <a:ext cx="90488" cy="857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272" name="Oval 56">
                <a:extLst>
                  <a:ext uri="{FF2B5EF4-FFF2-40B4-BE49-F238E27FC236}">
                    <a16:creationId xmlns:a16="http://schemas.microsoft.com/office/drawing/2014/main" id="{8C9FCD43-2CD6-466F-891C-335DD95FD2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0187" y="2518630"/>
                <a:ext cx="90488" cy="90488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p14="http://schemas.microsoft.com/office/powerpoint/2010/main" xmlns:a16="http://schemas.microsoft.com/office/drawing/2014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EA69E36A-3A25-49D9-8BBB-A1B8A80F3865}"/>
                </a:ext>
              </a:extLst>
            </p:cNvPr>
            <p:cNvSpPr/>
            <p:nvPr/>
          </p:nvSpPr>
          <p:spPr>
            <a:xfrm>
              <a:off x="10380603" y="2737206"/>
              <a:ext cx="1737360" cy="100584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896214">
                <a:defRPr/>
              </a:pPr>
              <a:r>
                <a:rPr lang="en-US" sz="1176" b="1" kern="0" dirty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Data is monitored</a:t>
              </a:r>
              <a:endParaRPr lang="en-US" sz="1176" kern="0" dirty="0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  <a:p>
              <a:pPr algn="ctr" defTabSz="896214">
                <a:defRPr/>
              </a:pPr>
              <a:r>
                <a:rPr lang="en-US" sz="1176" kern="0" dirty="0">
                  <a:solidFill>
                    <a:srgbClr val="505050"/>
                  </a:solidFill>
                  <a:latin typeface="Segoe UI"/>
                  <a:cs typeface="Segoe UI" pitchFamily="34" charset="0"/>
                </a:rPr>
                <a:t>Reporting on data sharing, usage, potential abuse; take action &amp; remediate</a:t>
              </a:r>
            </a:p>
          </p:txBody>
        </p: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4D7E15CA-976D-4FDF-BB7C-0D138B3DC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8455" y="2084644"/>
              <a:ext cx="34294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78D7"/>
              </a:solidFill>
              <a:prstDash val="solid"/>
              <a:miter lim="800000"/>
              <a:tailEnd type="stealth"/>
            </a:ln>
            <a:effectLst/>
          </p:spPr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3D5FC8-7C14-47BC-8CE5-C566F58D7CBD}"/>
              </a:ext>
            </a:extLst>
          </p:cNvPr>
          <p:cNvGrpSpPr/>
          <p:nvPr/>
        </p:nvGrpSpPr>
        <p:grpSpPr>
          <a:xfrm>
            <a:off x="10272982" y="3653210"/>
            <a:ext cx="1510328" cy="2324271"/>
            <a:chOff x="10478976" y="3725968"/>
            <a:chExt cx="1540613" cy="237087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67563F5-E438-4ACB-B8B4-67D8B949E363}"/>
                </a:ext>
              </a:extLst>
            </p:cNvPr>
            <p:cNvSpPr/>
            <p:nvPr/>
          </p:nvSpPr>
          <p:spPr bwMode="auto">
            <a:xfrm>
              <a:off x="10582488" y="4122203"/>
              <a:ext cx="1333591" cy="1336762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5E85887C-D2C2-4307-87CE-D2B1BF7ABF5B}"/>
                </a:ext>
              </a:extLst>
            </p:cNvPr>
            <p:cNvGrpSpPr/>
            <p:nvPr/>
          </p:nvGrpSpPr>
          <p:grpSpPr>
            <a:xfrm>
              <a:off x="11111707" y="4417353"/>
              <a:ext cx="501622" cy="664512"/>
              <a:chOff x="4126258" y="1625320"/>
              <a:chExt cx="572651" cy="758606"/>
            </a:xfrm>
          </p:grpSpPr>
          <p:sp>
            <p:nvSpPr>
              <p:cNvPr id="274" name="Freeform 29">
                <a:extLst>
                  <a:ext uri="{FF2B5EF4-FFF2-40B4-BE49-F238E27FC236}">
                    <a16:creationId xmlns:a16="http://schemas.microsoft.com/office/drawing/2014/main" id="{1F451FF9-CDC6-4B4C-A89F-D53F1B4E6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6258" y="1625320"/>
                <a:ext cx="572651" cy="758606"/>
              </a:xfrm>
              <a:custGeom>
                <a:avLst/>
                <a:gdLst>
                  <a:gd name="T0" fmla="*/ 13 w 172"/>
                  <a:gd name="T1" fmla="*/ 0 h 228"/>
                  <a:gd name="T2" fmla="*/ 0 w 172"/>
                  <a:gd name="T3" fmla="*/ 12 h 228"/>
                  <a:gd name="T4" fmla="*/ 0 w 172"/>
                  <a:gd name="T5" fmla="*/ 216 h 228"/>
                  <a:gd name="T6" fmla="*/ 13 w 172"/>
                  <a:gd name="T7" fmla="*/ 228 h 228"/>
                  <a:gd name="T8" fmla="*/ 159 w 172"/>
                  <a:gd name="T9" fmla="*/ 228 h 228"/>
                  <a:gd name="T10" fmla="*/ 172 w 172"/>
                  <a:gd name="T11" fmla="*/ 216 h 228"/>
                  <a:gd name="T12" fmla="*/ 172 w 172"/>
                  <a:gd name="T13" fmla="*/ 59 h 228"/>
                  <a:gd name="T14" fmla="*/ 110 w 172"/>
                  <a:gd name="T15" fmla="*/ 0 h 228"/>
                  <a:gd name="T16" fmla="*/ 13 w 172"/>
                  <a:gd name="T17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" h="228">
                    <a:moveTo>
                      <a:pt x="13" y="0"/>
                    </a:moveTo>
                    <a:cubicBezTo>
                      <a:pt x="6" y="0"/>
                      <a:pt x="0" y="5"/>
                      <a:pt x="0" y="12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23"/>
                      <a:pt x="6" y="228"/>
                      <a:pt x="13" y="228"/>
                    </a:cubicBezTo>
                    <a:cubicBezTo>
                      <a:pt x="159" y="228"/>
                      <a:pt x="159" y="228"/>
                      <a:pt x="159" y="228"/>
                    </a:cubicBezTo>
                    <a:cubicBezTo>
                      <a:pt x="166" y="228"/>
                      <a:pt x="172" y="223"/>
                      <a:pt x="172" y="216"/>
                    </a:cubicBezTo>
                    <a:cubicBezTo>
                      <a:pt x="172" y="59"/>
                      <a:pt x="172" y="59"/>
                      <a:pt x="172" y="59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75" name="Freeform 30">
                <a:extLst>
                  <a:ext uri="{FF2B5EF4-FFF2-40B4-BE49-F238E27FC236}">
                    <a16:creationId xmlns:a16="http://schemas.microsoft.com/office/drawing/2014/main" id="{CCDAD608-F958-483F-B186-105313406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3198" y="1625322"/>
                <a:ext cx="195980" cy="193835"/>
              </a:xfrm>
              <a:custGeom>
                <a:avLst/>
                <a:gdLst>
                  <a:gd name="T0" fmla="*/ 59 w 59"/>
                  <a:gd name="T1" fmla="*/ 58 h 58"/>
                  <a:gd name="T2" fmla="*/ 13 w 59"/>
                  <a:gd name="T3" fmla="*/ 58 h 58"/>
                  <a:gd name="T4" fmla="*/ 0 w 59"/>
                  <a:gd name="T5" fmla="*/ 45 h 58"/>
                  <a:gd name="T6" fmla="*/ 0 w 59"/>
                  <a:gd name="T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58">
                    <a:moveTo>
                      <a:pt x="59" y="58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6" y="58"/>
                      <a:pt x="0" y="52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76" name="Rectangle 31">
                <a:extLst>
                  <a:ext uri="{FF2B5EF4-FFF2-40B4-BE49-F238E27FC236}">
                    <a16:creationId xmlns:a16="http://schemas.microsoft.com/office/drawing/2014/main" id="{180EB0C2-3FE4-4CC7-8C52-5CBC85222D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869" y="1819157"/>
                <a:ext cx="88955" cy="221725"/>
              </a:xfrm>
              <a:prstGeom prst="rect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77" name="Rectangle 32">
                <a:extLst>
                  <a:ext uri="{FF2B5EF4-FFF2-40B4-BE49-F238E27FC236}">
                    <a16:creationId xmlns:a16="http://schemas.microsoft.com/office/drawing/2014/main" id="{ACF509CB-0721-4ACA-A2A2-108133A563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3082" y="1884698"/>
                <a:ext cx="66716" cy="156185"/>
              </a:xfrm>
              <a:prstGeom prst="rect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78" name="Rectangle 33">
                <a:extLst>
                  <a:ext uri="{FF2B5EF4-FFF2-40B4-BE49-F238E27FC236}">
                    <a16:creationId xmlns:a16="http://schemas.microsoft.com/office/drawing/2014/main" id="{58C940C6-1CC5-4416-84F8-7DAEB6239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5666" y="1932112"/>
                <a:ext cx="56987" cy="108772"/>
              </a:xfrm>
              <a:prstGeom prst="rect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79" name="Freeform 34">
                <a:extLst>
                  <a:ext uri="{FF2B5EF4-FFF2-40B4-BE49-F238E27FC236}">
                    <a16:creationId xmlns:a16="http://schemas.microsoft.com/office/drawing/2014/main" id="{1E9B7C12-A4F6-45D9-94AA-C528C7F5D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8522" y="1997653"/>
                <a:ext cx="54208" cy="43230"/>
              </a:xfrm>
              <a:custGeom>
                <a:avLst/>
                <a:gdLst>
                  <a:gd name="T0" fmla="*/ 36 w 39"/>
                  <a:gd name="T1" fmla="*/ 0 h 31"/>
                  <a:gd name="T2" fmla="*/ 39 w 39"/>
                  <a:gd name="T3" fmla="*/ 0 h 31"/>
                  <a:gd name="T4" fmla="*/ 39 w 39"/>
                  <a:gd name="T5" fmla="*/ 31 h 31"/>
                  <a:gd name="T6" fmla="*/ 0 w 39"/>
                  <a:gd name="T7" fmla="*/ 31 h 31"/>
                  <a:gd name="T8" fmla="*/ 0 w 39"/>
                  <a:gd name="T9" fmla="*/ 0 h 31"/>
                  <a:gd name="T10" fmla="*/ 36 w 39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1">
                    <a:moveTo>
                      <a:pt x="36" y="0"/>
                    </a:moveTo>
                    <a:lnTo>
                      <a:pt x="39" y="0"/>
                    </a:lnTo>
                    <a:lnTo>
                      <a:pt x="39" y="3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6" y="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80" name="Line 35">
                <a:extLst>
                  <a:ext uri="{FF2B5EF4-FFF2-40B4-BE49-F238E27FC236}">
                    <a16:creationId xmlns:a16="http://schemas.microsoft.com/office/drawing/2014/main" id="{DDD59B87-0FE5-4697-AC29-16553206F4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6869" y="2121762"/>
                <a:ext cx="152893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81" name="Line 36">
                <a:extLst>
                  <a:ext uri="{FF2B5EF4-FFF2-40B4-BE49-F238E27FC236}">
                    <a16:creationId xmlns:a16="http://schemas.microsoft.com/office/drawing/2014/main" id="{BABB7640-1C62-4342-921B-BFD7F5F17E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6869" y="2204040"/>
                <a:ext cx="115364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82" name="Line 37">
                <a:extLst>
                  <a:ext uri="{FF2B5EF4-FFF2-40B4-BE49-F238E27FC236}">
                    <a16:creationId xmlns:a16="http://schemas.microsoft.com/office/drawing/2014/main" id="{4E9469DE-0EBB-46FE-9CFE-4C6ADBED51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06869" y="2280737"/>
                <a:ext cx="152893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83" name="Line 38">
                <a:extLst>
                  <a:ext uri="{FF2B5EF4-FFF2-40B4-BE49-F238E27FC236}">
                    <a16:creationId xmlns:a16="http://schemas.microsoft.com/office/drawing/2014/main" id="{861237F0-B678-482A-9946-2FB4246034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2616" y="2121762"/>
                <a:ext cx="152893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84" name="Line 39">
                <a:extLst>
                  <a:ext uri="{FF2B5EF4-FFF2-40B4-BE49-F238E27FC236}">
                    <a16:creationId xmlns:a16="http://schemas.microsoft.com/office/drawing/2014/main" id="{710356FB-2DCB-4D11-8E83-5443B6EE2D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2616" y="2204040"/>
                <a:ext cx="116755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85" name="Line 40">
                <a:extLst>
                  <a:ext uri="{FF2B5EF4-FFF2-40B4-BE49-F238E27FC236}">
                    <a16:creationId xmlns:a16="http://schemas.microsoft.com/office/drawing/2014/main" id="{47C062CE-C7C4-4D3B-AE25-06DA44FFD7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2616" y="2280737"/>
                <a:ext cx="152893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>
                  <a:defRPr/>
                </a:pPr>
                <a:endParaRPr lang="en-US" sz="1765" b="1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57D1FE-27F8-4E59-B2CC-E3D8B90033CB}"/>
                </a:ext>
              </a:extLst>
            </p:cNvPr>
            <p:cNvSpPr/>
            <p:nvPr/>
          </p:nvSpPr>
          <p:spPr bwMode="auto">
            <a:xfrm>
              <a:off x="11044897" y="4790584"/>
              <a:ext cx="88779" cy="37725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6" name="Freeform 94">
              <a:extLst>
                <a:ext uri="{FF2B5EF4-FFF2-40B4-BE49-F238E27FC236}">
                  <a16:creationId xmlns:a16="http://schemas.microsoft.com/office/drawing/2014/main" id="{A42F2896-5EC9-4681-A4A2-6A1EE8905F90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790272" y="4639061"/>
              <a:ext cx="404107" cy="548100"/>
            </a:xfrm>
            <a:custGeom>
              <a:avLst/>
              <a:gdLst>
                <a:gd name="T0" fmla="*/ 50 w 53"/>
                <a:gd name="T1" fmla="*/ 15 h 71"/>
                <a:gd name="T2" fmla="*/ 50 w 53"/>
                <a:gd name="T3" fmla="*/ 15 h 71"/>
                <a:gd name="T4" fmla="*/ 3 w 53"/>
                <a:gd name="T5" fmla="*/ 15 h 71"/>
                <a:gd name="T6" fmla="*/ 0 w 53"/>
                <a:gd name="T7" fmla="*/ 11 h 71"/>
                <a:gd name="T8" fmla="*/ 3 w 53"/>
                <a:gd name="T9" fmla="*/ 8 h 71"/>
                <a:gd name="T10" fmla="*/ 3 w 53"/>
                <a:gd name="T11" fmla="*/ 8 h 71"/>
                <a:gd name="T12" fmla="*/ 50 w 53"/>
                <a:gd name="T13" fmla="*/ 8 h 71"/>
                <a:gd name="T14" fmla="*/ 53 w 53"/>
                <a:gd name="T15" fmla="*/ 11 h 71"/>
                <a:gd name="T16" fmla="*/ 50 w 53"/>
                <a:gd name="T17" fmla="*/ 15 h 71"/>
                <a:gd name="T18" fmla="*/ 34 w 53"/>
                <a:gd name="T19" fmla="*/ 3 h 71"/>
                <a:gd name="T20" fmla="*/ 32 w 53"/>
                <a:gd name="T21" fmla="*/ 0 h 71"/>
                <a:gd name="T22" fmla="*/ 21 w 53"/>
                <a:gd name="T23" fmla="*/ 0 h 71"/>
                <a:gd name="T24" fmla="*/ 21 w 53"/>
                <a:gd name="T25" fmla="*/ 0 h 71"/>
                <a:gd name="T26" fmla="*/ 19 w 53"/>
                <a:gd name="T27" fmla="*/ 3 h 71"/>
                <a:gd name="T28" fmla="*/ 21 w 53"/>
                <a:gd name="T29" fmla="*/ 5 h 71"/>
                <a:gd name="T30" fmla="*/ 32 w 53"/>
                <a:gd name="T31" fmla="*/ 5 h 71"/>
                <a:gd name="T32" fmla="*/ 32 w 53"/>
                <a:gd name="T33" fmla="*/ 5 h 71"/>
                <a:gd name="T34" fmla="*/ 34 w 53"/>
                <a:gd name="T35" fmla="*/ 3 h 71"/>
                <a:gd name="T36" fmla="*/ 49 w 53"/>
                <a:gd name="T37" fmla="*/ 24 h 71"/>
                <a:gd name="T38" fmla="*/ 47 w 53"/>
                <a:gd name="T39" fmla="*/ 65 h 71"/>
                <a:gd name="T40" fmla="*/ 42 w 53"/>
                <a:gd name="T41" fmla="*/ 71 h 71"/>
                <a:gd name="T42" fmla="*/ 12 w 53"/>
                <a:gd name="T43" fmla="*/ 71 h 71"/>
                <a:gd name="T44" fmla="*/ 6 w 53"/>
                <a:gd name="T45" fmla="*/ 65 h 71"/>
                <a:gd name="T46" fmla="*/ 4 w 53"/>
                <a:gd name="T47" fmla="*/ 24 h 71"/>
                <a:gd name="T48" fmla="*/ 9 w 53"/>
                <a:gd name="T49" fmla="*/ 19 h 71"/>
                <a:gd name="T50" fmla="*/ 44 w 53"/>
                <a:gd name="T51" fmla="*/ 19 h 71"/>
                <a:gd name="T52" fmla="*/ 49 w 53"/>
                <a:gd name="T53" fmla="*/ 24 h 71"/>
                <a:gd name="T54" fmla="*/ 17 w 53"/>
                <a:gd name="T55" fmla="*/ 62 h 71"/>
                <a:gd name="T56" fmla="*/ 16 w 53"/>
                <a:gd name="T57" fmla="*/ 27 h 71"/>
                <a:gd name="T58" fmla="*/ 13 w 53"/>
                <a:gd name="T59" fmla="*/ 25 h 71"/>
                <a:gd name="T60" fmla="*/ 11 w 53"/>
                <a:gd name="T61" fmla="*/ 27 h 71"/>
                <a:gd name="T62" fmla="*/ 12 w 53"/>
                <a:gd name="T63" fmla="*/ 63 h 71"/>
                <a:gd name="T64" fmla="*/ 14 w 53"/>
                <a:gd name="T65" fmla="*/ 65 h 71"/>
                <a:gd name="T66" fmla="*/ 14 w 53"/>
                <a:gd name="T67" fmla="*/ 65 h 71"/>
                <a:gd name="T68" fmla="*/ 17 w 53"/>
                <a:gd name="T69" fmla="*/ 62 h 71"/>
                <a:gd name="T70" fmla="*/ 29 w 53"/>
                <a:gd name="T71" fmla="*/ 27 h 71"/>
                <a:gd name="T72" fmla="*/ 27 w 53"/>
                <a:gd name="T73" fmla="*/ 25 h 71"/>
                <a:gd name="T74" fmla="*/ 27 w 53"/>
                <a:gd name="T75" fmla="*/ 25 h 71"/>
                <a:gd name="T76" fmla="*/ 24 w 53"/>
                <a:gd name="T77" fmla="*/ 27 h 71"/>
                <a:gd name="T78" fmla="*/ 24 w 53"/>
                <a:gd name="T79" fmla="*/ 62 h 71"/>
                <a:gd name="T80" fmla="*/ 26 w 53"/>
                <a:gd name="T81" fmla="*/ 65 h 71"/>
                <a:gd name="T82" fmla="*/ 26 w 53"/>
                <a:gd name="T83" fmla="*/ 65 h 71"/>
                <a:gd name="T84" fmla="*/ 29 w 53"/>
                <a:gd name="T85" fmla="*/ 62 h 71"/>
                <a:gd name="T86" fmla="*/ 29 w 53"/>
                <a:gd name="T87" fmla="*/ 27 h 71"/>
                <a:gd name="T88" fmla="*/ 43 w 53"/>
                <a:gd name="T89" fmla="*/ 27 h 71"/>
                <a:gd name="T90" fmla="*/ 40 w 53"/>
                <a:gd name="T91" fmla="*/ 25 h 71"/>
                <a:gd name="T92" fmla="*/ 38 w 53"/>
                <a:gd name="T93" fmla="*/ 27 h 71"/>
                <a:gd name="T94" fmla="*/ 36 w 53"/>
                <a:gd name="T95" fmla="*/ 62 h 71"/>
                <a:gd name="T96" fmla="*/ 39 w 53"/>
                <a:gd name="T97" fmla="*/ 65 h 71"/>
                <a:gd name="T98" fmla="*/ 39 w 53"/>
                <a:gd name="T99" fmla="*/ 65 h 71"/>
                <a:gd name="T100" fmla="*/ 41 w 53"/>
                <a:gd name="T101" fmla="*/ 63 h 71"/>
                <a:gd name="T102" fmla="*/ 43 w 53"/>
                <a:gd name="T103" fmla="*/ 2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3" h="71">
                  <a:moveTo>
                    <a:pt x="50" y="15"/>
                  </a:moveTo>
                  <a:cubicBezTo>
                    <a:pt x="50" y="15"/>
                    <a:pt x="50" y="15"/>
                    <a:pt x="50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5"/>
                    <a:pt x="0" y="13"/>
                    <a:pt x="0" y="11"/>
                  </a:cubicBezTo>
                  <a:cubicBezTo>
                    <a:pt x="0" y="9"/>
                    <a:pt x="1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2" y="8"/>
                    <a:pt x="53" y="9"/>
                    <a:pt x="53" y="11"/>
                  </a:cubicBezTo>
                  <a:cubicBezTo>
                    <a:pt x="53" y="14"/>
                    <a:pt x="52" y="15"/>
                    <a:pt x="50" y="15"/>
                  </a:cubicBezTo>
                  <a:close/>
                  <a:moveTo>
                    <a:pt x="34" y="3"/>
                  </a:moveTo>
                  <a:cubicBezTo>
                    <a:pt x="34" y="1"/>
                    <a:pt x="33" y="0"/>
                    <a:pt x="3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1"/>
                    <a:pt x="19" y="3"/>
                  </a:cubicBezTo>
                  <a:cubicBezTo>
                    <a:pt x="19" y="4"/>
                    <a:pt x="20" y="5"/>
                    <a:pt x="2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4" y="4"/>
                    <a:pt x="34" y="3"/>
                  </a:cubicBezTo>
                  <a:close/>
                  <a:moveTo>
                    <a:pt x="49" y="24"/>
                  </a:moveTo>
                  <a:cubicBezTo>
                    <a:pt x="47" y="65"/>
                    <a:pt x="47" y="65"/>
                    <a:pt x="47" y="65"/>
                  </a:cubicBezTo>
                  <a:cubicBezTo>
                    <a:pt x="47" y="68"/>
                    <a:pt x="45" y="71"/>
                    <a:pt x="42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9" y="71"/>
                    <a:pt x="6" y="68"/>
                    <a:pt x="6" y="6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1"/>
                    <a:pt x="6" y="19"/>
                    <a:pt x="9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7" y="19"/>
                    <a:pt x="50" y="21"/>
                    <a:pt x="49" y="24"/>
                  </a:cubicBezTo>
                  <a:close/>
                  <a:moveTo>
                    <a:pt x="17" y="62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6"/>
                    <a:pt x="14" y="25"/>
                    <a:pt x="13" y="25"/>
                  </a:cubicBezTo>
                  <a:cubicBezTo>
                    <a:pt x="12" y="25"/>
                    <a:pt x="10" y="26"/>
                    <a:pt x="11" y="27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4"/>
                    <a:pt x="13" y="65"/>
                    <a:pt x="14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6" y="65"/>
                    <a:pt x="17" y="64"/>
                    <a:pt x="17" y="62"/>
                  </a:cubicBezTo>
                  <a:close/>
                  <a:moveTo>
                    <a:pt x="29" y="27"/>
                  </a:moveTo>
                  <a:cubicBezTo>
                    <a:pt x="29" y="26"/>
                    <a:pt x="28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5" y="25"/>
                    <a:pt x="24" y="26"/>
                    <a:pt x="24" y="27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4"/>
                    <a:pt x="25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8" y="65"/>
                    <a:pt x="29" y="64"/>
                    <a:pt x="29" y="62"/>
                  </a:cubicBezTo>
                  <a:lnTo>
                    <a:pt x="29" y="27"/>
                  </a:lnTo>
                  <a:close/>
                  <a:moveTo>
                    <a:pt x="43" y="27"/>
                  </a:moveTo>
                  <a:cubicBezTo>
                    <a:pt x="43" y="26"/>
                    <a:pt x="42" y="25"/>
                    <a:pt x="40" y="25"/>
                  </a:cubicBezTo>
                  <a:cubicBezTo>
                    <a:pt x="39" y="25"/>
                    <a:pt x="38" y="26"/>
                    <a:pt x="38" y="27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6" y="64"/>
                    <a:pt x="37" y="65"/>
                    <a:pt x="39" y="65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5"/>
                    <a:pt x="41" y="64"/>
                    <a:pt x="41" y="63"/>
                  </a:cubicBezTo>
                  <a:lnTo>
                    <a:pt x="43" y="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3265" tIns="46632" rIns="93265" bIns="46632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F87EF715-FAE1-4E1A-8401-C7E648903B2D}"/>
                </a:ext>
              </a:extLst>
            </p:cNvPr>
            <p:cNvSpPr/>
            <p:nvPr/>
          </p:nvSpPr>
          <p:spPr>
            <a:xfrm>
              <a:off x="10478976" y="5549103"/>
              <a:ext cx="1540613" cy="54774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896214">
                <a:defRPr/>
              </a:pPr>
              <a:r>
                <a:rPr lang="en-US" sz="1176" b="1" kern="0" dirty="0">
                  <a:solidFill>
                    <a:srgbClr val="505050"/>
                  </a:solidFill>
                  <a:latin typeface="Segoe UI"/>
                  <a:cs typeface="Segoe UI" pitchFamily="34" charset="0"/>
                </a:rPr>
                <a:t>Retain, expire, delete data</a:t>
              </a:r>
              <a:endParaRPr lang="en-US" sz="1176" b="1" kern="0" dirty="0">
                <a:solidFill>
                  <a:srgbClr val="505050"/>
                </a:solidFill>
                <a:latin typeface="Segoe UI"/>
              </a:endParaRPr>
            </a:p>
            <a:p>
              <a:pPr algn="ctr" defTabSz="896214">
                <a:defRPr/>
              </a:pPr>
              <a:r>
                <a:rPr lang="en-US" sz="1176" kern="0" dirty="0">
                  <a:solidFill>
                    <a:srgbClr val="505050"/>
                  </a:solidFill>
                  <a:latin typeface="Segoe UI"/>
                  <a:cs typeface="Segoe UI" pitchFamily="34" charset="0"/>
                </a:rPr>
                <a:t>Via data governance policies </a:t>
              </a:r>
            </a:p>
          </p:txBody>
        </p: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E6205911-F92D-4258-8FC3-5BF25ABFFE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125267" y="3897439"/>
              <a:ext cx="34294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78D7"/>
              </a:solidFill>
              <a:prstDash val="solid"/>
              <a:miter lim="800000"/>
              <a:tailEnd type="stealth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9935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365 PPT Template - 2017">
  <a:themeElements>
    <a:clrScheme name="Custom 14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0078D7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365 Tech Series Template (FY18)" id="{D7217DA7-A70B-4B4A-8612-794812B868B3}" vid="{1B1C2B31-39D6-4664-B3C8-E50279ADA2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CA572CC67F114CA5AEF64B090758F2" ma:contentTypeVersion="2" ma:contentTypeDescription="Create a new document." ma:contentTypeScope="" ma:versionID="50d8eaf3534a23ed6337cd24acdb24a6">
  <xsd:schema xmlns:xsd="http://www.w3.org/2001/XMLSchema" xmlns:xs="http://www.w3.org/2001/XMLSchema" xmlns:p="http://schemas.microsoft.com/office/2006/metadata/properties" xmlns:ns2="d811dce1-d4f3-4e38-84dc-56edd8ce9236" targetNamespace="http://schemas.microsoft.com/office/2006/metadata/properties" ma:root="true" ma:fieldsID="63f5f3b1bb294015a0ded8b462ab11f1" ns2:_="">
    <xsd:import namespace="d811dce1-d4f3-4e38-84dc-56edd8ce92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11dce1-d4f3-4e38-84dc-56edd8ce92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D1966C6-E086-4E2E-9186-D44498D8DF45}">
  <ds:schemaRefs>
    <ds:schemaRef ds:uri="http://purl.org/dc/elements/1.1/"/>
    <ds:schemaRef ds:uri="http://schemas.microsoft.com/office/2006/metadata/properties"/>
    <ds:schemaRef ds:uri="cd24d190-86c3-497c-aed1-da813714b40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34163098-a304-4b1c-9587-654d1b6690c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09BC63C-813C-404B-A02D-B49ED4A04A1A}"/>
</file>

<file path=customXml/itemProps3.xml><?xml version="1.0" encoding="utf-8"?>
<ds:datastoreItem xmlns:ds="http://schemas.openxmlformats.org/officeDocument/2006/customXml" ds:itemID="{2298D3B6-D664-448D-8252-EC60BD44BC1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2387</Words>
  <Application>Microsoft Office PowerPoint</Application>
  <PresentationFormat>Widescreen</PresentationFormat>
  <Paragraphs>376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 Information Protection</vt:lpstr>
      <vt:lpstr>Microsoft 365</vt:lpstr>
      <vt:lpstr>Agenda</vt:lpstr>
      <vt:lpstr>Our Security Offering</vt:lpstr>
      <vt:lpstr>Information Protection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and Protection Information</dc:title>
  <dc:subject/>
  <dc:creator>Arturo Hamilton</dc:creator>
  <cp:keywords/>
  <dc:description/>
  <cp:lastModifiedBy>Arturo Hamilton</cp:lastModifiedBy>
  <cp:revision>31</cp:revision>
  <dcterms:modified xsi:type="dcterms:W3CDTF">2018-11-28T06:11:54Z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0x010100CECA572CC67F114CA5AEF64B090758F2</vt:lpwstr>
  </property>
  <property fmtid="{D5CDD505-2E9C-101B-9397-08002B2CF9AE}" pid="3" name="MSIP_Label_75212135-9234-47a0-a836-df5f1b370b97_Enabled">
    <vt:lpwstr>True</vt:lpwstr>
  </property>
  <property fmtid="{D5CDD505-2E9C-101B-9397-08002B2CF9AE}" pid="4" name="MSIP_Label_75212135-9234-47a0-a836-df5f1b370b97_SiteId">
    <vt:lpwstr>511ce6e0-0e57-4c9f-acd1-4154a6b4c914</vt:lpwstr>
  </property>
  <property fmtid="{D5CDD505-2E9C-101B-9397-08002B2CF9AE}" pid="5" name="MSIP_Label_75212135-9234-47a0-a836-df5f1b370b97_Ref">
    <vt:lpwstr>https://api.informationprotection.azure.com/api/511ce6e0-0e57-4c9f-acd1-4154a6b4c914</vt:lpwstr>
  </property>
  <property fmtid="{D5CDD505-2E9C-101B-9397-08002B2CF9AE}" pid="6" name="MSIP_Label_75212135-9234-47a0-a836-df5f1b370b97_Owner">
    <vt:lpwstr>artur@AHAMILTON-DELL7</vt:lpwstr>
  </property>
  <property fmtid="{D5CDD505-2E9C-101B-9397-08002B2CF9AE}" pid="7" name="MSIP_Label_75212135-9234-47a0-a836-df5f1b370b97_SetDate">
    <vt:lpwstr>2018-02-01T08:06:10.2980120+00:00</vt:lpwstr>
  </property>
  <property fmtid="{D5CDD505-2E9C-101B-9397-08002B2CF9AE}" pid="8" name="MSIP_Label_75212135-9234-47a0-a836-df5f1b370b97_Name">
    <vt:lpwstr>Public</vt:lpwstr>
  </property>
  <property fmtid="{D5CDD505-2E9C-101B-9397-08002B2CF9AE}" pid="9" name="MSIP_Label_75212135-9234-47a0-a836-df5f1b370b97_Application">
    <vt:lpwstr>Microsoft Azure Information Protection</vt:lpwstr>
  </property>
  <property fmtid="{D5CDD505-2E9C-101B-9397-08002B2CF9AE}" pid="10" name="MSIP_Label_75212135-9234-47a0-a836-df5f1b370b97_Extended_MSFT_Method">
    <vt:lpwstr>Manual</vt:lpwstr>
  </property>
  <property fmtid="{D5CDD505-2E9C-101B-9397-08002B2CF9AE}" pid="11" name="Sensitivity">
    <vt:lpwstr>Public</vt:lpwstr>
  </property>
</Properties>
</file>